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90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err="1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الثالثةعشرة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>
                <a:cs typeface="B Jadid" pitchFamily="2" charset="-78"/>
              </a:rPr>
              <a:t>9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707904" y="136591"/>
            <a:ext cx="2550199" cy="80791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أحكام الاستعاذة والبسملة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95354" y="1373963"/>
            <a:ext cx="8071634" cy="2346794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</a:t>
            </a:r>
            <a:r>
              <a:rPr lang="ar-IQ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الإستعاذة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لغةً: اللجوء، استعاذ به لجأ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إليه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يقال: أعوذ بالله من الشيطان الرجيم أي التجئ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واعتصم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والعوذ والعياذ هو الملجأ، والله سبحانه معاذ من عاذ به،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قال النبي </a:t>
            </a:r>
            <a:r>
              <a:rPr lang="ar-IQ" sz="1600" b="1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b="1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b="1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للمرأة التي قالت له: أعوذ بالله منك، " لقد عذت بمعاذ فالحقي بأهلك</a:t>
            </a:r>
            <a:r>
              <a:rPr lang="ar-IQ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والفرق بين العياذة </a:t>
            </a:r>
            <a:r>
              <a:rPr lang="ar-IQ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واللياذ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إن العياذة تكون لدفع الشر، </a:t>
            </a:r>
            <a:r>
              <a:rPr lang="ar-IQ" sz="1600" b="1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واللياذ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يكون لطلب جلب </a:t>
            </a:r>
            <a:r>
              <a:rPr lang="ar-IQ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الخير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245110" indent="-2451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الصحاح تاج اللغة وصحاح العربية، مادة (عوذ): 2/ 566.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451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لسان العرب، مادة (عوذ): 9/464.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451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سنن ابن ماجة: 327، كتاب الطلاق، باب متعة الطلاق، رقم(2050)، والحديث إسناده    ضعيف جدا</a:t>
            </a:r>
            <a:r>
              <a:rPr lang="ar-IQ" sz="1400" dirty="0">
                <a:solidFill>
                  <a:srgbClr val="000000"/>
                </a:solidFill>
                <a:latin typeface="Traditional Arabic"/>
                <a:ea typeface="Times New Roman"/>
                <a:cs typeface="Simplified Arabic"/>
              </a:rPr>
              <a:t>،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 ينظر: مصباح الزجاجة في زوائد ابن ماجة: 2/ 124، كتاب الطلاق، باب متعة الطلاق، رقم( 724).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451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تفسير القرآن العظيم لأبن كثير: 1/15، وينظر: مختصر تفسير ابن كثير: 1/18.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2092" y="3939902"/>
            <a:ext cx="8064896" cy="10233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marL="245110" indent="-245110"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والبدء بالاستعاذة والبسملة عند قراءة القرآن الكريم لأن الاستعاذة تمهيد للجو الذي يتلي فيه كتاب الله، ولأن البسملة " أقرب إلى الإسم الأعظم من ناظر العين إلى بياضها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(5)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solidFill>
                <a:srgbClr val="000000"/>
              </a:solidFill>
              <a:latin typeface="Times New Roman"/>
              <a:cs typeface="Simplified Arabic"/>
            </a:endParaRPr>
          </a:p>
          <a:p>
            <a:pPr marL="245110" indent="-245110" algn="justLow"/>
            <a:r>
              <a:rPr lang="en-US" sz="1600" dirty="0" smtClean="0"/>
              <a:t> </a:t>
            </a:r>
            <a:r>
              <a:rPr lang="ar-SA" sz="1400" baseline="30000" dirty="0" smtClean="0"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5</a:t>
            </a:r>
            <a:r>
              <a:rPr lang="ar-SA" sz="1400" baseline="30000" dirty="0" smtClean="0"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وسائل الشيعة: 2/745، كتاب الصلاة، </a:t>
            </a:r>
            <a:r>
              <a:rPr lang="fa-IR" sz="1400" dirty="0">
                <a:latin typeface="Traditional Arabic"/>
                <a:ea typeface="Times New Roman"/>
                <a:cs typeface="Simplified Arabic"/>
              </a:rPr>
              <a:t>بَابُ أَنَّ الْبَسْمَلَةَ آيَةٌ مِنَ الْفَاتِحَةِ وَ مِنْ كُلِّ سُورَةٍ عَدَا بَرَاءَةٌ وَوُجُوبِ ا</a:t>
            </a:r>
            <a:r>
              <a:rPr lang="ar-SA" sz="1400" dirty="0" err="1">
                <a:latin typeface="Traditional Arabic"/>
                <a:ea typeface="Times New Roman"/>
                <a:cs typeface="Simplified Arabic"/>
              </a:rPr>
              <a:t>لإ</a:t>
            </a:r>
            <a:r>
              <a:rPr lang="fa-IR" sz="1400" dirty="0">
                <a:latin typeface="Traditional Arabic"/>
                <a:ea typeface="Times New Roman"/>
                <a:cs typeface="Simplified Arabic"/>
              </a:rPr>
              <a:t>تْيَانِ بِهَا وَ بُطْلانِ الصَّلاةِ بِتَعَمُّدِ تَرْكِهَا وَوُجُوبِ ِ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إِ</a:t>
            </a:r>
            <a:r>
              <a:rPr lang="fa-IR" sz="1400" dirty="0">
                <a:latin typeface="Traditional Arabic"/>
                <a:ea typeface="Times New Roman"/>
                <a:cs typeface="Simplified Arabic"/>
              </a:rPr>
              <a:t>عَادَتِهَا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، رقم(7338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).</a:t>
            </a: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979712" y="6820222"/>
            <a:ext cx="6753268" cy="90024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اللحن في القراءة: هو الميل عن الصواب، كالخطأ في 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الإعراب </a:t>
            </a:r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والبناء، فيميل عن رفع المضموم وفتح المنصوب الى رفع المنصوب وفتح المضموم وهو 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الخطأ</a:t>
            </a:r>
            <a:r>
              <a:rPr lang="ar-IQ" sz="12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100" dirty="0">
              <a:latin typeface="Times New Roman"/>
              <a:ea typeface="Times New Roman"/>
            </a:endParaRPr>
          </a:p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وينقسم اللحن في قراءة القرآن على قسمين هما:</a:t>
            </a:r>
            <a:endParaRPr lang="en-US" sz="11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2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2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200" dirty="0">
                <a:latin typeface="Times New Roman"/>
                <a:ea typeface="Times New Roman"/>
                <a:cs typeface="Simplified Arabic"/>
              </a:rPr>
              <a:t>ينظر: مناهل الظمآن: 178.</a:t>
            </a:r>
            <a:endParaRPr lang="en-US" sz="9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522561" y="782725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ctr"/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معنى الاستعاذة وحكمها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  <p:bldP spid="11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964813" y="123478"/>
            <a:ext cx="6753268" cy="257762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والأصل في الاستعاذة: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 قول الله عز وجل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278"/>
              </a:rPr>
              <a:t>ﲋ ﲌ ﲍ  ﲎ ﲏ ﲐ ﲑ ﲒ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 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النحل: 98.</a:t>
            </a:r>
            <a:endParaRPr lang="en-US" sz="1600" dirty="0">
              <a:latin typeface="Times New Roman"/>
              <a:ea typeface="Times New Roman"/>
            </a:endParaRPr>
          </a:p>
          <a:p>
            <a:pPr indent="457200"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ومعنى الآية: أمر الله سبحانه وتعالى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بالإستعاذة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من الشيطان الرجيم، فخاطب نبيه الكريم محمد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ar-IQ" sz="1600" dirty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indent="457200" algn="justLow"/>
            <a:r>
              <a:rPr lang="ar-SA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278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278"/>
              </a:rPr>
              <a:t>ﲋ ﲌ ﲍ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278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والمراد به جميع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المكلفين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278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278"/>
              </a:rPr>
              <a:t>ﲎ ﲏ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فعَبرَّ عن إرادة الفعل بلفظ الفعل لأنها سبب له. أي التجئ إلى الله من الشيطان المرجوم المطرود عند قراءتك  لتسلم التلاوة من الزلل، والفهم من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الخطل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indent="457200" algn="justLow"/>
            <a:endParaRPr lang="en-US" sz="1400" dirty="0">
              <a:latin typeface="Times New Roman"/>
              <a:ea typeface="Times New Roman"/>
            </a:endParaRPr>
          </a:p>
          <a:p>
            <a:pPr algn="justLow">
              <a:lnSpc>
                <a:spcPts val="2100"/>
              </a:lnSpc>
            </a:pPr>
            <a:r>
              <a:rPr lang="ar-IQ" sz="1400" baseline="30000" dirty="0">
                <a:latin typeface="Times New Roman"/>
                <a:ea typeface="Times New Roman"/>
                <a:cs typeface="Simplified Arabic"/>
              </a:rPr>
              <a:t>()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  ينظر: التبيان في تفسير القرآن: 6/424.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>
              <a:lnSpc>
                <a:spcPts val="2100"/>
              </a:lnSpc>
            </a:pPr>
            <a:r>
              <a:rPr lang="ar-IQ" sz="1400" baseline="30000" dirty="0">
                <a:latin typeface="Times New Roman"/>
                <a:ea typeface="Times New Roman"/>
                <a:cs typeface="Simplified Arabic"/>
              </a:rPr>
              <a:t>()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  ينظر: التجويد وآداب التلاوة: 63-64</a:t>
            </a:r>
            <a:r>
              <a:rPr lang="ar-SA" sz="1200" dirty="0">
                <a:latin typeface="Times New Roman"/>
                <a:ea typeface="Times New Roman"/>
                <a:cs typeface="Simplified Arabic"/>
              </a:rPr>
              <a:t>.</a:t>
            </a:r>
            <a:endParaRPr lang="en-US" sz="9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892474" y="3219822"/>
            <a:ext cx="6897946" cy="180818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هناك ثلاثة اتجاهات في حكم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الاستعاذة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1600" dirty="0">
              <a:latin typeface="Times New Roman"/>
              <a:ea typeface="Times New Roman"/>
            </a:endParaRPr>
          </a:p>
          <a:p>
            <a:pPr marL="457200" indent="-457200"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1ـ	إنَّها مستحبة في الصلاة وخارجها بلا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خلاف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وهو ما عليه جمهور العلماء من المذاهب الأربعة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والإمامية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ومن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وافقهم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فالاستعاذة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مستحبة وليست بمحتمة يأثم تاركها إذ القراءة المصدرة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بالاستعاذة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من العمل الصالح والتوجه الروحي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marL="457200" indent="-457200" algn="justLow"/>
            <a:endParaRPr lang="en-US" sz="1400" dirty="0">
              <a:latin typeface="Times New Roman"/>
              <a:ea typeface="Times New Roman"/>
            </a:endParaRPr>
          </a:p>
          <a:p>
            <a:pPr algn="justLow">
              <a:lnSpc>
                <a:spcPts val="2100"/>
              </a:lnSpc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التبيان في تفسير القرآن: 6/425.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>
              <a:lnSpc>
                <a:spcPts val="2100"/>
              </a:lnSpc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تذكرة الفقهاء: 1/114.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173654" y="2787774"/>
            <a:ext cx="2544427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حكم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الاستعاذة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: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133</Words>
  <Application>Microsoft Office PowerPoint</Application>
  <PresentationFormat>عرض على الشاشة (9:16)‏</PresentationFormat>
  <Paragraphs>35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57</cp:revision>
  <dcterms:created xsi:type="dcterms:W3CDTF">2018-09-14T18:51:34Z</dcterms:created>
  <dcterms:modified xsi:type="dcterms:W3CDTF">2020-03-07T19:30:58Z</dcterms:modified>
</cp:coreProperties>
</file>