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68" r:id="rId2"/>
    <p:sldId id="269" r:id="rId3"/>
    <p:sldId id="270" r:id="rId4"/>
  </p:sldIdLst>
  <p:sldSz cx="9144000" cy="5143500" type="screen16x9"/>
  <p:notesSz cx="6858000" cy="9144000"/>
  <p:defaultTextStyle>
    <a:defPPr>
      <a:defRPr lang="ar-AE"/>
    </a:defPPr>
    <a:lvl1pPr marL="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21" d="100"/>
          <a:sy n="121" d="100"/>
        </p:scale>
        <p:origin x="-90" y="-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F877-0FF9-432D-AB52-28C2482279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3E15-75D7-4ACD-AA5D-DC0B7691C8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1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7F4B-5795-4C96-82E8-418085B84C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7714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AC0F9-924D-417A-86F7-67D88CB380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16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B006-26E3-4106-A218-A25462DF48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374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CE16-F4BB-4ADB-A058-48E5AC483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3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1D48-3893-4E09-A3A3-BA57A8DFB6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37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CF9C-1549-4FFC-B8A7-BA3055155C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7254-0E66-4EEF-969F-7BEFC23BC7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6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588-DF5E-41B6-8F1B-8A68EE66B0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D313-702A-49E5-82A9-8434BDB873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628-15B0-4666-9630-35F969A508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1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8CF3-5A1F-4FAD-9935-2613ECAED0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0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C8AD-2E10-40E6-BFEF-0A7C71B525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6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C579-D3F7-4A6E-B534-DA3C667D1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4F7-3F4A-4793-B4C2-E4F915A3F7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fld id="{42983E2D-9EAA-468D-8FE1-63A08348F7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 rtl="0"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pPr defTabSz="342900" rtl="0"/>
            <a:fld id="{D57F1E4F-1CFF-5643-939E-217C01CDF565}" type="slidenum">
              <a:rPr lang="en-US" smtClean="0"/>
              <a:pPr defTabSz="342900"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0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342900" rtl="1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57175" indent="-257175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1763689" y="864681"/>
            <a:ext cx="5616624" cy="807911"/>
          </a:xfrm>
          <a:prstGeom prst="rect">
            <a:avLst/>
          </a:prstGeom>
          <a:solidFill>
            <a:srgbClr val="FFFF99"/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48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المحاضرة </a:t>
            </a:r>
            <a:r>
              <a:rPr lang="ar-IQ" sz="4800" dirty="0" err="1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الثالثةعشرة</a:t>
            </a:r>
            <a:endParaRPr lang="en-US" sz="4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7668344" y="411510"/>
            <a:ext cx="108012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4400" dirty="0">
                <a:cs typeface="B Jadid" pitchFamily="2" charset="-78"/>
              </a:rPr>
              <a:t>9</a:t>
            </a:r>
            <a:endParaRPr lang="ar-IQ" sz="4400" dirty="0">
              <a:cs typeface="B Jadid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123728" y="2715766"/>
            <a:ext cx="51845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e Bold Jut Out" pitchFamily="2" charset="-78"/>
              </a:rPr>
              <a:t>م. د. قيس عبدالله أحمد </a:t>
            </a:r>
            <a:endParaRPr lang="ar-IQ" dirty="0">
              <a:cs typeface="Simple Bold Jut Out" pitchFamily="2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851920" y="1923678"/>
            <a:ext cx="12241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dirty="0" smtClean="0">
                <a:cs typeface="Simple Bold Jut Out" pitchFamily="2" charset="-78"/>
              </a:rPr>
              <a:t>اعداد</a:t>
            </a:r>
            <a:endParaRPr lang="ar-IQ" dirty="0">
              <a:cs typeface="Simple Bold Jut Ou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9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707904" y="136591"/>
            <a:ext cx="2550199" cy="807911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24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أحكام الاستعاذة والبسملة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مربع نص 5"/>
          <p:cNvSpPr txBox="1"/>
          <p:nvPr/>
        </p:nvSpPr>
        <p:spPr>
          <a:xfrm>
            <a:off x="995354" y="1373963"/>
            <a:ext cx="8071634" cy="2346794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</a:t>
            </a:r>
            <a:r>
              <a:rPr lang="ar-IQ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الإستعاذة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لغةً: اللجوء، استعاذ به لجأ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إليه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يقال: أعوذ بالله من الشيطان الرجيم أي التجئ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واعتصم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والعوذ والعياذ هو الملجأ، والله سبحانه معاذ من عاذ به،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قال النبي </a:t>
            </a:r>
            <a:r>
              <a:rPr lang="ar-IQ" sz="1600" b="1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(</a:t>
            </a:r>
            <a:r>
              <a:rPr lang="ar-IQ" sz="1600" b="1" dirty="0">
                <a:solidFill>
                  <a:srgbClr val="000000"/>
                </a:solidFill>
                <a:latin typeface="Cambria Math"/>
                <a:ea typeface="Times New Roman"/>
                <a:cs typeface="Simplified Arabic"/>
                <a:sym typeface="V_Symbols"/>
              </a:rPr>
              <a:t></a:t>
            </a:r>
            <a:r>
              <a:rPr lang="ar-IQ" sz="1600" b="1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)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للمرأة التي قالت له: أعوذ بالله منك، " لقد عذت بمعاذ فالحقي بأهلك</a:t>
            </a:r>
            <a:r>
              <a:rPr lang="ar-IQ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والفرق بين العياذة </a:t>
            </a:r>
            <a:r>
              <a:rPr lang="ar-IQ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واللياذ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إن العياذة تكون لدفع الشر، </a:t>
            </a:r>
            <a:r>
              <a:rPr lang="ar-IQ" sz="1600" b="1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واللياذ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يكون لطلب جلب </a:t>
            </a:r>
            <a:r>
              <a:rPr lang="ar-IQ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الخير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(4)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</a:p>
          <a:p>
            <a:pPr algn="justLow"/>
            <a:endParaRPr lang="en-US" sz="1400" dirty="0">
              <a:latin typeface="Times New Roman"/>
              <a:ea typeface="Times New Roman"/>
            </a:endParaRPr>
          </a:p>
          <a:p>
            <a:pPr marL="245110" indent="-245110"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ينظر: الصحاح تاج اللغة وصحاح العربية، مادة (عوذ): 2/ 566.</a:t>
            </a:r>
            <a:endParaRPr lang="en-US" sz="1400" dirty="0">
              <a:latin typeface="Times New Roman"/>
              <a:ea typeface="Times New Roman"/>
            </a:endParaRPr>
          </a:p>
          <a:p>
            <a:pPr marL="245110" indent="-245110"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ينظر: لسان العرب، مادة (عوذ): 9/464.</a:t>
            </a:r>
            <a:endParaRPr lang="en-US" sz="1400" dirty="0">
              <a:latin typeface="Times New Roman"/>
              <a:ea typeface="Times New Roman"/>
            </a:endParaRPr>
          </a:p>
          <a:p>
            <a:pPr marL="245110" indent="-245110"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سنن ابن ماجة: 327، كتاب الطلاق، باب متعة الطلاق، رقم(2050)، والحديث إسناده    ضعيف جدا</a:t>
            </a:r>
            <a:r>
              <a:rPr lang="ar-IQ" sz="1400" dirty="0">
                <a:solidFill>
                  <a:srgbClr val="000000"/>
                </a:solidFill>
                <a:latin typeface="Traditional Arabic"/>
                <a:ea typeface="Times New Roman"/>
                <a:cs typeface="Simplified Arabic"/>
              </a:rPr>
              <a:t>،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 ينظر: مصباح الزجاجة في زوائد ابن ماجة: 2/ 124، كتاب الطلاق، باب متعة الطلاق، رقم( 724).</a:t>
            </a:r>
            <a:endParaRPr lang="en-US" sz="1400" dirty="0">
              <a:latin typeface="Times New Roman"/>
              <a:ea typeface="Times New Roman"/>
            </a:endParaRPr>
          </a:p>
          <a:p>
            <a:pPr marL="245110" indent="-245110"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(4)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تفسير القرآن العظيم لأبن كثير: 1/15، وينظر: مختصر تفسير ابن كثير: 1/18.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519854" y="1131590"/>
            <a:ext cx="225060" cy="484746"/>
          </a:xfrm>
          <a:prstGeom prst="rect">
            <a:avLst/>
          </a:prstGeom>
          <a:noFill/>
        </p:spPr>
        <p:txBody>
          <a:bodyPr wrap="none" lIns="68579" tIns="34289" rIns="68579" bIns="34289" rtlCol="1">
            <a:spAutoFit/>
          </a:bodyPr>
          <a:lstStyle/>
          <a:p>
            <a:pPr defTabSz="342892"/>
            <a:r>
              <a:rPr lang="ar-AE" sz="2700" dirty="0" smtClean="0">
                <a:solidFill>
                  <a:prstClr val="black"/>
                </a:solidFill>
                <a:cs typeface="Akhbar MT" pitchFamily="2" charset="-78"/>
              </a:rPr>
              <a:t> </a:t>
            </a:r>
            <a:endParaRPr lang="ar-AE" sz="2700" dirty="0">
              <a:solidFill>
                <a:prstClr val="black"/>
              </a:solidFill>
              <a:cs typeface="Akhbar MT" pitchFamily="2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002092" y="3939902"/>
            <a:ext cx="8064896" cy="10233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marL="245110" indent="-245110"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والبدء بالاستعاذة والبسملة عند قراءة القرآن الكريم لأن الاستعاذة تمهيد للجو الذي يتلي فيه كتاب الله، ولأن البسملة " أقرب إلى الإسم الأعظم من ناظر العين إلى بياضها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(5)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600" dirty="0">
              <a:solidFill>
                <a:srgbClr val="000000"/>
              </a:solidFill>
              <a:latin typeface="Times New Roman"/>
              <a:cs typeface="Simplified Arabic"/>
            </a:endParaRPr>
          </a:p>
          <a:p>
            <a:pPr marL="245110" indent="-245110" algn="justLow"/>
            <a:r>
              <a:rPr lang="en-US" sz="1600" dirty="0" smtClean="0"/>
              <a:t> </a:t>
            </a:r>
            <a:r>
              <a:rPr lang="ar-SA" sz="1400" baseline="30000" dirty="0" smtClean="0"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5</a:t>
            </a:r>
            <a:r>
              <a:rPr lang="ar-SA" sz="1400" baseline="30000" dirty="0" smtClean="0"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وسائل الشيعة: 2/745، كتاب الصلاة، </a:t>
            </a:r>
            <a:r>
              <a:rPr lang="fa-IR" sz="1400" dirty="0">
                <a:latin typeface="Traditional Arabic"/>
                <a:ea typeface="Times New Roman"/>
                <a:cs typeface="Simplified Arabic"/>
              </a:rPr>
              <a:t>بَابُ أَنَّ الْبَسْمَلَةَ آيَةٌ مِنَ الْفَاتِحَةِ وَ مِنْ كُلِّ سُورَةٍ عَدَا بَرَاءَةٌ وَوُجُوبِ ا</a:t>
            </a:r>
            <a:r>
              <a:rPr lang="ar-SA" sz="1400" dirty="0" err="1">
                <a:latin typeface="Traditional Arabic"/>
                <a:ea typeface="Times New Roman"/>
                <a:cs typeface="Simplified Arabic"/>
              </a:rPr>
              <a:t>لإ</a:t>
            </a:r>
            <a:r>
              <a:rPr lang="fa-IR" sz="1400" dirty="0">
                <a:latin typeface="Traditional Arabic"/>
                <a:ea typeface="Times New Roman"/>
                <a:cs typeface="Simplified Arabic"/>
              </a:rPr>
              <a:t>تْيَانِ بِهَا وَ بُطْلانِ الصَّلاةِ بِتَعَمُّدِ تَرْكِهَا وَوُجُوبِ ِ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إِ</a:t>
            </a:r>
            <a:r>
              <a:rPr lang="fa-IR" sz="1400" dirty="0">
                <a:latin typeface="Traditional Arabic"/>
                <a:ea typeface="Times New Roman"/>
                <a:cs typeface="Simplified Arabic"/>
              </a:rPr>
              <a:t>عَادَتِهَا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، رقم(7338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).</a:t>
            </a:r>
            <a:endParaRPr lang="en-US" sz="1400" dirty="0">
              <a:latin typeface="Times New Roman"/>
              <a:ea typeface="Times New Roman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979712" y="6820222"/>
            <a:ext cx="6753268" cy="900244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4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اللحن في القراءة: هو الميل عن الصواب، كالخطأ في </a:t>
            </a: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الإعراب </a:t>
            </a:r>
            <a:r>
              <a:rPr lang="ar-IQ" sz="14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والبناء، فيميل عن رفع المضموم وفتح المنصوب الى رفع المنصوب وفتح المضموم وهو </a:t>
            </a: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الخطأ</a:t>
            </a:r>
            <a:r>
              <a:rPr lang="ar-IQ" sz="12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100" dirty="0">
              <a:latin typeface="Times New Roman"/>
              <a:ea typeface="Times New Roman"/>
            </a:endParaRPr>
          </a:p>
          <a:p>
            <a:pPr algn="justLow"/>
            <a:r>
              <a:rPr lang="ar-IQ" sz="14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وينقسم اللحن في قراءة القرآن على قسمين هما:</a:t>
            </a:r>
            <a:endParaRPr lang="en-US" sz="11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2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2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200" dirty="0">
                <a:latin typeface="Times New Roman"/>
                <a:ea typeface="Times New Roman"/>
                <a:cs typeface="Simplified Arabic"/>
              </a:rPr>
              <a:t>ينظر: مناهل الظمآن: 178.</a:t>
            </a:r>
            <a:endParaRPr lang="en-US" sz="9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522561" y="782725"/>
            <a:ext cx="2544427" cy="37702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ctr"/>
            <a:r>
              <a:rPr lang="ar-IQ" sz="20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معنى الاستعاذة وحكمها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79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9" grpId="0" animBg="1"/>
      <p:bldP spid="11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964813" y="123478"/>
            <a:ext cx="6753268" cy="2577627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والأصل في الاستعاذة: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هو قول الله عز وجل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278"/>
              </a:rPr>
              <a:t>ﲋ ﲌ ﲍ  ﲎ ﲏ ﲐ ﲑ ﲒ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 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النحل: 98.</a:t>
            </a:r>
            <a:endParaRPr lang="en-US" sz="1600" dirty="0">
              <a:latin typeface="Times New Roman"/>
              <a:ea typeface="Times New Roman"/>
            </a:endParaRPr>
          </a:p>
          <a:p>
            <a:pPr indent="457200" algn="justLow"/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ومعنى الآية: أمر الله سبحانه وتعالى </a:t>
            </a:r>
            <a:r>
              <a:rPr lang="ar-SA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بالإستعاذة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من الشيطان الرجيم، فخاطب نبيه الكريم محمد </a:t>
            </a:r>
            <a:r>
              <a:rPr lang="ar-IQ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(</a:t>
            </a:r>
            <a:r>
              <a:rPr lang="ar-IQ" sz="1600" dirty="0">
                <a:solidFill>
                  <a:srgbClr val="000000"/>
                </a:solidFill>
                <a:latin typeface="Cambria Math"/>
                <a:ea typeface="Times New Roman"/>
                <a:cs typeface="Simplified Arabic"/>
                <a:sym typeface="V_Symbols"/>
              </a:rPr>
              <a:t></a:t>
            </a:r>
            <a:r>
              <a:rPr lang="ar-IQ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)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</a:t>
            </a:r>
            <a:endParaRPr lang="ar-IQ" sz="1600" dirty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indent="457200" algn="justLow"/>
            <a:r>
              <a:rPr lang="ar-SA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278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278"/>
              </a:rPr>
              <a:t>ﲋ ﲌ ﲍ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278"/>
              </a:rPr>
              <a:t>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والمراد به جميع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المكلفين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278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278"/>
              </a:rPr>
              <a:t>ﲎ ﲏ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فعَبرَّ عن إرادة الفعل بلفظ الفعل لأنها سبب له. أي التجئ إلى الله من الشيطان المرجوم المطرود عند قراءتك  لتسلم التلاوة من الزلل، والفهم من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الخطل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2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ar-IQ" sz="1600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indent="457200" algn="justLow"/>
            <a:endParaRPr lang="en-US" sz="1400" dirty="0">
              <a:latin typeface="Times New Roman"/>
              <a:ea typeface="Times New Roman"/>
            </a:endParaRPr>
          </a:p>
          <a:p>
            <a:pPr algn="justLow">
              <a:lnSpc>
                <a:spcPts val="2100"/>
              </a:lnSpc>
            </a:pPr>
            <a:r>
              <a:rPr lang="ar-IQ" sz="1400" baseline="30000" dirty="0">
                <a:latin typeface="Times New Roman"/>
                <a:ea typeface="Times New Roman"/>
                <a:cs typeface="Simplified Arabic"/>
              </a:rPr>
              <a:t>()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  ينظر: التبيان في تفسير القرآن: 6/424.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>
              <a:lnSpc>
                <a:spcPts val="2100"/>
              </a:lnSpc>
            </a:pPr>
            <a:r>
              <a:rPr lang="ar-IQ" sz="1400" baseline="30000" dirty="0">
                <a:latin typeface="Times New Roman"/>
                <a:ea typeface="Times New Roman"/>
                <a:cs typeface="Simplified Arabic"/>
              </a:rPr>
              <a:t>()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  ينظر: التجويد وآداب التلاوة: 63-64</a:t>
            </a:r>
            <a:r>
              <a:rPr lang="ar-SA" sz="1200" dirty="0">
                <a:latin typeface="Times New Roman"/>
                <a:ea typeface="Times New Roman"/>
                <a:cs typeface="Simplified Arabic"/>
              </a:rPr>
              <a:t>.</a:t>
            </a:r>
            <a:endParaRPr lang="en-US" sz="9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892474" y="3219822"/>
            <a:ext cx="6897946" cy="1808185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Low"/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هناك ثلاثة اتجاهات في حكم </a:t>
            </a:r>
            <a:r>
              <a:rPr lang="ar-SA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الاستعاذة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</a:t>
            </a:r>
            <a:endParaRPr lang="en-US" sz="1600" dirty="0">
              <a:latin typeface="Times New Roman"/>
              <a:ea typeface="Times New Roman"/>
            </a:endParaRPr>
          </a:p>
          <a:p>
            <a:pPr marL="457200" indent="-457200" algn="justLow"/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1ـ	إنَّها مستحبة في الصلاة وخارجها بلا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خلاف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وهو ما عليه جمهور العلماء من المذاهب الأربعة </a:t>
            </a:r>
            <a:r>
              <a:rPr lang="ar-SA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والإمامية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ومن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وافقهم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2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 </a:t>
            </a:r>
            <a:r>
              <a:rPr lang="ar-SA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فالاستعاذة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مستحبة وليست بمحتمة يأثم تاركها إذ القراءة المصدرة </a:t>
            </a:r>
            <a:r>
              <a:rPr lang="ar-SA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بالاستعاذة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من العمل الصالح والتوجه الروحي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ar-IQ" sz="1600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marL="457200" indent="-457200" algn="justLow"/>
            <a:endParaRPr lang="en-US" sz="1400" dirty="0">
              <a:latin typeface="Times New Roman"/>
              <a:ea typeface="Times New Roman"/>
            </a:endParaRPr>
          </a:p>
          <a:p>
            <a:pPr algn="justLow">
              <a:lnSpc>
                <a:spcPts val="2100"/>
              </a:lnSpc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ينظر: التبيان في تفسير القرآن: 6/425.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>
              <a:lnSpc>
                <a:spcPts val="2100"/>
              </a:lnSpc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ينظر: تذكرة الفقهاء: 1/114.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6173654" y="2787774"/>
            <a:ext cx="2544427" cy="31546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حكم </a:t>
            </a:r>
            <a:r>
              <a:rPr lang="ar-SA" sz="1600" dirty="0" err="1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الاستعاذة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: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546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1_ربطة">
  <a:themeElements>
    <a:clrScheme name="أزرق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ربط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133</Words>
  <Application>Microsoft Office PowerPoint</Application>
  <PresentationFormat>عرض على الشاشة (9:16)‏</PresentationFormat>
  <Paragraphs>35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1_ربطة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Moodi Alfayoumy</dc:creator>
  <cp:lastModifiedBy>DR.Ahmed Saker 2o1O</cp:lastModifiedBy>
  <cp:revision>57</cp:revision>
  <dcterms:created xsi:type="dcterms:W3CDTF">2018-09-14T18:51:34Z</dcterms:created>
  <dcterms:modified xsi:type="dcterms:W3CDTF">2020-03-07T19:30:58Z</dcterms:modified>
</cp:coreProperties>
</file>