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7" r:id="rId1"/>
  </p:sldMasterIdLst>
  <p:notesMasterIdLst>
    <p:notesMasterId r:id="rId5"/>
  </p:notesMasterIdLst>
  <p:sldIdLst>
    <p:sldId id="268" r:id="rId2"/>
    <p:sldId id="269" r:id="rId3"/>
    <p:sldId id="270" r:id="rId4"/>
  </p:sldIdLst>
  <p:sldSz cx="9144000" cy="5143500" type="screen16x9"/>
  <p:notesSz cx="6858000" cy="9144000"/>
  <p:defaultTextStyle>
    <a:defPPr>
      <a:defRPr lang="ar-AE"/>
    </a:defPPr>
    <a:lvl1pPr marL="0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5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4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21" d="100"/>
          <a:sy n="121" d="100"/>
        </p:scale>
        <p:origin x="-90" y="-23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9869CE5-0AB8-4506-9657-9D3153DB2BFD}" type="datetimeFigureOut">
              <a:rPr lang="ar-IQ" smtClean="0"/>
              <a:t>13/07/1441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F3B832A-8990-413C-B9F7-3DF49A76EA6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50229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3B832A-8990-413C-B9F7-3DF49A76EA64}" type="slidenum">
              <a:rPr lang="ar-IQ" smtClean="0"/>
              <a:t>2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46453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1885950"/>
            <a:ext cx="6686549" cy="1697086"/>
          </a:xfrm>
        </p:spPr>
        <p:txBody>
          <a:bodyPr anchor="b">
            <a:normAutofit/>
          </a:bodyPr>
          <a:lstStyle>
            <a:lvl1pPr>
              <a:defRPr sz="410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3583035"/>
            <a:ext cx="6686549" cy="844712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3F877-0FF9-432D-AB52-28C2482279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3242858"/>
            <a:ext cx="1308489" cy="583942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39715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984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57200"/>
            <a:ext cx="6686549" cy="233778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3E15-75D7-4ACD-AA5D-DC0B7691C82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813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2628900"/>
            <a:ext cx="5652416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07F4B-5795-4C96-82E8-418085B84C0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7714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828800"/>
            <a:ext cx="6686550" cy="2043634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68580" tIns="34290" rIns="68580" bIns="3429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AC0F9-924D-417A-86F7-67D88CB3808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7169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68580" tIns="34290" rIns="68580" bIns="3429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B006-26E3-4106-A218-A25462DF486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63741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70555"/>
            <a:ext cx="6686549" cy="2160015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68580" tIns="34290" rIns="68580" bIns="3429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CE16-F4BB-4ADB-A058-48E5AC4834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434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1D48-3893-4E09-A3A3-BA57A8DFB6E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237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470554"/>
            <a:ext cx="1655701" cy="3962863"/>
          </a:xfrm>
        </p:spPr>
        <p:txBody>
          <a:bodyPr vert="eaVert" anchor="ctr"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470554"/>
            <a:ext cx="4857750" cy="3962863"/>
          </a:xfrm>
        </p:spPr>
        <p:txBody>
          <a:bodyPr vert="eaVer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CF9C-1549-4FFC-B8A7-BA3055155CF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94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1600200"/>
            <a:ext cx="6686550" cy="2833217"/>
          </a:xfrm>
        </p:spPr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7254-0E66-4EEF-969F-7BEFC23BC78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062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544063"/>
            <a:ext cx="6686549" cy="11016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2647597"/>
            <a:ext cx="6686549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E588-DF5E-41B6-8F1B-8A68EE66B01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42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1600200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1594666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AD313-702A-49E5-82A9-8434BDB8731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266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479527"/>
            <a:ext cx="2994549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1911725"/>
            <a:ext cx="3257170" cy="2515545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477106"/>
            <a:ext cx="2999251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1909304"/>
            <a:ext cx="3254006" cy="2515545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B628-15B0-4666-9630-35F969A508F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115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B8CF3-5A1F-4FAD-9935-2613ECAED08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802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CC8AD-2E10-40E6-BFEF-0A7C71B525C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266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34566"/>
            <a:ext cx="2628899" cy="732234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334567"/>
            <a:ext cx="3886200" cy="4061222"/>
          </a:xfrm>
        </p:spPr>
        <p:txBody>
          <a:bodyPr anchor="ctr"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198960"/>
            <a:ext cx="2628899" cy="3196827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C579-D3F7-4A6E-B534-DA3C667D146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340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600450"/>
            <a:ext cx="668655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476224"/>
            <a:ext cx="6686550" cy="2891228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4025504"/>
            <a:ext cx="6686550" cy="370284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F24F7-3F4A-4793-B4C2-E4F915A3F7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555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rtl="0"/>
            <a:fld id="{42983E2D-9EAA-468D-8FE1-63A08348F7A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42900" rtl="0"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rtl="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pPr defTabSz="342900" rtl="0"/>
            <a:fld id="{D57F1E4F-1CFF-5643-939E-217C01CDF565}" type="slidenum">
              <a:rPr lang="en-US" smtClean="0"/>
              <a:pPr defTabSz="342900"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906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hdr="0" ftr="0" dt="0"/>
  <p:txStyles>
    <p:titleStyle>
      <a:lvl1pPr algn="l" defTabSz="342900" rtl="1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57175" indent="-257175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4" name="مستطيل 3"/>
          <p:cNvSpPr/>
          <p:nvPr/>
        </p:nvSpPr>
        <p:spPr>
          <a:xfrm>
            <a:off x="1763689" y="864681"/>
            <a:ext cx="5616624" cy="807911"/>
          </a:xfrm>
          <a:prstGeom prst="rect">
            <a:avLst/>
          </a:prstGeom>
          <a:solidFill>
            <a:srgbClr val="FFFF99"/>
          </a:solidFill>
        </p:spPr>
        <p:txBody>
          <a:bodyPr wrap="square" lIns="68579" tIns="34289" rIns="68579" bIns="34289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IQ" sz="4800" dirty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المحاضرة </a:t>
            </a:r>
            <a:r>
              <a:rPr lang="ar-IQ" sz="4800" dirty="0" smtClean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الثانية عشرة</a:t>
            </a:r>
            <a:endParaRPr lang="en-US" sz="4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" name="مربع نص 1"/>
          <p:cNvSpPr txBox="1"/>
          <p:nvPr/>
        </p:nvSpPr>
        <p:spPr>
          <a:xfrm>
            <a:off x="7668344" y="411510"/>
            <a:ext cx="1080120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en-US" sz="4400" dirty="0" smtClean="0">
                <a:cs typeface="B Jadid" pitchFamily="2" charset="-78"/>
              </a:rPr>
              <a:t>12</a:t>
            </a:r>
            <a:endParaRPr lang="ar-IQ" sz="4400" dirty="0">
              <a:cs typeface="B Jadid" pitchFamily="2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2123728" y="2715766"/>
            <a:ext cx="5184576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e Bold Jut Out" pitchFamily="2" charset="-78"/>
              </a:rPr>
              <a:t>م. د. قيس عبدالله أحمد </a:t>
            </a:r>
            <a:endParaRPr lang="ar-IQ" dirty="0">
              <a:cs typeface="Simple Bold Jut Out" pitchFamily="2" charset="-78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3851920" y="1923678"/>
            <a:ext cx="122413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dirty="0" smtClean="0">
                <a:cs typeface="Simple Bold Jut Out" pitchFamily="2" charset="-78"/>
              </a:rPr>
              <a:t>اعداد</a:t>
            </a:r>
            <a:endParaRPr lang="ar-IQ" dirty="0">
              <a:cs typeface="Simple Bold Jut Ou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791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3635896" y="127896"/>
            <a:ext cx="2550199" cy="438580"/>
          </a:xfrm>
          <a:prstGeom prst="rect">
            <a:avLst/>
          </a:prstGeom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68579" tIns="34289" rIns="68579" bIns="34289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IQ" sz="2400" dirty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علـم التجويـد</a:t>
            </a:r>
            <a:endParaRPr lang="en-US" sz="2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مربع نص 5"/>
          <p:cNvSpPr txBox="1"/>
          <p:nvPr/>
        </p:nvSpPr>
        <p:spPr>
          <a:xfrm>
            <a:off x="971600" y="1059582"/>
            <a:ext cx="8071634" cy="1669686"/>
          </a:xfrm>
          <a:prstGeom prst="rect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التجويد لغة: " هو التحسين أو الإتيان بالجيد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</a:t>
            </a:r>
            <a:r>
              <a:rPr lang="ar-IQ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(1)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</a:t>
            </a:r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"واستجدت الشيء وبجودته: تخيرته وطلبت ان يكون جيداً 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</a:t>
            </a:r>
            <a:r>
              <a:rPr lang="ar-IQ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(2)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  <a:endParaRPr lang="en-US" sz="1600" dirty="0">
              <a:latin typeface="Times New Roman"/>
              <a:ea typeface="Times New Roman"/>
            </a:endParaRPr>
          </a:p>
          <a:p>
            <a:pPr algn="justLow"/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	والتجويد في 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الاصطلاح: </a:t>
            </a:r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 هو علم يعرف به النطق الصحيح للحروف العربية وذلك بمعرفة مخارجها وصفاتها الذاتية والعرضية 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</a:t>
            </a:r>
            <a:r>
              <a:rPr lang="ar-IQ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(3)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</a:p>
          <a:p>
            <a:pPr algn="justLow"/>
            <a:endParaRPr lang="en-US" sz="1400" dirty="0">
              <a:latin typeface="Times New Roman"/>
              <a:ea typeface="Times New Roman"/>
            </a:endParaRPr>
          </a:p>
          <a:p>
            <a:pPr marL="245110" indent="-228600" algn="justLow">
              <a:tabLst>
                <a:tab pos="130810" algn="l"/>
              </a:tabLst>
            </a:pPr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(1)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  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فتح رب البرية، شرح المقدمة الجزرية:16.</a:t>
            </a:r>
            <a:endParaRPr lang="en-US" sz="1400" dirty="0">
              <a:latin typeface="Times New Roman"/>
              <a:ea typeface="Times New Roman"/>
            </a:endParaRPr>
          </a:p>
          <a:p>
            <a:pPr marL="245110" indent="-228600" algn="justLow">
              <a:tabLst>
                <a:tab pos="130810" algn="l"/>
              </a:tabLst>
            </a:pPr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(2)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  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أساس البلاغة: 530.</a:t>
            </a:r>
            <a:endParaRPr lang="en-US" sz="1400" dirty="0">
              <a:latin typeface="Times New Roman"/>
              <a:ea typeface="Times New Roman"/>
            </a:endParaRPr>
          </a:p>
          <a:p>
            <a:pPr marL="245110" indent="-228600" algn="justLow">
              <a:tabLst>
                <a:tab pos="130810" algn="l"/>
              </a:tabLst>
            </a:pPr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(3)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  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أطلس التجويد: 7.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5519854" y="1131590"/>
            <a:ext cx="225060" cy="484746"/>
          </a:xfrm>
          <a:prstGeom prst="rect">
            <a:avLst/>
          </a:prstGeom>
          <a:noFill/>
        </p:spPr>
        <p:txBody>
          <a:bodyPr wrap="none" lIns="68579" tIns="34289" rIns="68579" bIns="34289" rtlCol="1">
            <a:spAutoFit/>
          </a:bodyPr>
          <a:lstStyle/>
          <a:p>
            <a:pPr defTabSz="342892"/>
            <a:r>
              <a:rPr lang="ar-AE" sz="2700" dirty="0" smtClean="0">
                <a:solidFill>
                  <a:prstClr val="black"/>
                </a:solidFill>
                <a:cs typeface="Akhbar MT" pitchFamily="2" charset="-78"/>
              </a:rPr>
              <a:t> </a:t>
            </a:r>
            <a:endParaRPr lang="ar-AE" sz="2700" dirty="0">
              <a:solidFill>
                <a:prstClr val="black"/>
              </a:solidFill>
              <a:cs typeface="Akhbar MT" pitchFamily="2" charset="-78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6545634" y="2859782"/>
            <a:ext cx="2496186" cy="715578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IQ" sz="24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</a:t>
            </a:r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موضوعه وثمرة تعلمه وغايته:</a:t>
            </a:r>
            <a:endParaRPr lang="en-US" dirty="0">
              <a:effectLst/>
              <a:latin typeface="Times New Roman"/>
              <a:ea typeface="Times New Roman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2289966" y="3723878"/>
            <a:ext cx="6753268" cy="1300354"/>
          </a:xfrm>
          <a:prstGeom prst="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	موضوعه: تلفظ الكلمات القرآنية، وثمرته: " صونُ اللسان عن الخطأ في كتاب الله تعالى ونيلُ الأجر والثواب 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</a:t>
            </a:r>
            <a:r>
              <a:rPr lang="ar-IQ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(4)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 </a:t>
            </a:r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ومعرفة أحوال الوقوف على آياته، وأما غايته فهي بلوغ النهاية في إتقان لفظ القرآن الكريم على نحو ما بلّغه النبي الأكرم </a:t>
            </a:r>
            <a:r>
              <a:rPr lang="ar-IQ" sz="1600" dirty="0">
                <a:solidFill>
                  <a:srgbClr val="000000"/>
                </a:solidFill>
                <a:latin typeface="Simplified Arabic"/>
                <a:ea typeface="Times New Roman"/>
                <a:cs typeface="Simplified Arabic"/>
              </a:rPr>
              <a:t>(</a:t>
            </a:r>
            <a:r>
              <a:rPr lang="ar-IQ" sz="1600" dirty="0">
                <a:solidFill>
                  <a:srgbClr val="000000"/>
                </a:solidFill>
                <a:latin typeface="Cambria Math"/>
                <a:ea typeface="Times New Roman"/>
                <a:cs typeface="Simplified Arabic"/>
                <a:sym typeface="V_Symbols"/>
              </a:rPr>
              <a:t></a:t>
            </a:r>
            <a:r>
              <a:rPr lang="ar-IQ" sz="1600" dirty="0">
                <a:solidFill>
                  <a:srgbClr val="000000"/>
                </a:solidFill>
                <a:latin typeface="Simplified Arabic"/>
                <a:ea typeface="Times New Roman"/>
                <a:cs typeface="Simplified Arabic"/>
              </a:rPr>
              <a:t>)</a:t>
            </a:r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</a:p>
          <a:p>
            <a:pPr algn="justLow"/>
            <a:endParaRPr lang="en-US" sz="1600" dirty="0">
              <a:latin typeface="Times New Roman"/>
              <a:ea typeface="Times New Roman"/>
            </a:endParaRPr>
          </a:p>
          <a:p>
            <a:pPr marL="245110" indent="-228600" algn="justLow">
              <a:tabLst>
                <a:tab pos="130810" algn="l"/>
              </a:tabLst>
            </a:pPr>
            <a:r>
              <a:rPr lang="ar-IQ" sz="1600" baseline="30000" dirty="0" smtClean="0">
                <a:latin typeface="Times New Roman"/>
                <a:ea typeface="Times New Roman"/>
                <a:cs typeface="Simplified Arabic"/>
              </a:rPr>
              <a:t>(4)</a:t>
            </a:r>
            <a:r>
              <a:rPr lang="ar-IQ" sz="1600" dirty="0" smtClean="0">
                <a:latin typeface="Times New Roman"/>
                <a:ea typeface="Times New Roman"/>
                <a:cs typeface="Simplified Arabic"/>
              </a:rPr>
              <a:t>   </a:t>
            </a:r>
            <a:r>
              <a:rPr lang="ar-IQ" sz="1600" dirty="0">
                <a:latin typeface="Times New Roman"/>
                <a:ea typeface="Times New Roman"/>
                <a:cs typeface="Simplified Arabic"/>
              </a:rPr>
              <a:t>فن التجويد: 7.</a:t>
            </a:r>
            <a:endParaRPr lang="en-US" sz="1600" dirty="0">
              <a:effectLst/>
              <a:latin typeface="Times New Roman"/>
              <a:ea typeface="Times New Roman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6456536" y="486447"/>
            <a:ext cx="2550199" cy="377024"/>
          </a:xfrm>
          <a:prstGeom prst="rect">
            <a:avLst/>
          </a:prstGeom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68579" tIns="34289" rIns="68579" bIns="34289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IQ" sz="2000" dirty="0" smtClean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تعريف علـم التجويـد</a:t>
            </a:r>
            <a:endParaRPr lang="en-US" sz="20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27946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/>
      <p:bldP spid="9" grpId="0" animBg="1"/>
      <p:bldP spid="11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مربع نص 4"/>
          <p:cNvSpPr txBox="1"/>
          <p:nvPr/>
        </p:nvSpPr>
        <p:spPr>
          <a:xfrm>
            <a:off x="1956686" y="699542"/>
            <a:ext cx="6753268" cy="715578"/>
          </a:xfrm>
          <a:prstGeom prst="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IQ" sz="14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إنَّ تعلم علم التجويد واجب كفائي، لكن هو فرض عيني على كل مسلم ومسلمة من المكلفين في إداء صلاتهم المفروضة مثل الحركات أو السكون أو الإدغام أو الإقلاب </a:t>
            </a:r>
            <a:r>
              <a:rPr lang="ar-IQ" sz="1400" dirty="0" err="1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أوالمدود</a:t>
            </a:r>
            <a:r>
              <a:rPr lang="ar-IQ" sz="14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أو همزة الوصل أو اللام الشمسية وغيرها، فلابد من تطبيق أحكام التلاوة.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1979712" y="2139702"/>
            <a:ext cx="6897946" cy="2377572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68579" tIns="34289" rIns="68579" bIns="34289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justLow"/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إن إجادة القراءة وصحة النطق بالحروف، توجب التقدم في إمامة الجماعة في الصلاة.</a:t>
            </a:r>
            <a:endParaRPr lang="en-US" sz="1600" dirty="0">
              <a:latin typeface="Times New Roman"/>
              <a:ea typeface="Times New Roman"/>
            </a:endParaRPr>
          </a:p>
          <a:p>
            <a:pPr algn="justLow"/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	وقد ثبت عن ابن مسعود الأنصاري عن النبي </a:t>
            </a:r>
            <a:r>
              <a:rPr lang="ar-IQ" sz="1600" dirty="0">
                <a:solidFill>
                  <a:srgbClr val="000000"/>
                </a:solidFill>
                <a:latin typeface="Simplified Arabic"/>
                <a:ea typeface="Times New Roman"/>
                <a:cs typeface="Simplified Arabic"/>
              </a:rPr>
              <a:t>(</a:t>
            </a:r>
            <a:r>
              <a:rPr lang="ar-IQ" sz="1600" dirty="0">
                <a:solidFill>
                  <a:srgbClr val="000000"/>
                </a:solidFill>
                <a:latin typeface="Cambria Math"/>
                <a:ea typeface="Times New Roman"/>
                <a:cs typeface="Simplified Arabic"/>
                <a:sym typeface="V_Symbols"/>
              </a:rPr>
              <a:t></a:t>
            </a:r>
            <a:r>
              <a:rPr lang="ar-IQ" sz="1600" dirty="0">
                <a:solidFill>
                  <a:srgbClr val="000000"/>
                </a:solidFill>
                <a:latin typeface="Simplified Arabic"/>
                <a:ea typeface="Times New Roman"/>
                <a:cs typeface="Simplified Arabic"/>
              </a:rPr>
              <a:t>)</a:t>
            </a:r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قال:</a:t>
            </a:r>
            <a:r>
              <a:rPr lang="ar-IQ" sz="1600" b="1" dirty="0">
                <a:solidFill>
                  <a:srgbClr val="000000"/>
                </a:solidFill>
                <a:latin typeface="Traditional Arabic"/>
                <a:ea typeface="Times New Roman"/>
                <a:cs typeface="Simplified Arabic"/>
              </a:rPr>
              <a:t>" </a:t>
            </a:r>
            <a:r>
              <a:rPr lang="ar-IQ" sz="1600" dirty="0">
                <a:latin typeface="Traditional Arabic"/>
                <a:ea typeface="Times New Roman"/>
                <a:cs typeface="Simplified Arabic"/>
              </a:rPr>
              <a:t>يؤم القوم </a:t>
            </a:r>
            <a:r>
              <a:rPr lang="ar-IQ" sz="1600" dirty="0" err="1">
                <a:latin typeface="Traditional Arabic"/>
                <a:ea typeface="Times New Roman"/>
                <a:cs typeface="Simplified Arabic"/>
              </a:rPr>
              <a:t>أقرؤهم</a:t>
            </a:r>
            <a:r>
              <a:rPr lang="ar-IQ" sz="1600" dirty="0">
                <a:latin typeface="Traditional Arabic"/>
                <a:ea typeface="Times New Roman"/>
                <a:cs typeface="Simplified Arabic"/>
              </a:rPr>
              <a:t> لكتاب الله فإن كانوا </a:t>
            </a:r>
            <a:r>
              <a:rPr lang="ar-IQ" sz="1600" dirty="0" err="1">
                <a:latin typeface="Traditional Arabic"/>
                <a:ea typeface="Times New Roman"/>
                <a:cs typeface="Simplified Arabic"/>
              </a:rPr>
              <a:t>فى</a:t>
            </a:r>
            <a:r>
              <a:rPr lang="ar-IQ" sz="1600" dirty="0">
                <a:latin typeface="Traditional Arabic"/>
                <a:ea typeface="Times New Roman"/>
                <a:cs typeface="Simplified Arabic"/>
              </a:rPr>
              <a:t> القراءة سواء فأعلمهم بالسنة فإن كانوا </a:t>
            </a:r>
            <a:r>
              <a:rPr lang="ar-IQ" sz="1600" dirty="0" err="1">
                <a:latin typeface="Traditional Arabic"/>
                <a:ea typeface="Times New Roman"/>
                <a:cs typeface="Simplified Arabic"/>
              </a:rPr>
              <a:t>فى</a:t>
            </a:r>
            <a:r>
              <a:rPr lang="ar-IQ" sz="1600" dirty="0">
                <a:latin typeface="Traditional Arabic"/>
                <a:ea typeface="Times New Roman"/>
                <a:cs typeface="Simplified Arabic"/>
              </a:rPr>
              <a:t> السنة سواء فأقدمهم هجرة فإن كانوا </a:t>
            </a:r>
            <a:r>
              <a:rPr lang="ar-IQ" sz="1600" dirty="0" err="1">
                <a:latin typeface="Traditional Arabic"/>
                <a:ea typeface="Times New Roman"/>
                <a:cs typeface="Simplified Arabic"/>
              </a:rPr>
              <a:t>فى</a:t>
            </a:r>
            <a:r>
              <a:rPr lang="ar-IQ" sz="1600" dirty="0">
                <a:latin typeface="Traditional Arabic"/>
                <a:ea typeface="Times New Roman"/>
                <a:cs typeface="Simplified Arabic"/>
              </a:rPr>
              <a:t> الهجرة سواء فأقدمهم سلما</a:t>
            </a:r>
            <a:r>
              <a:rPr lang="ar-IQ" sz="1600" dirty="0">
                <a:latin typeface="Times New Roman"/>
                <a:ea typeface="Times New Roman"/>
                <a:cs typeface="Simplified Arabic"/>
              </a:rPr>
              <a:t> </a:t>
            </a:r>
            <a:r>
              <a:rPr lang="ar-IQ" sz="1600" dirty="0" smtClean="0">
                <a:latin typeface="Times New Roman"/>
                <a:ea typeface="Times New Roman"/>
                <a:cs typeface="Simplified Arabic"/>
              </a:rPr>
              <a:t>"</a:t>
            </a:r>
            <a:r>
              <a:rPr lang="ar-IQ" sz="1600" b="1" baseline="30000" dirty="0" smtClean="0">
                <a:latin typeface="KFGQPC Uthman Taha Naskh"/>
                <a:ea typeface="Times New Roman"/>
                <a:cs typeface="Simplified Arabic"/>
              </a:rPr>
              <a:t>(1)</a:t>
            </a:r>
            <a:r>
              <a:rPr lang="ar-IQ" sz="1600" dirty="0" smtClean="0">
                <a:latin typeface="Times New Roman"/>
                <a:ea typeface="Times New Roman"/>
                <a:cs typeface="Simplified Arabic"/>
              </a:rPr>
              <a:t> </a:t>
            </a:r>
            <a:r>
              <a:rPr lang="ar-IQ" sz="1600" dirty="0">
                <a:latin typeface="Times New Roman"/>
                <a:ea typeface="Times New Roman"/>
                <a:cs typeface="Simplified Arabic"/>
              </a:rPr>
              <a:t>.</a:t>
            </a:r>
            <a:r>
              <a:rPr lang="ar-IQ" sz="1600" b="1" dirty="0">
                <a:solidFill>
                  <a:srgbClr val="000000"/>
                </a:solidFill>
                <a:latin typeface="Times New Roman"/>
                <a:ea typeface="Times New Roman"/>
                <a:cs typeface="Traditional Arabic"/>
              </a:rPr>
              <a:t> </a:t>
            </a:r>
            <a:r>
              <a:rPr lang="ar-IQ" sz="1600" dirty="0">
                <a:latin typeface="Traditional Arabic"/>
                <a:ea typeface="Times New Roman"/>
                <a:cs typeface="Simplified Arabic"/>
              </a:rPr>
              <a:t>وروى أبو داود في صـحيحه عَنِ ابْنِ عَبَّاسٍ  قَالَ: قَالَ رَسُـولُ اللَّهِ </a:t>
            </a:r>
            <a:r>
              <a:rPr lang="ar-IQ" sz="1600" dirty="0">
                <a:latin typeface="Simplified Arabic"/>
                <a:ea typeface="Times New Roman"/>
                <a:cs typeface="Simplified Arabic"/>
              </a:rPr>
              <a:t>(</a:t>
            </a:r>
            <a:r>
              <a:rPr lang="ar-IQ" sz="1600" dirty="0">
                <a:solidFill>
                  <a:srgbClr val="000000"/>
                </a:solidFill>
                <a:latin typeface="Cambria Math"/>
                <a:ea typeface="Times New Roman"/>
                <a:cs typeface="Simplified Arabic"/>
                <a:sym typeface="V_Symbols"/>
              </a:rPr>
              <a:t></a:t>
            </a:r>
            <a:r>
              <a:rPr lang="ar-IQ" sz="1600" dirty="0">
                <a:latin typeface="Simplified Arabic"/>
                <a:ea typeface="Times New Roman"/>
                <a:cs typeface="Simplified Arabic"/>
              </a:rPr>
              <a:t>)</a:t>
            </a:r>
            <a:r>
              <a:rPr lang="ar-IQ" sz="1600" dirty="0">
                <a:latin typeface="Traditional Arabic"/>
                <a:ea typeface="Times New Roman"/>
                <a:cs typeface="Simplified Arabic"/>
              </a:rPr>
              <a:t> : </a:t>
            </a:r>
            <a:r>
              <a:rPr lang="ar-IQ" sz="1600" dirty="0" smtClean="0">
                <a:latin typeface="Traditional Arabic"/>
                <a:ea typeface="Times New Roman"/>
                <a:cs typeface="Simplified Arabic"/>
              </a:rPr>
              <a:t>" </a:t>
            </a:r>
            <a:r>
              <a:rPr lang="ar-IQ" sz="1600" dirty="0">
                <a:latin typeface="Traditional Arabic"/>
                <a:ea typeface="Times New Roman"/>
                <a:cs typeface="Simplified Arabic"/>
              </a:rPr>
              <a:t>لِيُؤَذِّنْ لَكُمْ خِيَارُكُمْ </a:t>
            </a:r>
            <a:r>
              <a:rPr lang="ar-IQ" sz="1600" dirty="0" err="1">
                <a:latin typeface="Traditional Arabic"/>
                <a:ea typeface="Times New Roman"/>
                <a:cs typeface="Simplified Arabic"/>
              </a:rPr>
              <a:t>وَلْيَؤُمَّكُمْ</a:t>
            </a:r>
            <a:r>
              <a:rPr lang="ar-IQ" sz="1600" dirty="0">
                <a:latin typeface="Traditional Arabic"/>
                <a:ea typeface="Times New Roman"/>
                <a:cs typeface="Simplified Arabic"/>
              </a:rPr>
              <a:t> قُرَّاؤُكُمْ " </a:t>
            </a:r>
            <a:r>
              <a:rPr lang="ar-IQ" sz="1600" b="1" baseline="30000" dirty="0" smtClean="0">
                <a:latin typeface="KFGQPC Uthman Taha Naskh"/>
                <a:ea typeface="Times New Roman"/>
                <a:cs typeface="Simplified Arabic"/>
              </a:rPr>
              <a:t>(2)</a:t>
            </a:r>
            <a:r>
              <a:rPr lang="ar-IQ" sz="1600" dirty="0" smtClean="0">
                <a:latin typeface="Traditional Arabic"/>
                <a:ea typeface="Times New Roman"/>
                <a:cs typeface="Simplified Arabic"/>
              </a:rPr>
              <a:t>.</a:t>
            </a:r>
          </a:p>
          <a:p>
            <a:pPr algn="justLow"/>
            <a:endParaRPr lang="ar-IQ" sz="1400" dirty="0">
              <a:latin typeface="Traditional Arabic"/>
              <a:ea typeface="Times New Roman"/>
              <a:cs typeface="Simplified Arabic"/>
            </a:endParaRPr>
          </a:p>
          <a:p>
            <a:pPr algn="justLow"/>
            <a:endParaRPr lang="en-US" sz="1400" dirty="0">
              <a:latin typeface="Times New Roman"/>
              <a:ea typeface="Times New Roman"/>
            </a:endParaRPr>
          </a:p>
          <a:p>
            <a:pPr marL="359410" indent="-359410"/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(1)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 </a:t>
            </a:r>
            <a:r>
              <a:rPr lang="ar-IQ" sz="1400" dirty="0" smtClean="0">
                <a:latin typeface="Simplified Arabic"/>
                <a:ea typeface="Times New Roman"/>
                <a:cs typeface="Simplified Arabic"/>
              </a:rPr>
              <a:t>  </a:t>
            </a:r>
            <a:r>
              <a:rPr lang="ar-IQ" sz="1400" dirty="0">
                <a:latin typeface="Simplified Arabic"/>
                <a:ea typeface="Times New Roman"/>
                <a:cs typeface="Simplified Arabic"/>
              </a:rPr>
              <a:t>صحيح مسلم:2/133، كتاب المساجد، باب من أحق بالإمامة، رقم( 1564).</a:t>
            </a:r>
            <a:endParaRPr lang="en-US" sz="1400" dirty="0">
              <a:latin typeface="Times New Roman"/>
              <a:ea typeface="Times New Roman"/>
            </a:endParaRPr>
          </a:p>
          <a:p>
            <a:pPr marL="359410" indent="-359410" algn="justLow"/>
            <a:r>
              <a:rPr lang="ar-IQ" sz="1400" baseline="30000" smtClean="0">
                <a:latin typeface="Times New Roman"/>
                <a:ea typeface="Times New Roman"/>
                <a:cs typeface="Simplified Arabic"/>
              </a:rPr>
              <a:t>(2)</a:t>
            </a:r>
            <a:r>
              <a:rPr lang="ar-IQ" sz="1400" smtClean="0">
                <a:latin typeface="Times New Roman"/>
                <a:ea typeface="Times New Roman"/>
                <a:cs typeface="Simplified Arabic"/>
              </a:rPr>
              <a:t>    </a:t>
            </a:r>
            <a:r>
              <a:rPr lang="ar-IQ" sz="1400" dirty="0">
                <a:latin typeface="Simplified Arabic"/>
                <a:ea typeface="Times New Roman"/>
                <a:cs typeface="Simplified Arabic"/>
              </a:rPr>
              <a:t>سنن أبي داود:1/230، كتاب الصلاة، باب من أحق بالإمامة، رقم(950)، قال الشيخ  الألباني الحديث ضعيف، ينظر: المصدر نفسه.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6253959" y="1638835"/>
            <a:ext cx="2544427" cy="37702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IQ" sz="2000" b="1" dirty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أهمية التجويد:</a:t>
            </a:r>
            <a:endParaRPr lang="en-US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6125708" y="153247"/>
            <a:ext cx="2544427" cy="37702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defTabSz="342892"/>
            <a:r>
              <a:rPr lang="ar-IQ" sz="2000" b="1" dirty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حكم التجويد:</a:t>
            </a:r>
            <a:endParaRPr lang="ar-AE" sz="2000" dirty="0">
              <a:solidFill>
                <a:prstClr val="black"/>
              </a:solidFill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1546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1_ربطة">
  <a:themeElements>
    <a:clrScheme name="أزرق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ربطة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ربطة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908</TotalTime>
  <Words>118</Words>
  <Application>Microsoft Office PowerPoint</Application>
  <PresentationFormat>عرض على الشاشة (9:16)‏</PresentationFormat>
  <Paragraphs>30</Paragraphs>
  <Slides>3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1_ربطة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Moodi Alfayoumy</dc:creator>
  <cp:lastModifiedBy>DR.Ahmed Saker 2o1O</cp:lastModifiedBy>
  <cp:revision>54</cp:revision>
  <dcterms:created xsi:type="dcterms:W3CDTF">2018-09-14T18:51:34Z</dcterms:created>
  <dcterms:modified xsi:type="dcterms:W3CDTF">2020-03-07T18:24:13Z</dcterms:modified>
</cp:coreProperties>
</file>