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7" r:id="rId1"/>
  </p:sldMasterIdLst>
  <p:sldIdLst>
    <p:sldId id="268" r:id="rId2"/>
    <p:sldId id="269" r:id="rId3"/>
    <p:sldId id="270" r:id="rId4"/>
  </p:sldIdLst>
  <p:sldSz cx="9144000" cy="5143500" type="screen16x9"/>
  <p:notesSz cx="6858000" cy="9144000"/>
  <p:defaultTextStyle>
    <a:defPPr>
      <a:defRPr lang="ar-AE"/>
    </a:defPPr>
    <a:lvl1pPr marL="0" algn="r" defTabSz="914355" rtl="1" eaLnBrk="1" latinLnBrk="0" hangingPunct="1">
      <a:defRPr sz="1800" kern="1200">
        <a:solidFill>
          <a:schemeClr val="tx1"/>
        </a:solidFill>
        <a:latin typeface="+mn-lt"/>
        <a:ea typeface="+mn-ea"/>
        <a:cs typeface="+mn-cs"/>
      </a:defRPr>
    </a:lvl1pPr>
    <a:lvl2pPr marL="457178" algn="r" defTabSz="914355" rtl="1" eaLnBrk="1" latinLnBrk="0" hangingPunct="1">
      <a:defRPr sz="1800" kern="1200">
        <a:solidFill>
          <a:schemeClr val="tx1"/>
        </a:solidFill>
        <a:latin typeface="+mn-lt"/>
        <a:ea typeface="+mn-ea"/>
        <a:cs typeface="+mn-cs"/>
      </a:defRPr>
    </a:lvl2pPr>
    <a:lvl3pPr marL="914355" algn="r" defTabSz="914355" rtl="1" eaLnBrk="1" latinLnBrk="0" hangingPunct="1">
      <a:defRPr sz="1800" kern="1200">
        <a:solidFill>
          <a:schemeClr val="tx1"/>
        </a:solidFill>
        <a:latin typeface="+mn-lt"/>
        <a:ea typeface="+mn-ea"/>
        <a:cs typeface="+mn-cs"/>
      </a:defRPr>
    </a:lvl3pPr>
    <a:lvl4pPr marL="1371532" algn="r" defTabSz="914355" rtl="1" eaLnBrk="1" latinLnBrk="0" hangingPunct="1">
      <a:defRPr sz="1800" kern="1200">
        <a:solidFill>
          <a:schemeClr val="tx1"/>
        </a:solidFill>
        <a:latin typeface="+mn-lt"/>
        <a:ea typeface="+mn-ea"/>
        <a:cs typeface="+mn-cs"/>
      </a:defRPr>
    </a:lvl4pPr>
    <a:lvl5pPr marL="1828709" algn="r" defTabSz="914355" rtl="1" eaLnBrk="1" latinLnBrk="0" hangingPunct="1">
      <a:defRPr sz="1800" kern="1200">
        <a:solidFill>
          <a:schemeClr val="tx1"/>
        </a:solidFill>
        <a:latin typeface="+mn-lt"/>
        <a:ea typeface="+mn-ea"/>
        <a:cs typeface="+mn-cs"/>
      </a:defRPr>
    </a:lvl5pPr>
    <a:lvl6pPr marL="2285886" algn="r" defTabSz="914355" rtl="1" eaLnBrk="1" latinLnBrk="0" hangingPunct="1">
      <a:defRPr sz="1800" kern="1200">
        <a:solidFill>
          <a:schemeClr val="tx1"/>
        </a:solidFill>
        <a:latin typeface="+mn-lt"/>
        <a:ea typeface="+mn-ea"/>
        <a:cs typeface="+mn-cs"/>
      </a:defRPr>
    </a:lvl6pPr>
    <a:lvl7pPr marL="2743064" algn="r" defTabSz="914355" rtl="1" eaLnBrk="1" latinLnBrk="0" hangingPunct="1">
      <a:defRPr sz="1800" kern="1200">
        <a:solidFill>
          <a:schemeClr val="tx1"/>
        </a:solidFill>
        <a:latin typeface="+mn-lt"/>
        <a:ea typeface="+mn-ea"/>
        <a:cs typeface="+mn-cs"/>
      </a:defRPr>
    </a:lvl7pPr>
    <a:lvl8pPr marL="3200240" algn="r" defTabSz="914355" rtl="1" eaLnBrk="1" latinLnBrk="0" hangingPunct="1">
      <a:defRPr sz="1800" kern="1200">
        <a:solidFill>
          <a:schemeClr val="tx1"/>
        </a:solidFill>
        <a:latin typeface="+mn-lt"/>
        <a:ea typeface="+mn-ea"/>
        <a:cs typeface="+mn-cs"/>
      </a:defRPr>
    </a:lvl8pPr>
    <a:lvl9pPr marL="3657418" algn="r" defTabSz="914355"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21" d="100"/>
          <a:sy n="121" d="100"/>
        </p:scale>
        <p:origin x="-90" y="-2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1885950"/>
            <a:ext cx="6686549" cy="1697086"/>
          </a:xfrm>
        </p:spPr>
        <p:txBody>
          <a:bodyPr anchor="b">
            <a:normAutofit/>
          </a:bodyPr>
          <a:lstStyle>
            <a:lvl1pPr>
              <a:defRPr sz="41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1941910" y="3583035"/>
            <a:ext cx="6686549" cy="844712"/>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4D3F877-0FF9-432D-AB52-28C2482279E8}"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3242858"/>
            <a:ext cx="1308489" cy="5839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339715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984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457200"/>
            <a:ext cx="6686549" cy="233778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5243E15-75D7-4ACD-AA5D-DC0B7691C824}"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781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13" name="Text Placeholder 9"/>
          <p:cNvSpPr>
            <a:spLocks noGrp="1"/>
          </p:cNvSpPr>
          <p:nvPr>
            <p:ph type="body" sz="quarter" idx="13"/>
          </p:nvPr>
        </p:nvSpPr>
        <p:spPr>
          <a:xfrm>
            <a:off x="2456259" y="2628900"/>
            <a:ext cx="5652416"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3" name="Text Placeholder 2"/>
          <p:cNvSpPr>
            <a:spLocks noGrp="1"/>
          </p:cNvSpPr>
          <p:nvPr>
            <p:ph type="body" idx="1"/>
          </p:nvPr>
        </p:nvSpPr>
        <p:spPr>
          <a:xfrm>
            <a:off x="1941910" y="3265535"/>
            <a:ext cx="6686549" cy="1166898"/>
          </a:xfrm>
        </p:spPr>
        <p:txBody>
          <a:bodyPr anchor="ctr">
            <a:normAutofit/>
          </a:bodyPr>
          <a:lstStyle>
            <a:lvl1pPr marL="0" indent="0" algn="l">
              <a:buNone/>
              <a:defRPr sz="14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16707F4B-5795-4C96-82E8-418085B84C03}"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
        <p:nvSpPr>
          <p:cNvPr id="14" name="TextBox 13"/>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5" name="TextBox 14"/>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177714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941910" y="1828800"/>
            <a:ext cx="6686550" cy="2043634"/>
          </a:xfrm>
        </p:spPr>
        <p:txBody>
          <a:bodyPr anchor="b">
            <a:normAutofit/>
          </a:bodyPr>
          <a:lstStyle>
            <a:lvl1pPr algn="l">
              <a:defRPr sz="3600" b="0"/>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52BAC0F9-924D-417A-86F7-67D88CB38088}"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3716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137462" y="457200"/>
            <a:ext cx="6295445" cy="2171700"/>
          </a:xfrm>
        </p:spPr>
        <p:txBody>
          <a:bodyPr anchor="ctr">
            <a:normAutofit/>
          </a:bodyPr>
          <a:lstStyle>
            <a:lvl1pPr algn="l">
              <a:defRPr sz="3600" b="0" cap="none"/>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479EB006-26E3-4106-A218-A25462DF4867}"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
        <p:nvSpPr>
          <p:cNvPr id="17" name="TextBox 16"/>
          <p:cNvSpPr txBox="1"/>
          <p:nvPr/>
        </p:nvSpPr>
        <p:spPr>
          <a:xfrm>
            <a:off x="1850739" y="486004"/>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
        <p:nvSpPr>
          <p:cNvPr id="18" name="TextBox 17"/>
          <p:cNvSpPr txBox="1"/>
          <p:nvPr/>
        </p:nvSpPr>
        <p:spPr>
          <a:xfrm>
            <a:off x="8336139" y="2178980"/>
            <a:ext cx="457200" cy="438582"/>
          </a:xfrm>
          <a:prstGeom prst="rect">
            <a:avLst/>
          </a:prstGeom>
        </p:spPr>
        <p:txBody>
          <a:bodyPr vert="horz" lIns="68580" tIns="34290" rIns="68580" bIns="34290" rtlCol="0" anchor="ctr">
            <a:noAutofit/>
          </a:bodyPr>
          <a:lstStyle/>
          <a:p>
            <a:pPr algn="l" defTabSz="342900" rtl="0"/>
            <a:r>
              <a:rPr lang="en-US" sz="6000" dirty="0">
                <a:ln w="3175" cmpd="sng">
                  <a:noFill/>
                </a:ln>
                <a:solidFill>
                  <a:srgbClr val="0F6FC6"/>
                </a:solidFill>
                <a:latin typeface="Arial"/>
              </a:rPr>
              <a:t>”</a:t>
            </a:r>
          </a:p>
        </p:txBody>
      </p:sp>
    </p:spTree>
    <p:extLst>
      <p:ext uri="{BB962C8B-B14F-4D97-AF65-F5344CB8AC3E}">
        <p14:creationId xmlns:p14="http://schemas.microsoft.com/office/powerpoint/2010/main" val="426637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941910" y="470555"/>
            <a:ext cx="6686549" cy="2160015"/>
          </a:xfrm>
        </p:spPr>
        <p:txBody>
          <a:bodyPr anchor="ctr">
            <a:normAutofit/>
          </a:bodyPr>
          <a:lstStyle>
            <a:lvl1pPr algn="l">
              <a:defRPr sz="3600" b="0"/>
            </a:lvl1pPr>
          </a:lstStyle>
          <a:p>
            <a:r>
              <a:rPr lang="ar-SA"/>
              <a:t>انقر لتحرير نمط العنوان الرئيسي</a:t>
            </a:r>
            <a:endParaRPr lang="en-US" dirty="0"/>
          </a:p>
        </p:txBody>
      </p:sp>
      <p:sp>
        <p:nvSpPr>
          <p:cNvPr id="21" name="Text Placeholder 9"/>
          <p:cNvSpPr>
            <a:spLocks noGrp="1"/>
          </p:cNvSpPr>
          <p:nvPr>
            <p:ph type="body" sz="quarter" idx="13"/>
          </p:nvPr>
        </p:nvSpPr>
        <p:spPr>
          <a:xfrm>
            <a:off x="1941909" y="3257550"/>
            <a:ext cx="6686550" cy="62865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ar-SA"/>
              <a:t>تحرير أنماط النص الرئيسي</a:t>
            </a:r>
          </a:p>
        </p:txBody>
      </p:sp>
      <p:sp>
        <p:nvSpPr>
          <p:cNvPr id="4" name="Text Placeholder 3"/>
          <p:cNvSpPr>
            <a:spLocks noGrp="1"/>
          </p:cNvSpPr>
          <p:nvPr>
            <p:ph type="body" sz="half" idx="2"/>
          </p:nvPr>
        </p:nvSpPr>
        <p:spPr>
          <a:xfrm>
            <a:off x="1941910" y="3886200"/>
            <a:ext cx="6686550" cy="547217"/>
          </a:xfrm>
        </p:spPr>
        <p:txBody>
          <a:bodyPr vert="horz" lIns="68580" tIns="34290" rIns="68580" bIns="34290" rtlCol="0" anchor="t">
            <a:normAutofit/>
          </a:bodyPr>
          <a:lstStyle>
            <a:lvl1pPr>
              <a:buNone/>
              <a:defRPr lang="en-US">
                <a:solidFill>
                  <a:schemeClr val="tx1">
                    <a:lumMod val="65000"/>
                    <a:lumOff val="35000"/>
                  </a:schemeClr>
                </a:solidFill>
              </a:defRPr>
            </a:lvl1pPr>
          </a:lstStyle>
          <a:p>
            <a:pPr marL="0" lvl="0" indent="0">
              <a:buNone/>
            </a:pPr>
            <a:r>
              <a:rPr lang="ar-SA"/>
              <a:t>تحرير أنماط النص الرئيسي</a:t>
            </a:r>
          </a:p>
        </p:txBody>
      </p:sp>
      <p:sp>
        <p:nvSpPr>
          <p:cNvPr id="5" name="Date Placeholder 4"/>
          <p:cNvSpPr>
            <a:spLocks noGrp="1"/>
          </p:cNvSpPr>
          <p:nvPr>
            <p:ph type="dt" sz="half" idx="10"/>
          </p:nvPr>
        </p:nvSpPr>
        <p:spPr/>
        <p:txBody>
          <a:bodyPr/>
          <a:lstStyle/>
          <a:p>
            <a:fld id="{930FCE16-F4BB-4ADB-A058-48E5AC4834AA}"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34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A5AE1D48-3893-4E09-A3A3-BA57A8DFB6EC}"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237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470554"/>
            <a:ext cx="1655701" cy="3962863"/>
          </a:xfrm>
        </p:spPr>
        <p:txBody>
          <a:bodyPr vert="eaVert" anchor="ct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1941909" y="470554"/>
            <a:ext cx="4857750" cy="3962863"/>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156CF9C-1549-4FFC-B8A7-BA3055155CFB}"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3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1944694" y="468082"/>
            <a:ext cx="6683765" cy="960668"/>
          </a:xfrm>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a:xfrm>
            <a:off x="1941909" y="1600200"/>
            <a:ext cx="6686550" cy="2833217"/>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10E7254-0E66-4EEF-969F-7BEFC23BC78D}"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606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941910" y="1544063"/>
            <a:ext cx="6686549" cy="1101600"/>
          </a:xfrm>
        </p:spPr>
        <p:txBody>
          <a:bodyPr anchor="b"/>
          <a:lstStyle>
            <a:lvl1pPr algn="l">
              <a:defRPr sz="3000" b="0" cap="none"/>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10" y="2647597"/>
            <a:ext cx="6686549" cy="645300"/>
          </a:xfrm>
        </p:spPr>
        <p:txBody>
          <a:bodyPr anchor="t"/>
          <a:lstStyle>
            <a:lvl1pPr marL="0" indent="0" algn="l">
              <a:buNone/>
              <a:defRPr sz="1500">
                <a:solidFill>
                  <a:schemeClr val="tx1">
                    <a:lumMod val="65000"/>
                    <a:lumOff val="35000"/>
                  </a:schemeClr>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ar-SA"/>
              <a:t>تحرير أنماط النص الرئيسي</a:t>
            </a:r>
          </a:p>
        </p:txBody>
      </p:sp>
      <p:sp>
        <p:nvSpPr>
          <p:cNvPr id="4" name="Date Placeholder 3"/>
          <p:cNvSpPr>
            <a:spLocks noGrp="1"/>
          </p:cNvSpPr>
          <p:nvPr>
            <p:ph type="dt" sz="half" idx="10"/>
          </p:nvPr>
        </p:nvSpPr>
        <p:spPr/>
        <p:txBody>
          <a:bodyPr/>
          <a:lstStyle/>
          <a:p>
            <a:fld id="{D519E588-DF5E-41B6-8F1B-8A68EE66B010}" type="datetime1">
              <a:rPr lang="en-US" smtClean="0">
                <a:solidFill>
                  <a:prstClr val="black">
                    <a:tint val="75000"/>
                  </a:prstClr>
                </a:solidFill>
              </a:rPr>
              <a:pPr/>
              <a:t>3/7/2020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238363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2433105"/>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642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1941909" y="1600200"/>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393060" y="1594666"/>
            <a:ext cx="3235398" cy="2833217"/>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25AD313-702A-49E5-82A9-8434BDB87314}"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26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2204530" y="1479527"/>
            <a:ext cx="2994549"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4" name="Content Placeholder 3"/>
          <p:cNvSpPr>
            <a:spLocks noGrp="1"/>
          </p:cNvSpPr>
          <p:nvPr>
            <p:ph sz="half" idx="2"/>
          </p:nvPr>
        </p:nvSpPr>
        <p:spPr>
          <a:xfrm>
            <a:off x="1941909" y="1911725"/>
            <a:ext cx="3257170"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629972" y="1477106"/>
            <a:ext cx="2999251" cy="432197"/>
          </a:xfrm>
        </p:spPr>
        <p:txBody>
          <a:bodyPr anchor="b">
            <a:noAutofit/>
          </a:bodyPr>
          <a:lstStyle>
            <a:lvl1pPr marL="0" indent="0">
              <a:buNone/>
              <a:defRPr sz="1800" b="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تحرير أنماط النص الرئيسي</a:t>
            </a:r>
          </a:p>
        </p:txBody>
      </p:sp>
      <p:sp>
        <p:nvSpPr>
          <p:cNvPr id="6" name="Content Placeholder 5"/>
          <p:cNvSpPr>
            <a:spLocks noGrp="1"/>
          </p:cNvSpPr>
          <p:nvPr>
            <p:ph sz="quarter" idx="4"/>
          </p:nvPr>
        </p:nvSpPr>
        <p:spPr>
          <a:xfrm>
            <a:off x="5375218" y="1909304"/>
            <a:ext cx="3254006" cy="2515545"/>
          </a:xfrm>
        </p:spPr>
        <p:txBody>
          <a:bodyP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8BB7B628-15B0-4666-9630-35F969A508FF}" type="datetime1">
              <a:rPr lang="en-US" smtClean="0">
                <a:solidFill>
                  <a:prstClr val="black">
                    <a:tint val="75000"/>
                  </a:prstClr>
                </a:solidFill>
              </a:rPr>
              <a:pPr/>
              <a:t>3/7/2020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590837"/>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11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9D2B8CF3-5A1F-4FAD-9935-2613ECAED084}" type="datetime1">
              <a:rPr lang="en-US" smtClean="0">
                <a:solidFill>
                  <a:prstClr val="black">
                    <a:tint val="75000"/>
                  </a:prstClr>
                </a:solidFill>
              </a:rPr>
              <a:pPr/>
              <a:t>3/7/2020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5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CC8AD-2E10-40E6-BFEF-0A7C71B525C9}" type="datetime1">
              <a:rPr lang="en-US" smtClean="0">
                <a:solidFill>
                  <a:prstClr val="black">
                    <a:tint val="75000"/>
                  </a:prstClr>
                </a:solidFill>
              </a:rPr>
              <a:pPr/>
              <a:t>3/7/2020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34566"/>
            <a:ext cx="2628899" cy="732234"/>
          </a:xfrm>
        </p:spPr>
        <p:txBody>
          <a:bodyPr anchor="b"/>
          <a:lstStyle>
            <a:lvl1pPr algn="l">
              <a:defRPr sz="15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4742259" y="334567"/>
            <a:ext cx="3886200" cy="4061222"/>
          </a:xfrm>
        </p:spPr>
        <p:txBody>
          <a:bodyPr anchor="ctr">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941910" y="1198960"/>
            <a:ext cx="2628899" cy="3196827"/>
          </a:xfrm>
        </p:spPr>
        <p:txBody>
          <a:bodyPr/>
          <a:lstStyle>
            <a:lvl1pPr marL="0" indent="0">
              <a:buNone/>
              <a:defRPr sz="11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0CC2C579-D3F7-4A6E-B534-DA3C667D146C}"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535782"/>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134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941910" y="3600450"/>
            <a:ext cx="6686550" cy="425054"/>
          </a:xfrm>
        </p:spPr>
        <p:txBody>
          <a:bodyPr anchor="b">
            <a:normAutofit/>
          </a:bodyPr>
          <a:lstStyle>
            <a:lvl1pPr algn="l">
              <a:defRPr sz="1800" b="0"/>
            </a:lvl1pPr>
          </a:lstStyle>
          <a:p>
            <a:r>
              <a:rPr lang="ar-SA"/>
              <a:t>انقر لتحرير نمط العنوان الرئيسي</a:t>
            </a:r>
            <a:endParaRPr lang="en-US" dirty="0"/>
          </a:p>
        </p:txBody>
      </p:sp>
      <p:sp>
        <p:nvSpPr>
          <p:cNvPr id="3" name="Picture Placeholder 2"/>
          <p:cNvSpPr>
            <a:spLocks noGrp="1" noChangeAspect="1"/>
          </p:cNvSpPr>
          <p:nvPr>
            <p:ph type="pic" idx="1"/>
          </p:nvPr>
        </p:nvSpPr>
        <p:spPr>
          <a:xfrm>
            <a:off x="1941909" y="476224"/>
            <a:ext cx="6686550" cy="289122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941910" y="4025504"/>
            <a:ext cx="6686550" cy="370284"/>
          </a:xfrm>
        </p:spPr>
        <p:txBody>
          <a:bodyPr>
            <a:normAutofit/>
          </a:bodyPr>
          <a:lstStyle>
            <a:lvl1pPr marL="0" indent="0">
              <a:buNone/>
              <a:defRPr sz="9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ar-SA"/>
              <a:t>تحرير أنماط النص الرئيسي</a:t>
            </a:r>
          </a:p>
        </p:txBody>
      </p:sp>
      <p:sp>
        <p:nvSpPr>
          <p:cNvPr id="5" name="Date Placeholder 4"/>
          <p:cNvSpPr>
            <a:spLocks noGrp="1"/>
          </p:cNvSpPr>
          <p:nvPr>
            <p:ph type="dt" sz="half" idx="10"/>
          </p:nvPr>
        </p:nvSpPr>
        <p:spPr/>
        <p:txBody>
          <a:bodyPr/>
          <a:lstStyle/>
          <a:p>
            <a:fld id="{183F24F7-3F4A-4793-B4C2-E4F915A3F7DF}" type="datetime1">
              <a:rPr lang="en-US" smtClean="0">
                <a:solidFill>
                  <a:prstClr val="black">
                    <a:tint val="75000"/>
                  </a:prstClr>
                </a:solidFill>
              </a:rPr>
              <a:pPr/>
              <a:t>3/7/2020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683794"/>
            <a:ext cx="1191395" cy="380473"/>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3737316"/>
            <a:ext cx="58482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55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171450"/>
            <a:ext cx="2138637" cy="4978971"/>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589"/>
            <a:ext cx="1767506" cy="514052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5143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468082"/>
            <a:ext cx="6683765" cy="960668"/>
          </a:xfrm>
          <a:prstGeom prst="rect">
            <a:avLst/>
          </a:prstGeom>
        </p:spPr>
        <p:txBody>
          <a:bodyPr vert="horz" lIns="68580" tIns="34290" rIns="68580" bIns="34290" rtlCol="0" anchor="t">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941909" y="1600200"/>
            <a:ext cx="6686550" cy="2914650"/>
          </a:xfrm>
          <a:prstGeom prst="rect">
            <a:avLst/>
          </a:prstGeom>
        </p:spPr>
        <p:txBody>
          <a:bodyPr vert="horz" lIns="68580" tIns="34290" rIns="68580" bIns="34290" rtlCol="0">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771210" y="4597828"/>
            <a:ext cx="859712" cy="277797"/>
          </a:xfrm>
          <a:prstGeom prst="rect">
            <a:avLst/>
          </a:prstGeom>
        </p:spPr>
        <p:txBody>
          <a:bodyPr vert="horz" lIns="68580" tIns="34290" rIns="68580" bIns="34290" rtlCol="0" anchor="ctr"/>
          <a:lstStyle>
            <a:lvl1pPr algn="r">
              <a:defRPr sz="700">
                <a:solidFill>
                  <a:schemeClr val="tx1">
                    <a:tint val="75000"/>
                  </a:schemeClr>
                </a:solidFill>
              </a:defRPr>
            </a:lvl1pPr>
          </a:lstStyle>
          <a:p>
            <a:pPr defTabSz="342900" rtl="0"/>
            <a:fld id="{42983E2D-9EAA-468D-8FE1-63A08348F7A8}" type="datetime1">
              <a:rPr lang="en-US" smtClean="0">
                <a:solidFill>
                  <a:prstClr val="black">
                    <a:tint val="75000"/>
                  </a:prstClr>
                </a:solidFill>
              </a:rPr>
              <a:pPr defTabSz="342900" rtl="0"/>
              <a:t>3/7/2020</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0" y="4601856"/>
            <a:ext cx="5714999" cy="273844"/>
          </a:xfrm>
          <a:prstGeom prst="rect">
            <a:avLst/>
          </a:prstGeom>
        </p:spPr>
        <p:txBody>
          <a:bodyPr vert="horz" lIns="68580" tIns="34290" rIns="68580" bIns="34290" rtlCol="0" anchor="ctr"/>
          <a:lstStyle>
            <a:lvl1pPr algn="l">
              <a:defRPr sz="700">
                <a:solidFill>
                  <a:schemeClr val="tx1">
                    <a:tint val="75000"/>
                  </a:schemeClr>
                </a:solidFill>
              </a:defRPr>
            </a:lvl1pPr>
          </a:lstStyle>
          <a:p>
            <a:pPr defTabSz="342900" rtl="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0" y="590837"/>
            <a:ext cx="584825" cy="273844"/>
          </a:xfrm>
          <a:prstGeom prst="rect">
            <a:avLst/>
          </a:prstGeom>
        </p:spPr>
        <p:txBody>
          <a:bodyPr vert="horz" lIns="68580" tIns="34290" rIns="68580" bIns="34290" rtlCol="0" anchor="ctr"/>
          <a:lstStyle>
            <a:lvl1pPr algn="r">
              <a:defRPr sz="1500">
                <a:solidFill>
                  <a:srgbClr val="FEFFFF"/>
                </a:solidFill>
              </a:defRPr>
            </a:lvl1pPr>
          </a:lstStyle>
          <a:p>
            <a:pPr defTabSz="342900" rtl="0"/>
            <a:fld id="{D57F1E4F-1CFF-5643-939E-217C01CDF565}" type="slidenum">
              <a:rPr lang="en-US" smtClean="0"/>
              <a:pPr defTabSz="342900" rtl="0"/>
              <a:t>‹#›</a:t>
            </a:fld>
            <a:endParaRPr lang="en-US" dirty="0"/>
          </a:p>
        </p:txBody>
      </p:sp>
    </p:spTree>
    <p:extLst>
      <p:ext uri="{BB962C8B-B14F-4D97-AF65-F5344CB8AC3E}">
        <p14:creationId xmlns:p14="http://schemas.microsoft.com/office/powerpoint/2010/main" val="218390654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342900" rtl="1" eaLnBrk="1" latinLnBrk="0" hangingPunct="1">
        <a:spcBef>
          <a:spcPct val="0"/>
        </a:spcBef>
        <a:buNone/>
        <a:defRPr sz="27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57175" indent="-257175" algn="r" defTabSz="342900" rtl="1" eaLnBrk="1" latinLnBrk="0" hangingPunct="1">
        <a:spcBef>
          <a:spcPts val="75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1pPr>
      <a:lvl2pPr marL="557213" indent="-214313" algn="r" defTabSz="342900" rtl="1"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r" defTabSz="342900" rtl="1" eaLnBrk="1" latinLnBrk="0" hangingPunct="1">
        <a:spcBef>
          <a:spcPts val="750"/>
        </a:spcBef>
        <a:spcAft>
          <a:spcPts val="0"/>
        </a:spcAft>
        <a:buClr>
          <a:schemeClr val="accent1"/>
        </a:buClr>
        <a:buFont typeface="Wingdings 3" charset="2"/>
        <a:buChar char=""/>
        <a:defRPr sz="1100" kern="1200">
          <a:solidFill>
            <a:schemeClr val="tx1">
              <a:lumMod val="75000"/>
              <a:lumOff val="25000"/>
            </a:schemeClr>
          </a:solidFill>
          <a:latin typeface="+mn-lt"/>
          <a:ea typeface="+mn-ea"/>
          <a:cs typeface="+mn-cs"/>
        </a:defRPr>
      </a:lvl3pPr>
      <a:lvl4pPr marL="12001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r" defTabSz="342900" rtl="1"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r" defTabSz="342900" rtl="1" eaLnBrk="1" latinLnBrk="0" hangingPunct="1">
        <a:defRPr sz="1400" kern="1200">
          <a:solidFill>
            <a:schemeClr val="tx1"/>
          </a:solidFill>
          <a:latin typeface="+mn-lt"/>
          <a:ea typeface="+mn-ea"/>
          <a:cs typeface="+mn-cs"/>
        </a:defRPr>
      </a:lvl1pPr>
      <a:lvl2pPr marL="342900" algn="r" defTabSz="342900" rtl="1" eaLnBrk="1" latinLnBrk="0" hangingPunct="1">
        <a:defRPr sz="1400" kern="1200">
          <a:solidFill>
            <a:schemeClr val="tx1"/>
          </a:solidFill>
          <a:latin typeface="+mn-lt"/>
          <a:ea typeface="+mn-ea"/>
          <a:cs typeface="+mn-cs"/>
        </a:defRPr>
      </a:lvl2pPr>
      <a:lvl3pPr marL="685800" algn="r" defTabSz="342900" rtl="1" eaLnBrk="1" latinLnBrk="0" hangingPunct="1">
        <a:defRPr sz="1400" kern="1200">
          <a:solidFill>
            <a:schemeClr val="tx1"/>
          </a:solidFill>
          <a:latin typeface="+mn-lt"/>
          <a:ea typeface="+mn-ea"/>
          <a:cs typeface="+mn-cs"/>
        </a:defRPr>
      </a:lvl3pPr>
      <a:lvl4pPr marL="1028700" algn="r" defTabSz="342900" rtl="1" eaLnBrk="1" latinLnBrk="0" hangingPunct="1">
        <a:defRPr sz="1400" kern="1200">
          <a:solidFill>
            <a:schemeClr val="tx1"/>
          </a:solidFill>
          <a:latin typeface="+mn-lt"/>
          <a:ea typeface="+mn-ea"/>
          <a:cs typeface="+mn-cs"/>
        </a:defRPr>
      </a:lvl4pPr>
      <a:lvl5pPr marL="1371600" algn="r" defTabSz="342900" rtl="1" eaLnBrk="1" latinLnBrk="0" hangingPunct="1">
        <a:defRPr sz="1400" kern="1200">
          <a:solidFill>
            <a:schemeClr val="tx1"/>
          </a:solidFill>
          <a:latin typeface="+mn-lt"/>
          <a:ea typeface="+mn-ea"/>
          <a:cs typeface="+mn-cs"/>
        </a:defRPr>
      </a:lvl5pPr>
      <a:lvl6pPr marL="1714500" algn="r" defTabSz="342900" rtl="1" eaLnBrk="1" latinLnBrk="0" hangingPunct="1">
        <a:defRPr sz="1400" kern="1200">
          <a:solidFill>
            <a:schemeClr val="tx1"/>
          </a:solidFill>
          <a:latin typeface="+mn-lt"/>
          <a:ea typeface="+mn-ea"/>
          <a:cs typeface="+mn-cs"/>
        </a:defRPr>
      </a:lvl6pPr>
      <a:lvl7pPr marL="2057400" algn="r" defTabSz="342900" rtl="1" eaLnBrk="1" latinLnBrk="0" hangingPunct="1">
        <a:defRPr sz="1400" kern="1200">
          <a:solidFill>
            <a:schemeClr val="tx1"/>
          </a:solidFill>
          <a:latin typeface="+mn-lt"/>
          <a:ea typeface="+mn-ea"/>
          <a:cs typeface="+mn-cs"/>
        </a:defRPr>
      </a:lvl7pPr>
      <a:lvl8pPr marL="2400300" algn="r" defTabSz="342900" rtl="1" eaLnBrk="1" latinLnBrk="0" hangingPunct="1">
        <a:defRPr sz="1400" kern="1200">
          <a:solidFill>
            <a:schemeClr val="tx1"/>
          </a:solidFill>
          <a:latin typeface="+mn-lt"/>
          <a:ea typeface="+mn-ea"/>
          <a:cs typeface="+mn-cs"/>
        </a:defRPr>
      </a:lvl8pPr>
      <a:lvl9pPr marL="2743200" algn="r" defTabSz="342900" rtl="1"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4" name="مستطيل 3"/>
          <p:cNvSpPr/>
          <p:nvPr/>
        </p:nvSpPr>
        <p:spPr>
          <a:xfrm>
            <a:off x="1763689" y="864681"/>
            <a:ext cx="5616624" cy="807911"/>
          </a:xfrm>
          <a:prstGeom prst="rect">
            <a:avLst/>
          </a:prstGeom>
          <a:solidFill>
            <a:srgbClr val="FFFF99"/>
          </a:solidFill>
        </p:spPr>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4800" dirty="0">
                <a:solidFill>
                  <a:srgbClr val="000000"/>
                </a:solidFill>
                <a:latin typeface="Times New Roman"/>
                <a:ea typeface="Times New Roman"/>
                <a:cs typeface="Monotype Koufi"/>
              </a:rPr>
              <a:t>المحاضرة </a:t>
            </a:r>
            <a:r>
              <a:rPr lang="ar-IQ" sz="4800" dirty="0" smtClean="0">
                <a:solidFill>
                  <a:srgbClr val="000000"/>
                </a:solidFill>
                <a:latin typeface="Times New Roman"/>
                <a:ea typeface="Times New Roman"/>
                <a:cs typeface="Monotype Koufi"/>
              </a:rPr>
              <a:t>الحادية عشر</a:t>
            </a:r>
            <a:endParaRPr lang="en-US" sz="4000" dirty="0">
              <a:effectLst/>
              <a:latin typeface="Times New Roman"/>
              <a:ea typeface="Times New Roman"/>
            </a:endParaRPr>
          </a:p>
        </p:txBody>
      </p:sp>
      <p:sp>
        <p:nvSpPr>
          <p:cNvPr id="2" name="مربع نص 1"/>
          <p:cNvSpPr txBox="1"/>
          <p:nvPr/>
        </p:nvSpPr>
        <p:spPr>
          <a:xfrm>
            <a:off x="7668344" y="411510"/>
            <a:ext cx="1080120" cy="769441"/>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algn="ctr"/>
            <a:r>
              <a:rPr lang="en-US" sz="4400" smtClean="0">
                <a:cs typeface="B Jadid" pitchFamily="2" charset="-78"/>
              </a:rPr>
              <a:t>11</a:t>
            </a:r>
            <a:endParaRPr lang="ar-IQ" sz="4400" dirty="0">
              <a:cs typeface="B Jadid" pitchFamily="2" charset="-78"/>
            </a:endParaRPr>
          </a:p>
        </p:txBody>
      </p:sp>
      <p:sp>
        <p:nvSpPr>
          <p:cNvPr id="6" name="مربع نص 5"/>
          <p:cNvSpPr txBox="1"/>
          <p:nvPr/>
        </p:nvSpPr>
        <p:spPr>
          <a:xfrm>
            <a:off x="2123728" y="2715766"/>
            <a:ext cx="5184576"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ctr"/>
            <a:r>
              <a:rPr lang="ar-IQ" dirty="0">
                <a:solidFill>
                  <a:srgbClr val="000000"/>
                </a:solidFill>
                <a:latin typeface="Times New Roman"/>
                <a:ea typeface="Times New Roman"/>
                <a:cs typeface="Simple Bold Jut Out" pitchFamily="2" charset="-78"/>
              </a:rPr>
              <a:t>م. د. قيس عبدالله أحمد </a:t>
            </a:r>
            <a:endParaRPr lang="ar-IQ" dirty="0">
              <a:cs typeface="Simple Bold Jut Out" pitchFamily="2" charset="-78"/>
            </a:endParaRPr>
          </a:p>
        </p:txBody>
      </p:sp>
      <p:sp>
        <p:nvSpPr>
          <p:cNvPr id="8" name="مربع نص 7"/>
          <p:cNvSpPr txBox="1"/>
          <p:nvPr/>
        </p:nvSpPr>
        <p:spPr>
          <a:xfrm>
            <a:off x="3851920" y="1923678"/>
            <a:ext cx="1224136" cy="369332"/>
          </a:xfrm>
          <a:prstGeom prst="rect">
            <a:avLst/>
          </a:prstGeom>
          <a:noFill/>
        </p:spPr>
        <p:txBody>
          <a:bodyPr wrap="square" rtlCol="1">
            <a:spAutoFit/>
          </a:bodyPr>
          <a:lstStyle/>
          <a:p>
            <a:pPr algn="ctr"/>
            <a:r>
              <a:rPr lang="ar-IQ" dirty="0" smtClean="0">
                <a:cs typeface="Simple Bold Jut Out" pitchFamily="2" charset="-78"/>
              </a:rPr>
              <a:t>اعداد</a:t>
            </a:r>
            <a:endParaRPr lang="ar-IQ" dirty="0">
              <a:cs typeface="Simple Bold Jut Out" pitchFamily="2" charset="-78"/>
            </a:endParaRPr>
          </a:p>
        </p:txBody>
      </p:sp>
    </p:spTree>
    <p:extLst>
      <p:ext uri="{BB962C8B-B14F-4D97-AF65-F5344CB8AC3E}">
        <p14:creationId xmlns:p14="http://schemas.microsoft.com/office/powerpoint/2010/main" val="1397912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635896" y="25248"/>
            <a:ext cx="2550199" cy="438580"/>
          </a:xfrm>
          <a:prstGeom prst="rect">
            <a:avLst/>
          </a:prstGeom>
          <a:effectLst>
            <a:glow rad="101600">
              <a:schemeClr val="accent6">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ctr"/>
            <a:r>
              <a:rPr lang="ar-IQ" sz="2400" dirty="0" smtClean="0">
                <a:solidFill>
                  <a:srgbClr val="000000"/>
                </a:solidFill>
                <a:latin typeface="Times New Roman"/>
                <a:ea typeface="Times New Roman"/>
                <a:cs typeface="Monotype Koufi"/>
              </a:rPr>
              <a:t>سجود </a:t>
            </a:r>
            <a:r>
              <a:rPr lang="ar-IQ" sz="2400" dirty="0">
                <a:solidFill>
                  <a:srgbClr val="000000"/>
                </a:solidFill>
                <a:latin typeface="Times New Roman"/>
                <a:ea typeface="Times New Roman"/>
                <a:cs typeface="Monotype Koufi"/>
              </a:rPr>
              <a:t>التلاوة</a:t>
            </a:r>
            <a:endParaRPr lang="en-US" sz="2400" dirty="0">
              <a:effectLst/>
              <a:latin typeface="Times New Roman"/>
              <a:ea typeface="Times New Roman"/>
            </a:endParaRPr>
          </a:p>
        </p:txBody>
      </p:sp>
      <p:sp>
        <p:nvSpPr>
          <p:cNvPr id="3" name="عنصر نائب لرقم الشريحة 2"/>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مربع نص 5"/>
          <p:cNvSpPr txBox="1"/>
          <p:nvPr/>
        </p:nvSpPr>
        <p:spPr>
          <a:xfrm>
            <a:off x="937384" y="882607"/>
            <a:ext cx="8071634" cy="3993399"/>
          </a:xfrm>
          <a:prstGeom prst="rect">
            <a:avLst/>
          </a:prstGeom>
          <a:effectLst>
            <a:glow rad="139700">
              <a:schemeClr val="accent5">
                <a:satMod val="175000"/>
                <a:alpha val="40000"/>
              </a:schemeClr>
            </a:glow>
          </a:effectLst>
        </p:spPr>
        <p:style>
          <a:lnRef idx="1">
            <a:schemeClr val="accent6"/>
          </a:lnRef>
          <a:fillRef idx="2">
            <a:schemeClr val="accent6"/>
          </a:fillRef>
          <a:effectRef idx="1">
            <a:schemeClr val="accent6"/>
          </a:effectRef>
          <a:fontRef idx="minor">
            <a:schemeClr val="dk1"/>
          </a:fontRef>
        </p:style>
        <p:txBody>
          <a:bodyPr wrap="square" lIns="68579" tIns="34289" rIns="68579" bIns="34289" rtlCol="1">
            <a:spAutoFit/>
          </a:bodyPr>
          <a:lstStyle/>
          <a:p>
            <a:pPr algn="justLow">
              <a:lnSpc>
                <a:spcPts val="1800"/>
              </a:lnSpc>
              <a:tabLst>
                <a:tab pos="245110" algn="l"/>
              </a:tabLst>
            </a:pPr>
            <a:r>
              <a:rPr lang="ar-IQ" dirty="0">
                <a:latin typeface="Times New Roman"/>
                <a:ea typeface="Times New Roman"/>
                <a:cs typeface="Simplified Arabic"/>
              </a:rPr>
              <a:t>سجود التلاوة في جميع القرآن مسنون مستحب عند مالك </a:t>
            </a:r>
            <a:r>
              <a:rPr lang="ar-IQ" b="1" baseline="30000" dirty="0" smtClean="0">
                <a:latin typeface="KFGQPC Uthman Taha Naskh"/>
                <a:ea typeface="Times New Roman"/>
                <a:cs typeface="Simplified Arabic"/>
              </a:rPr>
              <a:t>(1)</a:t>
            </a:r>
            <a:r>
              <a:rPr lang="ar-IQ" dirty="0" smtClean="0">
                <a:latin typeface="Times New Roman"/>
                <a:ea typeface="Times New Roman"/>
                <a:cs typeface="Simplified Arabic"/>
              </a:rPr>
              <a:t> </a:t>
            </a:r>
            <a:r>
              <a:rPr lang="ar-IQ" dirty="0">
                <a:latin typeface="Times New Roman"/>
                <a:ea typeface="Times New Roman"/>
                <a:cs typeface="Simplified Arabic"/>
              </a:rPr>
              <a:t>والشافعي </a:t>
            </a:r>
            <a:r>
              <a:rPr lang="ar-IQ" b="1" baseline="30000" dirty="0" smtClean="0">
                <a:latin typeface="KFGQPC Uthman Taha Naskh"/>
                <a:ea typeface="Times New Roman"/>
                <a:cs typeface="Simplified Arabic"/>
              </a:rPr>
              <a:t>(2)</a:t>
            </a:r>
            <a:r>
              <a:rPr lang="ar-IQ" dirty="0" smtClean="0">
                <a:latin typeface="Times New Roman"/>
                <a:ea typeface="Times New Roman"/>
                <a:cs typeface="Simplified Arabic"/>
              </a:rPr>
              <a:t>  </a:t>
            </a:r>
            <a:r>
              <a:rPr lang="ar-IQ" dirty="0">
                <a:latin typeface="Times New Roman"/>
                <a:ea typeface="Times New Roman"/>
                <a:cs typeface="Simplified Arabic"/>
              </a:rPr>
              <a:t>وأحمد </a:t>
            </a:r>
            <a:r>
              <a:rPr lang="ar-IQ" b="1" baseline="30000" dirty="0" smtClean="0">
                <a:latin typeface="KFGQPC Uthman Taha Naskh"/>
                <a:ea typeface="Times New Roman"/>
                <a:cs typeface="Simplified Arabic"/>
              </a:rPr>
              <a:t>(3)</a:t>
            </a:r>
            <a:r>
              <a:rPr lang="ar-IQ" dirty="0" smtClean="0">
                <a:latin typeface="Times New Roman"/>
                <a:ea typeface="Times New Roman"/>
                <a:cs typeface="Simplified Arabic"/>
              </a:rPr>
              <a:t> </a:t>
            </a:r>
            <a:r>
              <a:rPr lang="ar-IQ" dirty="0">
                <a:latin typeface="Times New Roman"/>
                <a:ea typeface="Times New Roman"/>
                <a:cs typeface="Simplified Arabic"/>
              </a:rPr>
              <a:t>وبه قال عمر وابن عباس </a:t>
            </a:r>
            <a:r>
              <a:rPr lang="ar-IQ" dirty="0" smtClean="0">
                <a:latin typeface="Times New Roman"/>
                <a:ea typeface="Times New Roman"/>
                <a:cs typeface="Simplified Arabic"/>
              </a:rPr>
              <a:t>والأوزاعي</a:t>
            </a:r>
            <a:r>
              <a:rPr lang="ar-IQ" baseline="30000" dirty="0" smtClean="0">
                <a:latin typeface="Times New Roman"/>
                <a:ea typeface="Times New Roman"/>
                <a:cs typeface="Simplified Arabic"/>
              </a:rPr>
              <a:t>(4)</a:t>
            </a:r>
            <a:r>
              <a:rPr lang="ar-IQ" dirty="0" smtClean="0">
                <a:latin typeface="Times New Roman"/>
                <a:ea typeface="Times New Roman"/>
                <a:cs typeface="Simplified Arabic"/>
              </a:rPr>
              <a:t> </a:t>
            </a:r>
            <a:r>
              <a:rPr lang="ar-IQ" b="1" baseline="30000" dirty="0" smtClean="0">
                <a:latin typeface="KFGQPC Uthman Taha Naskh"/>
                <a:ea typeface="Times New Roman"/>
                <a:cs typeface="Simplified Arabic"/>
              </a:rPr>
              <a:t>(5)</a:t>
            </a:r>
            <a:r>
              <a:rPr lang="ar-IQ" dirty="0" smtClean="0">
                <a:latin typeface="Times New Roman"/>
                <a:ea typeface="Times New Roman"/>
                <a:cs typeface="Simplified Arabic"/>
              </a:rPr>
              <a:t> .</a:t>
            </a:r>
          </a:p>
          <a:p>
            <a:pPr algn="justLow">
              <a:lnSpc>
                <a:spcPts val="1800"/>
              </a:lnSpc>
              <a:tabLst>
                <a:tab pos="245110" algn="l"/>
              </a:tabLst>
            </a:pPr>
            <a:endParaRPr lang="ar-IQ" sz="1600" dirty="0">
              <a:latin typeface="Times New Roman"/>
              <a:cs typeface="Simplified Arabic"/>
            </a:endParaRPr>
          </a:p>
          <a:p>
            <a:pPr algn="justLow">
              <a:lnSpc>
                <a:spcPts val="1800"/>
              </a:lnSpc>
              <a:tabLst>
                <a:tab pos="245110" algn="l"/>
              </a:tabLst>
            </a:pPr>
            <a:r>
              <a:rPr lang="en-US" sz="1400" dirty="0" smtClean="0"/>
              <a:t> </a:t>
            </a:r>
            <a:r>
              <a:rPr lang="ar-IQ" sz="1400" baseline="30000" dirty="0" smtClean="0">
                <a:latin typeface="Times New Roman"/>
                <a:ea typeface="Times New Roman"/>
                <a:cs typeface="Simplified Arabic"/>
              </a:rPr>
              <a:t>(1)</a:t>
            </a:r>
            <a:r>
              <a:rPr lang="ar-IQ" sz="1600" dirty="0" smtClean="0">
                <a:latin typeface="Times New Roman"/>
                <a:ea typeface="Times New Roman"/>
                <a:cs typeface="Simplified Arabic"/>
              </a:rPr>
              <a:t> </a:t>
            </a:r>
            <a:r>
              <a:rPr lang="ar-IQ" sz="1400" dirty="0" smtClean="0">
                <a:latin typeface="Times New Roman"/>
                <a:ea typeface="Times New Roman"/>
                <a:cs typeface="Simplified Arabic"/>
              </a:rPr>
              <a:t>   </a:t>
            </a:r>
            <a:r>
              <a:rPr lang="ar-IQ" sz="1400" dirty="0">
                <a:latin typeface="Traditional Arabic"/>
                <a:ea typeface="Times New Roman"/>
                <a:cs typeface="Simplified Arabic"/>
              </a:rPr>
              <a:t>أبو عبد الله، مالك بن أنس بن مالك بن أبي عامر بن عمرو بن الحارث الأصبحي المدني، إمام دار الهجرة</a:t>
            </a:r>
            <a:r>
              <a:rPr lang="ar-IQ" sz="1400" dirty="0">
                <a:latin typeface="Simplified Arabic"/>
                <a:ea typeface="Times New Roman"/>
                <a:cs typeface="Simplified Arabic"/>
              </a:rPr>
              <a:t>،</a:t>
            </a:r>
            <a:r>
              <a:rPr lang="ar-IQ" sz="1400" b="1" dirty="0">
                <a:solidFill>
                  <a:srgbClr val="000000"/>
                </a:solidFill>
                <a:latin typeface="Traditional Arabic"/>
                <a:ea typeface="Times New Roman"/>
                <a:cs typeface="Simplified Arabic"/>
              </a:rPr>
              <a:t> </a:t>
            </a:r>
            <a:r>
              <a:rPr lang="ar-IQ" sz="1400" dirty="0">
                <a:solidFill>
                  <a:srgbClr val="000000"/>
                </a:solidFill>
                <a:latin typeface="Traditional Arabic"/>
                <a:ea typeface="Times New Roman"/>
                <a:cs typeface="Simplified Arabic"/>
              </a:rPr>
              <a:t>وأحد الأئمة الأربعة عند </a:t>
            </a:r>
            <a:r>
              <a:rPr lang="ar-IQ" sz="1400" dirty="0" smtClean="0">
                <a:solidFill>
                  <a:srgbClr val="000000"/>
                </a:solidFill>
                <a:latin typeface="Traditional Arabic"/>
                <a:ea typeface="Times New Roman"/>
                <a:cs typeface="Simplified Arabic"/>
              </a:rPr>
              <a:t>  أهل </a:t>
            </a:r>
            <a:r>
              <a:rPr lang="ar-IQ" sz="1400" dirty="0">
                <a:solidFill>
                  <a:srgbClr val="000000"/>
                </a:solidFill>
                <a:latin typeface="Traditional Arabic"/>
                <a:ea typeface="Times New Roman"/>
                <a:cs typeface="Simplified Arabic"/>
              </a:rPr>
              <a:t>السنة، وإليه تنسب المالكية، مولده ووفاته في المدينة</a:t>
            </a:r>
            <a:r>
              <a:rPr lang="ar-IQ" sz="1400" dirty="0">
                <a:latin typeface="Simplified Arabic"/>
                <a:ea typeface="Times New Roman"/>
                <a:cs typeface="Simplified Arabic"/>
              </a:rPr>
              <a:t>، روى عن عامر بن عبد الله بن الزبير بن العوام، ونعيم بن عبد الله وغيرهم، وروى عنه الزهري، ويحي بن سعيد الأنصاري وغيرهم، مات سنة(179هـ). ينظر:</a:t>
            </a:r>
            <a:r>
              <a:rPr lang="ar-IQ" sz="1400" dirty="0">
                <a:latin typeface="Times New Roman"/>
                <a:ea typeface="Times New Roman"/>
                <a:cs typeface="Simplified Arabic"/>
              </a:rPr>
              <a:t> حلية الأولياء: 6/ 316، وطبقات الفقهاء: 1/67، وسير أعلام النبلاء: 8/ 48، و تهذيب التهذيب:10/ 5.</a:t>
            </a:r>
            <a:endParaRPr lang="en-US" sz="1000" dirty="0">
              <a:latin typeface="Times New Roman"/>
              <a:ea typeface="Times New Roman"/>
            </a:endParaRPr>
          </a:p>
          <a:p>
            <a:pPr algn="justLow">
              <a:lnSpc>
                <a:spcPts val="1800"/>
              </a:lnSpc>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smtClean="0">
                <a:latin typeface="Simplified Arabic"/>
                <a:ea typeface="Times New Roman"/>
                <a:cs typeface="Simplified Arabic"/>
              </a:rPr>
              <a:t>  </a:t>
            </a:r>
            <a:r>
              <a:rPr lang="ar-IQ" sz="1400" dirty="0">
                <a:latin typeface="Traditional Arabic"/>
                <a:ea typeface="Times New Roman"/>
                <a:cs typeface="Simplified Arabic"/>
              </a:rPr>
              <a:t>أبو عبد الله، </a:t>
            </a:r>
            <a:r>
              <a:rPr lang="ar-IQ" sz="1400" dirty="0">
                <a:latin typeface="Simplified Arabic"/>
                <a:ea typeface="Times New Roman"/>
                <a:cs typeface="Simplified Arabic"/>
              </a:rPr>
              <a:t>محـمد بن إدريس بن العباس بن عثمان بن شافع بن السائب، إمام المذهب، روى عن مسلم بن خالد الزنجي، ومالك بن أنس، وإبراهيم بن سعد وغيرهم، مات سنة (204هـ). ينظر: الفهرست لابن النديم: 259، وتهذيب التهذيب:9/25-30، وشذرات الذهب:2/19.</a:t>
            </a:r>
            <a:endParaRPr lang="en-US" sz="1000" dirty="0">
              <a:latin typeface="Times New Roman"/>
              <a:ea typeface="Times New Roman"/>
            </a:endParaRPr>
          </a:p>
          <a:p>
            <a:pPr algn="justLow">
              <a:lnSpc>
                <a:spcPts val="1800"/>
              </a:lnSpc>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smtClean="0">
                <a:latin typeface="Simplified Arabic"/>
                <a:ea typeface="Times New Roman"/>
                <a:cs typeface="Simplified Arabic"/>
              </a:rPr>
              <a:t>  </a:t>
            </a:r>
            <a:r>
              <a:rPr lang="ar-IQ" sz="1400" dirty="0">
                <a:latin typeface="Traditional Arabic"/>
                <a:ea typeface="Times New Roman"/>
                <a:cs typeface="Simplified Arabic"/>
              </a:rPr>
              <a:t>أبو عبد الله</a:t>
            </a:r>
            <a:r>
              <a:rPr lang="ar-IQ" sz="1400" dirty="0">
                <a:latin typeface="Simplified Arabic"/>
                <a:ea typeface="Times New Roman"/>
                <a:cs typeface="Simplified Arabic"/>
              </a:rPr>
              <a:t>، أحمد بن محمد بن حنبل بن هلال بن أسـد الشيباني المروزي البغدادي، خرجت به أمه من مرو وهي حامل فولدته ببغداد وبها طلب العلم، فروى عن بشر بن المفضل، وإسماعيل بن عليّة وسفيان بن </a:t>
            </a:r>
            <a:r>
              <a:rPr lang="ar-IQ" sz="1400" dirty="0" err="1">
                <a:latin typeface="Simplified Arabic"/>
                <a:ea typeface="Times New Roman"/>
                <a:cs typeface="Simplified Arabic"/>
              </a:rPr>
              <a:t>عيينة</a:t>
            </a:r>
            <a:r>
              <a:rPr lang="ar-IQ" sz="1400" dirty="0">
                <a:latin typeface="Simplified Arabic"/>
                <a:ea typeface="Times New Roman"/>
                <a:cs typeface="Simplified Arabic"/>
              </a:rPr>
              <a:t>، وجرير، وغيرهم، مات سنة(241هـ). ينظر:</a:t>
            </a:r>
            <a:r>
              <a:rPr lang="ar-IQ" sz="1400" dirty="0">
                <a:latin typeface="Times New Roman"/>
                <a:ea typeface="Times New Roman"/>
                <a:cs typeface="Simplified Arabic"/>
              </a:rPr>
              <a:t> طبقات الفقهاء: 1/91، وحلية الأولياء: 9/ 161،</a:t>
            </a:r>
            <a:r>
              <a:rPr lang="ar-IQ" sz="1400" dirty="0">
                <a:latin typeface="Simplified Arabic"/>
                <a:ea typeface="Times New Roman"/>
                <a:cs typeface="Simplified Arabic"/>
              </a:rPr>
              <a:t> وتهذيب التهذيب:1/72.</a:t>
            </a:r>
            <a:endParaRPr lang="en-US" sz="1000" dirty="0">
              <a:latin typeface="Times New Roman"/>
              <a:ea typeface="Times New Roman"/>
            </a:endParaRPr>
          </a:p>
          <a:p>
            <a:pPr algn="justLow">
              <a:lnSpc>
                <a:spcPts val="1800"/>
              </a:lnSpc>
              <a:tabLst>
                <a:tab pos="245110" algn="l"/>
              </a:tabLst>
            </a:pPr>
            <a:r>
              <a:rPr lang="ar-IQ" sz="1400" baseline="30000" dirty="0" smtClean="0">
                <a:latin typeface="Times New Roman"/>
                <a:ea typeface="Times New Roman"/>
                <a:cs typeface="Simplified Arabic"/>
              </a:rPr>
              <a:t>(4)</a:t>
            </a:r>
            <a:r>
              <a:rPr lang="ar-IQ" sz="1400" dirty="0" smtClean="0">
                <a:latin typeface="Times New Roman"/>
                <a:ea typeface="Times New Roman"/>
                <a:cs typeface="Simplified Arabic"/>
              </a:rPr>
              <a:t>    ابو عمرو عبد </a:t>
            </a:r>
            <a:r>
              <a:rPr lang="ar-IQ" sz="1400" dirty="0">
                <a:latin typeface="Times New Roman"/>
                <a:ea typeface="Times New Roman"/>
                <a:cs typeface="Simplified Arabic"/>
              </a:rPr>
              <a:t>الرحمن بن أبي عمرو، واسمه يحمد الشامي الأوزاعي </a:t>
            </a:r>
            <a:r>
              <a:rPr lang="ar-IQ" sz="1400" dirty="0" smtClean="0">
                <a:latin typeface="Times New Roman"/>
                <a:ea typeface="Times New Roman"/>
                <a:cs typeface="Simplified Arabic"/>
              </a:rPr>
              <a:t>الفقيه،</a:t>
            </a:r>
            <a:r>
              <a:rPr lang="ar-IQ" sz="1400" dirty="0">
                <a:latin typeface="Times New Roman"/>
                <a:ea typeface="Times New Roman"/>
                <a:cs typeface="Simplified Arabic"/>
              </a:rPr>
              <a:t> </a:t>
            </a:r>
            <a:r>
              <a:rPr lang="ar-IQ" sz="1400" dirty="0" smtClean="0">
                <a:latin typeface="Times New Roman"/>
                <a:ea typeface="Times New Roman"/>
                <a:cs typeface="Simplified Arabic"/>
              </a:rPr>
              <a:t>نزل </a:t>
            </a:r>
            <a:r>
              <a:rPr lang="ar-IQ" sz="1400" dirty="0">
                <a:latin typeface="Times New Roman"/>
                <a:ea typeface="Times New Roman"/>
                <a:cs typeface="Simplified Arabic"/>
              </a:rPr>
              <a:t>بيروت في أواخر عمره فمات بها، روى عن إسحاق بن عبد الله بن أبي طلحة، وشداد بن عمار، وعطا بن أبي رباح وقتادة وغيرهم، وعنه مالك والثوري وابن المبارك وغيرهم، مات سنة(157هـ). ينظر: سير أعلام النبلاء: 7/ 107، و تهذيب التهذيب:6/ 238،</a:t>
            </a:r>
            <a:endParaRPr lang="en-US" sz="1000" dirty="0">
              <a:latin typeface="Times New Roman"/>
              <a:ea typeface="Times New Roman"/>
            </a:endParaRPr>
          </a:p>
          <a:p>
            <a:pPr algn="justLow">
              <a:lnSpc>
                <a:spcPts val="1800"/>
              </a:lnSpc>
            </a:pPr>
            <a:r>
              <a:rPr lang="ar-IQ" sz="1400" baseline="30000" dirty="0" smtClean="0">
                <a:latin typeface="Times New Roman"/>
                <a:ea typeface="Times New Roman"/>
                <a:cs typeface="Simplified Arabic"/>
              </a:rPr>
              <a:t>(5)</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الأم، 1/136، والخلاف: 1/425، والمغني لابن قدامة: 1/624 والمجموع: 4/61، وإرشاد الساري: 2/281.</a:t>
            </a:r>
            <a:endParaRPr lang="en-US" sz="1000" dirty="0">
              <a:effectLst/>
              <a:latin typeface="Times New Roman"/>
              <a:ea typeface="Times New Roman"/>
            </a:endParaRPr>
          </a:p>
        </p:txBody>
      </p:sp>
      <p:sp>
        <p:nvSpPr>
          <p:cNvPr id="7" name="مربع نص 6"/>
          <p:cNvSpPr txBox="1"/>
          <p:nvPr/>
        </p:nvSpPr>
        <p:spPr>
          <a:xfrm>
            <a:off x="5519854" y="1131590"/>
            <a:ext cx="225060" cy="484746"/>
          </a:xfrm>
          <a:prstGeom prst="rect">
            <a:avLst/>
          </a:prstGeom>
          <a:noFill/>
        </p:spPr>
        <p:txBody>
          <a:bodyPr wrap="none" lIns="68579" tIns="34289" rIns="68579" bIns="34289" rtlCol="1">
            <a:spAutoFit/>
          </a:bodyPr>
          <a:lstStyle/>
          <a:p>
            <a:pPr defTabSz="342892"/>
            <a:r>
              <a:rPr lang="ar-AE" sz="2700" dirty="0" smtClean="0">
                <a:solidFill>
                  <a:prstClr val="black"/>
                </a:solidFill>
                <a:cs typeface="Akhbar MT" pitchFamily="2" charset="-78"/>
              </a:rPr>
              <a:t> </a:t>
            </a:r>
            <a:endParaRPr lang="ar-AE" sz="2700" dirty="0">
              <a:solidFill>
                <a:prstClr val="black"/>
              </a:solidFill>
              <a:cs typeface="Akhbar MT" pitchFamily="2" charset="-78"/>
            </a:endParaRPr>
          </a:p>
        </p:txBody>
      </p:sp>
      <p:sp>
        <p:nvSpPr>
          <p:cNvPr id="12" name="مربع نص 11"/>
          <p:cNvSpPr txBox="1"/>
          <p:nvPr/>
        </p:nvSpPr>
        <p:spPr>
          <a:xfrm>
            <a:off x="6464591" y="395933"/>
            <a:ext cx="2544427" cy="377024"/>
          </a:xfrm>
          <a:prstGeom prst="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lIns="68579" tIns="34289" rIns="68579" bIns="34289" rtlCol="1">
            <a:spAutoFit/>
          </a:bodyPr>
          <a:lstStyle/>
          <a:p>
            <a:pPr defTabSz="342892"/>
            <a:r>
              <a:rPr lang="ar-IQ" sz="2000" dirty="0" smtClean="0">
                <a:solidFill>
                  <a:srgbClr val="000000"/>
                </a:solidFill>
                <a:latin typeface="Times New Roman"/>
                <a:ea typeface="Times New Roman"/>
                <a:cs typeface="Monotype Koufi"/>
              </a:rPr>
              <a:t>ثانيا-</a:t>
            </a:r>
            <a:r>
              <a:rPr lang="ar-IQ" sz="2000" dirty="0">
                <a:solidFill>
                  <a:srgbClr val="000000"/>
                </a:solidFill>
                <a:latin typeface="Times New Roman"/>
                <a:ea typeface="Times New Roman"/>
                <a:cs typeface="Monotype Koufi"/>
              </a:rPr>
              <a:t> </a:t>
            </a:r>
            <a:r>
              <a:rPr lang="ar-IQ" sz="2000" dirty="0" smtClean="0">
                <a:solidFill>
                  <a:srgbClr val="000000"/>
                </a:solidFill>
                <a:latin typeface="Times New Roman"/>
                <a:ea typeface="Times New Roman"/>
                <a:cs typeface="Monotype Koufi"/>
              </a:rPr>
              <a:t>سجود التلاوة</a:t>
            </a:r>
            <a:endParaRPr lang="ar-AE" sz="2000" dirty="0">
              <a:solidFill>
                <a:prstClr val="black"/>
              </a:solidFill>
              <a:cs typeface="Akhbar MT" pitchFamily="2" charset="-78"/>
            </a:endParaRPr>
          </a:p>
        </p:txBody>
      </p:sp>
    </p:spTree>
    <p:extLst>
      <p:ext uri="{BB962C8B-B14F-4D97-AF65-F5344CB8AC3E}">
        <p14:creationId xmlns:p14="http://schemas.microsoft.com/office/powerpoint/2010/main" val="11279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iterate type="wd">
                                    <p:tmPct val="10000"/>
                                  </p:iterate>
                                  <p:childTnLst>
                                    <p:set>
                                      <p:cBhvr>
                                        <p:cTn id="24" dur="1" fill="hold">
                                          <p:stCondLst>
                                            <p:cond delay="0"/>
                                          </p:stCondLst>
                                        </p:cTn>
                                        <p:tgtEl>
                                          <p:spTgt spid="6"/>
                                        </p:tgtEl>
                                        <p:attrNameLst>
                                          <p:attrName>style.visibility</p:attrName>
                                        </p:attrNameLst>
                                      </p:cBhvr>
                                      <p:to>
                                        <p:strVal val="visible"/>
                                      </p:to>
                                    </p:set>
                                    <p:animScale>
                                      <p:cBhvr>
                                        <p:cTn id="25"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6"/>
                                        </p:tgtEl>
                                        <p:attrNameLst>
                                          <p:attrName>ppt_x</p:attrName>
                                          <p:attrName>ppt_y</p:attrName>
                                        </p:attrNameLst>
                                      </p:cBhvr>
                                    </p:animMotion>
                                    <p:animEffect transition="in" filter="fade">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5"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35" dur="1000" fill="hold"/>
                                        <p:tgtEl>
                                          <p:spTgt spid="12"/>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مستطيل 6"/>
          <p:cNvSpPr/>
          <p:nvPr/>
        </p:nvSpPr>
        <p:spPr>
          <a:xfrm>
            <a:off x="1944910" y="123478"/>
            <a:ext cx="6897946" cy="1941555"/>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lnSpc>
                <a:spcPts val="1800"/>
              </a:lnSpc>
            </a:pPr>
            <a:r>
              <a:rPr lang="ar-IQ" dirty="0">
                <a:latin typeface="Times New Roman"/>
                <a:ea typeface="Times New Roman"/>
                <a:cs typeface="Simplified Arabic"/>
              </a:rPr>
              <a:t>وقال أبو حنيفة </a:t>
            </a:r>
            <a:r>
              <a:rPr lang="ar-IQ" b="1" baseline="30000" dirty="0" smtClean="0">
                <a:latin typeface="KFGQPC Uthman Taha Naskh"/>
                <a:ea typeface="Times New Roman"/>
                <a:cs typeface="Simplified Arabic"/>
              </a:rPr>
              <a:t>(1)</a:t>
            </a:r>
            <a:r>
              <a:rPr lang="ar-IQ" dirty="0" smtClean="0">
                <a:latin typeface="Times New Roman"/>
                <a:ea typeface="Times New Roman"/>
                <a:cs typeface="Simplified Arabic"/>
              </a:rPr>
              <a:t> </a:t>
            </a:r>
            <a:r>
              <a:rPr lang="ar-IQ" dirty="0">
                <a:latin typeface="Times New Roman"/>
                <a:ea typeface="Times New Roman"/>
                <a:cs typeface="Simplified Arabic"/>
              </a:rPr>
              <a:t>: الكل واجب على القارئ والمستمع </a:t>
            </a:r>
            <a:r>
              <a:rPr lang="ar-IQ" dirty="0" smtClean="0">
                <a:latin typeface="Times New Roman"/>
                <a:ea typeface="Times New Roman"/>
                <a:cs typeface="Simplified Arabic"/>
              </a:rPr>
              <a:t>والسامع</a:t>
            </a:r>
            <a:r>
              <a:rPr lang="ar-IQ" baseline="30000" dirty="0" smtClean="0">
                <a:latin typeface="Times New Roman"/>
                <a:ea typeface="Times New Roman"/>
                <a:cs typeface="Simplified Arabic"/>
              </a:rPr>
              <a:t>(2)</a:t>
            </a:r>
            <a:r>
              <a:rPr lang="ar-IQ" dirty="0" smtClean="0">
                <a:latin typeface="Times New Roman"/>
                <a:ea typeface="Times New Roman"/>
                <a:cs typeface="Simplified Arabic"/>
              </a:rPr>
              <a:t> </a:t>
            </a:r>
            <a:r>
              <a:rPr lang="ar-IQ" baseline="30000" dirty="0" smtClean="0">
                <a:latin typeface="Times New Roman"/>
                <a:ea typeface="Times New Roman"/>
                <a:cs typeface="Simplified Arabic"/>
              </a:rPr>
              <a:t>(3)</a:t>
            </a:r>
            <a:r>
              <a:rPr lang="ar-IQ" dirty="0" smtClean="0">
                <a:latin typeface="Times New Roman"/>
                <a:ea typeface="Times New Roman"/>
                <a:cs typeface="Simplified Arabic"/>
              </a:rPr>
              <a:t>.</a:t>
            </a:r>
          </a:p>
          <a:p>
            <a:pPr algn="justLow">
              <a:lnSpc>
                <a:spcPts val="1800"/>
              </a:lnSpc>
            </a:pPr>
            <a:r>
              <a:rPr lang="ar-IQ" sz="1400" baseline="30000" dirty="0" smtClean="0">
                <a:latin typeface="Times New Roman"/>
                <a:ea typeface="Times New Roman"/>
                <a:cs typeface="Simplified Arabic"/>
              </a:rPr>
              <a:t>(1)</a:t>
            </a:r>
            <a:r>
              <a:rPr lang="ar-IQ" sz="1400" dirty="0" smtClean="0">
                <a:latin typeface="Times New Roman"/>
                <a:ea typeface="Times New Roman"/>
                <a:cs typeface="Simplified Arabic"/>
              </a:rPr>
              <a:t>  </a:t>
            </a:r>
            <a:r>
              <a:rPr lang="ar-IQ" sz="1400" dirty="0" smtClean="0">
                <a:latin typeface="Simplified Arabic"/>
                <a:ea typeface="Times New Roman"/>
                <a:cs typeface="Simplified Arabic"/>
              </a:rPr>
              <a:t>  </a:t>
            </a:r>
            <a:r>
              <a:rPr lang="ar-IQ" sz="1400" dirty="0">
                <a:latin typeface="Simplified Arabic"/>
                <a:ea typeface="Times New Roman"/>
                <a:cs typeface="Simplified Arabic"/>
              </a:rPr>
              <a:t>أبو حنيفة النعـمان بن ثابت بن </a:t>
            </a:r>
            <a:r>
              <a:rPr lang="ar-IQ" sz="1400" dirty="0" err="1">
                <a:latin typeface="Simplified Arabic"/>
                <a:ea typeface="Times New Roman"/>
                <a:cs typeface="Simplified Arabic"/>
              </a:rPr>
              <a:t>زوطي</a:t>
            </a:r>
            <a:r>
              <a:rPr lang="ar-IQ" sz="1400" dirty="0">
                <a:latin typeface="Simplified Arabic"/>
                <a:ea typeface="Times New Roman"/>
                <a:cs typeface="Simplified Arabic"/>
              </a:rPr>
              <a:t> بن ماه، وقيل: ابن </a:t>
            </a:r>
            <a:r>
              <a:rPr lang="ar-IQ" sz="1400" dirty="0" err="1">
                <a:latin typeface="Simplified Arabic"/>
                <a:ea typeface="Times New Roman"/>
                <a:cs typeface="Simplified Arabic"/>
              </a:rPr>
              <a:t>كاوس</a:t>
            </a:r>
            <a:r>
              <a:rPr lang="ar-IQ" sz="1400" dirty="0">
                <a:latin typeface="Simplified Arabic"/>
                <a:ea typeface="Times New Roman"/>
                <a:cs typeface="Simplified Arabic"/>
              </a:rPr>
              <a:t> الكوفي مولى بني تيم الله بن ثعلبة، وقيل: بني قفل، من أبناء فارس، إمام المذهب الحنفي، رأى أنساً، وروى عن عطاء، وعاصم، والسبيعي وغيرهم، وروى عنه زفر بن الهذيل، وابو يوسف القاضي، والشيباني، له الكلمة المشهورة: " لولا السنتان لهلك النعمان " مشيرا إلى سنتي تتلمذه على الإمام الصادق </a:t>
            </a:r>
            <a:r>
              <a:rPr lang="ar-IQ" sz="1400" dirty="0">
                <a:solidFill>
                  <a:srgbClr val="000000"/>
                </a:solidFill>
                <a:latin typeface="Simplified Arabic"/>
                <a:ea typeface="Times New Roman"/>
                <a:cs typeface="Simplified Arabic"/>
                <a:sym typeface="V_Symbols"/>
              </a:rPr>
              <a:t></a:t>
            </a:r>
            <a:r>
              <a:rPr lang="ar-IQ" sz="1400" dirty="0">
                <a:latin typeface="Simplified Arabic"/>
                <a:ea typeface="Times New Roman"/>
                <a:cs typeface="Simplified Arabic"/>
              </a:rPr>
              <a:t> ، له الفقه الأكبر والعالم والمتعلم، مات سنة(150هـ). ينظر: </a:t>
            </a:r>
            <a:r>
              <a:rPr lang="ar-IQ" sz="1400" dirty="0" smtClean="0">
                <a:latin typeface="Simplified Arabic"/>
                <a:ea typeface="Times New Roman"/>
                <a:cs typeface="Simplified Arabic"/>
              </a:rPr>
              <a:t> </a:t>
            </a:r>
            <a:r>
              <a:rPr lang="ar-IQ" sz="1400" dirty="0">
                <a:latin typeface="Simplified Arabic"/>
                <a:ea typeface="Times New Roman"/>
                <a:cs typeface="Simplified Arabic"/>
              </a:rPr>
              <a:t>الفهرست لابن النديم: 251،</a:t>
            </a:r>
            <a:r>
              <a:rPr lang="ar-IQ" sz="1400" dirty="0">
                <a:latin typeface="Times New Roman"/>
                <a:ea typeface="Times New Roman"/>
                <a:cs typeface="Simplified Arabic"/>
              </a:rPr>
              <a:t> وسير أعلام النبلاء:6/390،</a:t>
            </a:r>
            <a:r>
              <a:rPr lang="ar-IQ" sz="1400" dirty="0">
                <a:latin typeface="Simplified Arabic"/>
                <a:ea typeface="Times New Roman"/>
                <a:cs typeface="Simplified Arabic"/>
              </a:rPr>
              <a:t> وتهذيب التهذيب:10/499-451.</a:t>
            </a:r>
            <a:endParaRPr lang="en-US" sz="1400" dirty="0">
              <a:latin typeface="Times New Roman"/>
              <a:ea typeface="Times New Roman"/>
            </a:endParaRPr>
          </a:p>
          <a:p>
            <a:pPr algn="justLow">
              <a:lnSpc>
                <a:spcPts val="1800"/>
              </a:lnSpc>
            </a:pPr>
            <a:r>
              <a:rPr lang="ar-IQ" sz="1400" baseline="30000" dirty="0" smtClean="0">
                <a:latin typeface="Times New Roman"/>
                <a:ea typeface="Times New Roman"/>
                <a:cs typeface="Simplified Arabic"/>
              </a:rPr>
              <a:t>(2)</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(المستمع) هو الذي يصغي (والسامع) هو الذي وصل الكلام إلى سمعه دون إصغاء.</a:t>
            </a:r>
            <a:endParaRPr lang="en-US" sz="1400" dirty="0">
              <a:latin typeface="Times New Roman"/>
              <a:ea typeface="Times New Roman"/>
            </a:endParaRPr>
          </a:p>
          <a:p>
            <a:pPr marL="359410" indent="-359410" algn="justLow">
              <a:lnSpc>
                <a:spcPts val="2000"/>
              </a:lnSpc>
              <a:tabLst>
                <a:tab pos="245110" algn="l"/>
              </a:tabLst>
            </a:pPr>
            <a:r>
              <a:rPr lang="ar-IQ" sz="1400" baseline="30000" dirty="0" smtClean="0">
                <a:latin typeface="Times New Roman"/>
                <a:ea typeface="Times New Roman"/>
                <a:cs typeface="Simplified Arabic"/>
              </a:rPr>
              <a:t>(3)</a:t>
            </a:r>
            <a:r>
              <a:rPr lang="ar-IQ" sz="1400" dirty="0" smtClean="0">
                <a:latin typeface="Times New Roman"/>
                <a:ea typeface="Times New Roman"/>
                <a:cs typeface="Simplified Arabic"/>
              </a:rPr>
              <a:t>    </a:t>
            </a:r>
            <a:r>
              <a:rPr lang="ar-IQ" sz="1400" dirty="0">
                <a:latin typeface="Times New Roman"/>
                <a:ea typeface="Times New Roman"/>
                <a:cs typeface="Simplified Arabic"/>
              </a:rPr>
              <a:t>ينظر: الخلاف: 1/425،  ومقدمات ابن رشد: 1/140، والمغني لابن قدامة: </a:t>
            </a:r>
            <a:r>
              <a:rPr lang="ar-IQ" sz="1400" dirty="0" smtClean="0">
                <a:latin typeface="Times New Roman"/>
                <a:ea typeface="Times New Roman"/>
                <a:cs typeface="Simplified Arabic"/>
              </a:rPr>
              <a:t>1/624، والمجموع</a:t>
            </a:r>
            <a:r>
              <a:rPr lang="ar-IQ" sz="1400" dirty="0">
                <a:latin typeface="Times New Roman"/>
                <a:ea typeface="Times New Roman"/>
                <a:cs typeface="Simplified Arabic"/>
              </a:rPr>
              <a:t>: 4/61.</a:t>
            </a:r>
            <a:endParaRPr lang="en-US" sz="1400" dirty="0">
              <a:effectLst/>
              <a:latin typeface="Times New Roman"/>
              <a:ea typeface="Times New Roman"/>
            </a:endParaRPr>
          </a:p>
        </p:txBody>
      </p:sp>
      <p:sp>
        <p:nvSpPr>
          <p:cNvPr id="8" name="مستطيل 7"/>
          <p:cNvSpPr/>
          <p:nvPr/>
        </p:nvSpPr>
        <p:spPr>
          <a:xfrm>
            <a:off x="1369177" y="2211710"/>
            <a:ext cx="7473679" cy="2808459"/>
          </a:xfrm>
          <a:prstGeom prst="rect">
            <a:avLst/>
          </a:prstGeom>
        </p:spPr>
        <p:style>
          <a:lnRef idx="1">
            <a:schemeClr val="accent3"/>
          </a:lnRef>
          <a:fillRef idx="2">
            <a:schemeClr val="accent3"/>
          </a:fillRef>
          <a:effectRef idx="1">
            <a:schemeClr val="accent3"/>
          </a:effectRef>
          <a:fontRef idx="minor">
            <a:schemeClr val="dk1"/>
          </a:fontRef>
        </p:style>
        <p:txBody>
          <a:bodyPr wrap="square" lIns="68579" tIns="34289" rIns="68579" bIns="34289">
            <a:spAutoFit/>
            <a:scene3d>
              <a:camera prst="orthographicFront"/>
              <a:lightRig rig="harsh" dir="t"/>
            </a:scene3d>
            <a:sp3d extrusionH="57150" prstMaterial="matte">
              <a:bevelT w="63500" h="12700" prst="angle"/>
              <a:contourClr>
                <a:schemeClr val="bg1">
                  <a:lumMod val="65000"/>
                </a:schemeClr>
              </a:contourClr>
            </a:sp3d>
          </a:bodyPr>
          <a:lstStyle/>
          <a:p>
            <a:pPr algn="justLow"/>
            <a:r>
              <a:rPr lang="ar-IQ" sz="1600" dirty="0">
                <a:latin typeface="Times New Roman"/>
                <a:ea typeface="Times New Roman"/>
                <a:cs typeface="Simplified Arabic"/>
              </a:rPr>
              <a:t>وعند الامامية سجود التلاوة في جميع القرآن مستحب إلا أربع مواضع فإنها فرض (واجب) وهي: سورة السجدة، وسورة فصلت وسورة النجم وسورة العلق، وبه قال علي </a:t>
            </a:r>
            <a:r>
              <a:rPr lang="ar-IQ" sz="1600" dirty="0">
                <a:solidFill>
                  <a:srgbClr val="000000"/>
                </a:solidFill>
                <a:latin typeface="Times New Roman"/>
                <a:ea typeface="Times New Roman"/>
                <a:cs typeface="Simplified Arabic"/>
                <a:sym typeface="V_Symbols"/>
              </a:rPr>
              <a:t></a:t>
            </a:r>
            <a:r>
              <a:rPr lang="ar-IQ" sz="1600" dirty="0">
                <a:latin typeface="Times New Roman"/>
                <a:ea typeface="Times New Roman"/>
                <a:cs typeface="Simplified Arabic"/>
              </a:rPr>
              <a:t>  في الرواية الواردة عنه: "عزائم السجود أربع</a:t>
            </a:r>
            <a:r>
              <a:rPr lang="ar-IQ" sz="1600" dirty="0" smtClean="0">
                <a:latin typeface="Times New Roman"/>
                <a:ea typeface="Times New Roman"/>
                <a:cs typeface="Simplified Arabic"/>
              </a:rPr>
              <a:t>"</a:t>
            </a:r>
            <a:r>
              <a:rPr lang="ar-IQ" sz="1600" baseline="30000" dirty="0" smtClean="0">
                <a:latin typeface="Times New Roman"/>
                <a:ea typeface="Times New Roman"/>
                <a:cs typeface="Simplified Arabic"/>
              </a:rPr>
              <a:t>(4)</a:t>
            </a:r>
            <a:r>
              <a:rPr lang="ar-IQ" sz="1600" dirty="0" smtClean="0">
                <a:latin typeface="Times New Roman"/>
                <a:ea typeface="Times New Roman"/>
                <a:cs typeface="Simplified Arabic"/>
              </a:rPr>
              <a:t>، </a:t>
            </a:r>
            <a:r>
              <a:rPr lang="ar-IQ" sz="1600" dirty="0">
                <a:latin typeface="Times New Roman"/>
                <a:ea typeface="Times New Roman"/>
                <a:cs typeface="Simplified Arabic"/>
              </a:rPr>
              <a:t>وقوله (عزائم) عبارة عن </a:t>
            </a:r>
            <a:r>
              <a:rPr lang="ar-IQ" sz="1600" dirty="0" smtClean="0">
                <a:latin typeface="Times New Roman"/>
                <a:ea typeface="Times New Roman"/>
                <a:cs typeface="Simplified Arabic"/>
              </a:rPr>
              <a:t>الواجب.</a:t>
            </a:r>
            <a:r>
              <a:rPr lang="ar-IQ" sz="1600" dirty="0" smtClean="0">
                <a:latin typeface="Times New Roman"/>
                <a:ea typeface="Times New Roman"/>
              </a:rPr>
              <a:t> </a:t>
            </a:r>
          </a:p>
          <a:p>
            <a:pPr algn="justLow"/>
            <a:r>
              <a:rPr lang="ar-IQ" sz="1600" dirty="0">
                <a:latin typeface="Times New Roman"/>
                <a:ea typeface="Times New Roman"/>
                <a:cs typeface="Simplified Arabic"/>
              </a:rPr>
              <a:t> </a:t>
            </a:r>
            <a:r>
              <a:rPr lang="ar-IQ" sz="1600" dirty="0" smtClean="0">
                <a:latin typeface="Times New Roman"/>
                <a:ea typeface="Times New Roman"/>
                <a:cs typeface="Simplified Arabic"/>
              </a:rPr>
              <a:t>   وفي </a:t>
            </a:r>
            <a:r>
              <a:rPr lang="ar-IQ" sz="1600" dirty="0">
                <a:latin typeface="Times New Roman"/>
                <a:ea typeface="Times New Roman"/>
                <a:cs typeface="Simplified Arabic"/>
              </a:rPr>
              <a:t>الصلاة الواجبة </a:t>
            </a:r>
            <a:r>
              <a:rPr lang="ar-IQ" sz="1600" dirty="0" smtClean="0">
                <a:latin typeface="Times New Roman"/>
                <a:ea typeface="Times New Roman"/>
                <a:cs typeface="Simplified Arabic"/>
              </a:rPr>
              <a:t>لا يجوز </a:t>
            </a:r>
            <a:r>
              <a:rPr lang="ar-IQ" sz="1600" dirty="0">
                <a:latin typeface="Times New Roman"/>
                <a:ea typeface="Times New Roman"/>
                <a:cs typeface="Simplified Arabic"/>
              </a:rPr>
              <a:t>عند الامامية أن يقرأ شيئاً من العزائم الأربع خلافاً للجمهور كافة، لما روي عن الإمامين الباقر والصادق </a:t>
            </a:r>
            <a:r>
              <a:rPr lang="ar-IQ" sz="1600" dirty="0">
                <a:solidFill>
                  <a:srgbClr val="000000"/>
                </a:solidFill>
                <a:latin typeface="Cambria Math"/>
                <a:ea typeface="Times New Roman"/>
                <a:cs typeface="Monotype Koufi"/>
                <a:sym typeface="V_Symbols"/>
              </a:rPr>
              <a:t></a:t>
            </a:r>
            <a:r>
              <a:rPr lang="ar-IQ" sz="1600" dirty="0">
                <a:latin typeface="Times New Roman"/>
                <a:ea typeface="Times New Roman"/>
                <a:cs typeface="Simplified Arabic"/>
              </a:rPr>
              <a:t> :</a:t>
            </a:r>
            <a:r>
              <a:rPr lang="ar-IQ" sz="1600" b="1" dirty="0">
                <a:latin typeface="Times New Roman"/>
                <a:ea typeface="Times New Roman"/>
                <a:cs typeface="Simplified Arabic"/>
              </a:rPr>
              <a:t>" لا يقرأ في المكتوبة شيء من العزائم، فإن السجود زيادة في المكتوبة </a:t>
            </a:r>
            <a:r>
              <a:rPr lang="ar-IQ" sz="1600" b="1" dirty="0" smtClean="0">
                <a:latin typeface="Times New Roman"/>
                <a:ea typeface="Times New Roman"/>
                <a:cs typeface="Simplified Arabic"/>
              </a:rPr>
              <a:t>"</a:t>
            </a:r>
            <a:r>
              <a:rPr lang="ar-IQ" sz="1600" baseline="30000" dirty="0" smtClean="0">
                <a:latin typeface="Times New Roman"/>
                <a:ea typeface="Times New Roman"/>
                <a:cs typeface="Simplified Arabic"/>
              </a:rPr>
              <a:t>(5)</a:t>
            </a:r>
            <a:r>
              <a:rPr lang="ar-IQ" sz="1600" dirty="0" smtClean="0">
                <a:latin typeface="Times New Roman"/>
                <a:ea typeface="Times New Roman"/>
                <a:cs typeface="Simplified Arabic"/>
              </a:rPr>
              <a:t>.</a:t>
            </a:r>
            <a:endParaRPr lang="en-US" sz="1600" dirty="0">
              <a:latin typeface="Times New Roman"/>
              <a:ea typeface="Times New Roman"/>
            </a:endParaRPr>
          </a:p>
          <a:p>
            <a:pPr algn="justLow"/>
            <a:r>
              <a:rPr lang="ar-IQ" sz="1600" dirty="0" smtClean="0">
                <a:latin typeface="Times New Roman"/>
                <a:ea typeface="Times New Roman"/>
                <a:cs typeface="Simplified Arabic"/>
              </a:rPr>
              <a:t>أما </a:t>
            </a:r>
            <a:r>
              <a:rPr lang="ar-IQ" sz="1600" b="1" dirty="0">
                <a:latin typeface="Times New Roman"/>
                <a:ea typeface="Times New Roman"/>
                <a:cs typeface="Simplified Arabic"/>
              </a:rPr>
              <a:t>" من قرأ سورة من العزائم في النوافل يجب أن يسجد في موضع السجود، وكذا ان قرأ غيره وهو </a:t>
            </a:r>
            <a:r>
              <a:rPr lang="ar-IQ" sz="1600" b="1" dirty="0" smtClean="0">
                <a:latin typeface="Times New Roman"/>
                <a:ea typeface="Times New Roman"/>
                <a:cs typeface="Simplified Arabic"/>
              </a:rPr>
              <a:t>يستمع"</a:t>
            </a:r>
            <a:r>
              <a:rPr lang="ar-IQ" sz="1600" baseline="30000" dirty="0" smtClean="0">
                <a:latin typeface="Times New Roman"/>
                <a:ea typeface="Times New Roman"/>
                <a:cs typeface="Simplified Arabic"/>
              </a:rPr>
              <a:t>(6)</a:t>
            </a:r>
            <a:r>
              <a:rPr lang="ar-IQ" sz="1600" dirty="0" smtClean="0">
                <a:latin typeface="Times New Roman"/>
                <a:ea typeface="Times New Roman"/>
                <a:cs typeface="Simplified Arabic"/>
              </a:rPr>
              <a:t>.</a:t>
            </a:r>
            <a:r>
              <a:rPr lang="ar-IQ" sz="1600" dirty="0" smtClean="0">
                <a:latin typeface="Times New Roman"/>
                <a:ea typeface="Times New Roman"/>
              </a:rPr>
              <a:t> </a:t>
            </a:r>
            <a:r>
              <a:rPr lang="ar-IQ" sz="1600" dirty="0" smtClean="0">
                <a:latin typeface="Times New Roman"/>
                <a:ea typeface="Times New Roman"/>
                <a:cs typeface="Simplified Arabic"/>
              </a:rPr>
              <a:t>وسجدات </a:t>
            </a:r>
            <a:r>
              <a:rPr lang="ar-IQ" sz="1600" dirty="0">
                <a:latin typeface="Times New Roman"/>
                <a:ea typeface="Times New Roman"/>
                <a:cs typeface="Simplified Arabic"/>
              </a:rPr>
              <a:t>القرآن خمسة عشر موضعاً في الأعراف والرعد والنحل والإسراء ومريم والحج في موضعين والفرقان والنمل والسجدة </a:t>
            </a:r>
            <a:r>
              <a:rPr lang="ar-IQ" sz="1600" dirty="0" err="1">
                <a:latin typeface="Times New Roman"/>
                <a:ea typeface="Times New Roman"/>
                <a:cs typeface="Simplified Arabic"/>
              </a:rPr>
              <a:t>وص</a:t>
            </a:r>
            <a:r>
              <a:rPr lang="ar-IQ" sz="1600" dirty="0">
                <a:latin typeface="Times New Roman"/>
                <a:ea typeface="Times New Roman"/>
                <a:cs typeface="Simplified Arabic"/>
              </a:rPr>
              <a:t> وفصلت والنجم والانشقاق والعلق</a:t>
            </a:r>
            <a:r>
              <a:rPr lang="ar-IQ" sz="1600" dirty="0" smtClean="0">
                <a:latin typeface="Times New Roman"/>
                <a:ea typeface="Times New Roman"/>
                <a:cs typeface="Simplified Arabic"/>
              </a:rPr>
              <a:t>.</a:t>
            </a:r>
            <a:endParaRPr lang="en-US" sz="1600" dirty="0">
              <a:latin typeface="Times New Roman"/>
              <a:ea typeface="Times New Roman"/>
            </a:endParaRPr>
          </a:p>
          <a:p>
            <a:pPr marL="359410" indent="-359410" algn="justLow">
              <a:lnSpc>
                <a:spcPts val="2000"/>
              </a:lnSpc>
              <a:tabLst>
                <a:tab pos="245110" algn="l"/>
              </a:tabLst>
            </a:pPr>
            <a:r>
              <a:rPr lang="ar-IQ" sz="1400" baseline="30000" dirty="0" smtClean="0">
                <a:latin typeface="Times New Roman"/>
                <a:ea typeface="Times New Roman"/>
                <a:cs typeface="Simplified Arabic"/>
              </a:rPr>
              <a:t>(4)</a:t>
            </a:r>
            <a:r>
              <a:rPr lang="ar-IQ" sz="1400" dirty="0" smtClean="0">
                <a:latin typeface="Times New Roman"/>
                <a:ea typeface="Times New Roman"/>
                <a:cs typeface="Simplified Arabic"/>
              </a:rPr>
              <a:t>   </a:t>
            </a:r>
            <a:r>
              <a:rPr lang="ar-IQ" sz="1400" dirty="0">
                <a:latin typeface="Times New Roman"/>
                <a:ea typeface="Times New Roman"/>
                <a:cs typeface="Simplified Arabic"/>
              </a:rPr>
              <a:t>المصنف لعبد الرزاق: 3/3367 حديث 5863 بلفظ " العزائم الأربع "، ومقدمات ابن رشد:1/139.</a:t>
            </a:r>
            <a:endParaRPr lang="en-US" sz="1400" dirty="0">
              <a:latin typeface="Times New Roman"/>
              <a:ea typeface="Times New Roman"/>
            </a:endParaRPr>
          </a:p>
          <a:p>
            <a:pPr marL="359410" indent="-359410" algn="justLow">
              <a:lnSpc>
                <a:spcPts val="2000"/>
              </a:lnSpc>
            </a:pPr>
            <a:r>
              <a:rPr lang="ar-IQ" sz="1400" baseline="30000" dirty="0" smtClean="0">
                <a:latin typeface="Times New Roman"/>
                <a:ea typeface="Times New Roman"/>
                <a:cs typeface="Simplified Arabic"/>
              </a:rPr>
              <a:t>(5)</a:t>
            </a:r>
            <a:r>
              <a:rPr lang="ar-IQ" sz="1400" dirty="0" smtClean="0">
                <a:latin typeface="Times New Roman"/>
                <a:ea typeface="Times New Roman"/>
                <a:cs typeface="Simplified Arabic"/>
              </a:rPr>
              <a:t>   الكافي: </a:t>
            </a:r>
            <a:r>
              <a:rPr lang="ar-IQ" sz="1400" dirty="0">
                <a:latin typeface="Times New Roman"/>
                <a:ea typeface="Times New Roman"/>
                <a:cs typeface="Simplified Arabic"/>
              </a:rPr>
              <a:t>3/318 (الحديث6)، والتهذيب: 2/96(الحديث361).</a:t>
            </a:r>
            <a:endParaRPr lang="en-US" sz="1400" dirty="0">
              <a:latin typeface="Times New Roman"/>
              <a:ea typeface="Times New Roman"/>
            </a:endParaRPr>
          </a:p>
          <a:p>
            <a:pPr marL="359410" indent="-359410" algn="justLow">
              <a:lnSpc>
                <a:spcPts val="2000"/>
              </a:lnSpc>
            </a:pPr>
            <a:r>
              <a:rPr lang="ar-IQ" sz="1400" baseline="30000" dirty="0" smtClean="0">
                <a:latin typeface="Times New Roman"/>
                <a:ea typeface="Times New Roman"/>
                <a:cs typeface="Simplified Arabic"/>
              </a:rPr>
              <a:t>(6)</a:t>
            </a:r>
            <a:r>
              <a:rPr lang="ar-IQ" sz="1400" dirty="0" smtClean="0">
                <a:latin typeface="Times New Roman"/>
                <a:ea typeface="Times New Roman"/>
                <a:cs typeface="Simplified Arabic"/>
              </a:rPr>
              <a:t>   </a:t>
            </a:r>
            <a:r>
              <a:rPr lang="ar-IQ" sz="1400" dirty="0">
                <a:latin typeface="Times New Roman"/>
                <a:ea typeface="Times New Roman"/>
                <a:cs typeface="Simplified Arabic"/>
              </a:rPr>
              <a:t>شرائع الإسلام: 1/67-68</a:t>
            </a:r>
            <a:r>
              <a:rPr lang="ar-IQ" sz="1400" dirty="0" smtClean="0">
                <a:latin typeface="Times New Roman"/>
                <a:ea typeface="Times New Roman"/>
                <a:cs typeface="Simplified Arabic"/>
              </a:rPr>
              <a:t>.</a:t>
            </a:r>
            <a:endParaRPr lang="en-US" sz="1400" dirty="0">
              <a:effectLst/>
              <a:latin typeface="Times New Roman"/>
              <a:ea typeface="Times New Roman"/>
            </a:endParaRPr>
          </a:p>
        </p:txBody>
      </p:sp>
    </p:spTree>
    <p:extLst>
      <p:ext uri="{BB962C8B-B14F-4D97-AF65-F5344CB8AC3E}">
        <p14:creationId xmlns:p14="http://schemas.microsoft.com/office/powerpoint/2010/main" val="401546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1_ربطة">
  <a:themeElements>
    <a:clrScheme name="أزرق">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974</TotalTime>
  <Words>729</Words>
  <Application>Microsoft Office PowerPoint</Application>
  <PresentationFormat>عرض على الشاشة (9:16)‏</PresentationFormat>
  <Paragraphs>27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1_ربطة</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Moodi Alfayoumy</dc:creator>
  <cp:lastModifiedBy>DR.Ahmed Saker 2o1O</cp:lastModifiedBy>
  <cp:revision>64</cp:revision>
  <dcterms:created xsi:type="dcterms:W3CDTF">2018-09-14T18:51:34Z</dcterms:created>
  <dcterms:modified xsi:type="dcterms:W3CDTF">2020-03-07T17:07:05Z</dcterms:modified>
</cp:coreProperties>
</file>