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9" r:id="rId9"/>
    <p:sldId id="270" r:id="rId10"/>
    <p:sldId id="271" r:id="rId11"/>
    <p:sldId id="272" r:id="rId12"/>
    <p:sldId id="273" r:id="rId13"/>
    <p:sldId id="274" r:id="rId14"/>
    <p:sldId id="277" r:id="rId15"/>
    <p:sldId id="278" r:id="rId16"/>
    <p:sldId id="279" r:id="rId1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2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6240" y="151384"/>
            <a:ext cx="4485919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2034" y="2211832"/>
            <a:ext cx="8738235" cy="5215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panickedteacher.typepad.com/blog/" TargetMode="Externa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76681" y="426212"/>
            <a:ext cx="5328801" cy="11590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9544" y="1949830"/>
            <a:ext cx="5232400" cy="11355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95769" y="1919656"/>
            <a:ext cx="2871434" cy="11426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55249" y="3363976"/>
            <a:ext cx="1351915" cy="267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20" dirty="0">
                <a:latin typeface="Comic Sans MS"/>
                <a:cs typeface="Comic Sans MS"/>
              </a:rPr>
              <a:t>Study</a:t>
            </a:r>
            <a:r>
              <a:rPr sz="1550" spc="-45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of: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1800" y="3781551"/>
            <a:ext cx="4114799" cy="277050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3085"/>
              </a:lnSpc>
              <a:spcBef>
                <a:spcPts val="90"/>
              </a:spcBef>
            </a:pPr>
            <a:r>
              <a:rPr sz="2600" spc="-5" dirty="0">
                <a:latin typeface="Arial"/>
                <a:cs typeface="Arial"/>
              </a:rPr>
              <a:t>Alliteration</a:t>
            </a:r>
            <a:endParaRPr sz="2600" dirty="0">
              <a:latin typeface="Arial"/>
              <a:cs typeface="Arial"/>
            </a:endParaRPr>
          </a:p>
          <a:p>
            <a:pPr algn="ctr">
              <a:lnSpc>
                <a:spcPts val="3085"/>
              </a:lnSpc>
            </a:pPr>
            <a:r>
              <a:rPr sz="2600" spc="765" dirty="0">
                <a:latin typeface="Arial"/>
                <a:cs typeface="Arial"/>
              </a:rPr>
              <a:t>Onomatopoeia</a:t>
            </a:r>
            <a:endParaRPr sz="2600" dirty="0">
              <a:latin typeface="Arial"/>
              <a:cs typeface="Arial"/>
            </a:endParaRPr>
          </a:p>
          <a:p>
            <a:pPr marL="790575" marR="782955" algn="ctr">
              <a:lnSpc>
                <a:spcPct val="88800"/>
              </a:lnSpc>
              <a:spcBef>
                <a:spcPts val="710"/>
              </a:spcBef>
            </a:pPr>
            <a:r>
              <a:rPr sz="2600" spc="-45" dirty="0">
                <a:latin typeface="Arial"/>
                <a:cs typeface="Arial"/>
              </a:rPr>
              <a:t>Metaphor  </a:t>
            </a:r>
            <a:r>
              <a:rPr sz="2600" spc="-175" dirty="0" smtClean="0">
                <a:latin typeface="Trebuchet MS"/>
                <a:cs typeface="Trebuchet MS"/>
              </a:rPr>
              <a:t>Simile</a:t>
            </a:r>
            <a:endParaRPr lang="en-US" sz="2600" spc="-175" dirty="0" smtClean="0">
              <a:latin typeface="Trebuchet MS"/>
              <a:cs typeface="Trebuchet MS"/>
            </a:endParaRPr>
          </a:p>
          <a:p>
            <a:pPr marL="790575" marR="782955" algn="ctr">
              <a:lnSpc>
                <a:spcPct val="88800"/>
              </a:lnSpc>
              <a:spcBef>
                <a:spcPts val="710"/>
              </a:spcBef>
            </a:pPr>
            <a:r>
              <a:rPr sz="2600" spc="-80" dirty="0" smtClean="0">
                <a:latin typeface="Times New Roman"/>
                <a:cs typeface="Times New Roman"/>
              </a:rPr>
              <a:t>Personification</a:t>
            </a:r>
            <a:endParaRPr sz="2600" dirty="0" smtClean="0">
              <a:latin typeface="Times New Roman"/>
              <a:cs typeface="Times New Roman"/>
            </a:endParaRPr>
          </a:p>
          <a:p>
            <a:pPr algn="ctr">
              <a:lnSpc>
                <a:spcPts val="3095"/>
              </a:lnSpc>
            </a:pPr>
            <a:r>
              <a:rPr sz="2600" spc="-580" dirty="0" smtClean="0">
                <a:latin typeface="Arial"/>
                <a:cs typeface="Arial"/>
              </a:rPr>
              <a:t>Idiom</a:t>
            </a:r>
            <a:endParaRPr sz="26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290"/>
              </a:spcBef>
            </a:pPr>
            <a:r>
              <a:rPr sz="1200" b="1" spc="-5" dirty="0">
                <a:latin typeface="Comic Sans MS"/>
                <a:cs typeface="Comic Sans MS"/>
              </a:rPr>
              <a:t>By: </a:t>
            </a:r>
            <a:r>
              <a:rPr sz="1200" b="1" dirty="0">
                <a:latin typeface="Comic Sans MS"/>
                <a:cs typeface="Comic Sans MS"/>
              </a:rPr>
              <a:t>Panicked Teacher</a:t>
            </a:r>
            <a:r>
              <a:rPr sz="1200" b="1" spc="-25" dirty="0">
                <a:latin typeface="Comic Sans MS"/>
                <a:cs typeface="Comic Sans MS"/>
              </a:rPr>
              <a:t> </a:t>
            </a:r>
            <a:r>
              <a:rPr sz="1200" b="1" spc="-5" dirty="0">
                <a:latin typeface="Comic Sans MS"/>
                <a:cs typeface="Comic Sans MS"/>
              </a:rPr>
              <a:t>©2011</a:t>
            </a:r>
            <a:endParaRPr sz="1200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20"/>
              </a:spcBef>
            </a:pPr>
            <a:r>
              <a:rPr sz="1100" i="1" u="sng" spc="-5" dirty="0">
                <a:solidFill>
                  <a:srgbClr val="0A31FF"/>
                </a:solidFill>
                <a:uFill>
                  <a:solidFill>
                    <a:srgbClr val="0A31FF"/>
                  </a:solidFill>
                </a:uFill>
                <a:latin typeface="Comic Sans MS"/>
                <a:cs typeface="Comic Sans MS"/>
                <a:hlinkClick r:id="rId5"/>
              </a:rPr>
              <a:t>http://panickedteacher.typepad.com/blog/</a:t>
            </a:r>
            <a:endParaRPr sz="11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767" y="377546"/>
            <a:ext cx="1469667" cy="39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7478" y="498855"/>
            <a:ext cx="4565650" cy="358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27050" algn="l"/>
                <a:tab pos="963294" algn="l"/>
                <a:tab pos="1750060" algn="l"/>
                <a:tab pos="2758440" algn="l"/>
                <a:tab pos="3068955" algn="l"/>
                <a:tab pos="4048760" algn="l"/>
              </a:tabLst>
            </a:pPr>
            <a:r>
              <a:rPr sz="2150" spc="-400" dirty="0">
                <a:latin typeface="Arial"/>
                <a:cs typeface="Arial"/>
              </a:rPr>
              <a:t>F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470" dirty="0">
                <a:latin typeface="Arial"/>
                <a:cs typeface="Arial"/>
              </a:rPr>
              <a:t>n</a:t>
            </a:r>
            <a:r>
              <a:rPr sz="2150" spc="-535" dirty="0">
                <a:latin typeface="Arial"/>
                <a:cs typeface="Arial"/>
              </a:rPr>
              <a:t>d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280" dirty="0">
                <a:latin typeface="Arial"/>
                <a:cs typeface="Arial"/>
              </a:rPr>
              <a:t>t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-615" dirty="0">
                <a:latin typeface="Arial"/>
                <a:cs typeface="Arial"/>
              </a:rPr>
              <a:t>e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455" dirty="0">
                <a:latin typeface="Arial"/>
                <a:cs typeface="Arial"/>
              </a:rPr>
              <a:t>s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840" dirty="0">
                <a:latin typeface="Arial"/>
                <a:cs typeface="Arial"/>
              </a:rPr>
              <a:t>m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15" dirty="0">
                <a:latin typeface="Arial"/>
                <a:cs typeface="Arial"/>
              </a:rPr>
              <a:t>l</a:t>
            </a:r>
            <a:r>
              <a:rPr sz="2150" spc="-430" dirty="0">
                <a:latin typeface="Arial"/>
                <a:cs typeface="Arial"/>
              </a:rPr>
              <a:t>e</a:t>
            </a:r>
            <a:r>
              <a:rPr sz="2150" spc="-455" dirty="0">
                <a:latin typeface="Arial"/>
                <a:cs typeface="Arial"/>
              </a:rPr>
              <a:t>s</a:t>
            </a:r>
            <a:r>
              <a:rPr sz="2150" spc="-315" dirty="0">
                <a:latin typeface="Arial"/>
                <a:cs typeface="Arial"/>
              </a:rPr>
              <a:t>.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565" dirty="0">
                <a:latin typeface="Arial"/>
                <a:cs typeface="Arial"/>
              </a:rPr>
              <a:t>H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365" dirty="0">
                <a:latin typeface="Arial"/>
                <a:cs typeface="Arial"/>
              </a:rPr>
              <a:t>g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-15" dirty="0">
                <a:latin typeface="Arial"/>
                <a:cs typeface="Arial"/>
              </a:rPr>
              <a:t>l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365" dirty="0">
                <a:latin typeface="Arial"/>
                <a:cs typeface="Arial"/>
              </a:rPr>
              <a:t>g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95" dirty="0">
                <a:latin typeface="Arial"/>
                <a:cs typeface="Arial"/>
              </a:rPr>
              <a:t>t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495" dirty="0">
                <a:latin typeface="Arial"/>
                <a:cs typeface="Arial"/>
              </a:rPr>
              <a:t>o</a:t>
            </a:r>
            <a:r>
              <a:rPr sz="2150" spc="-235" dirty="0">
                <a:latin typeface="Arial"/>
                <a:cs typeface="Arial"/>
              </a:rPr>
              <a:t>r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509" dirty="0">
                <a:latin typeface="Arial"/>
                <a:cs typeface="Arial"/>
              </a:rPr>
              <a:t>u</a:t>
            </a:r>
            <a:r>
              <a:rPr sz="2150" spc="-470" dirty="0">
                <a:latin typeface="Arial"/>
                <a:cs typeface="Arial"/>
              </a:rPr>
              <a:t>n</a:t>
            </a:r>
            <a:r>
              <a:rPr sz="2150" spc="-350" dirty="0">
                <a:latin typeface="Arial"/>
                <a:cs typeface="Arial"/>
              </a:rPr>
              <a:t>d</a:t>
            </a:r>
            <a:r>
              <a:rPr sz="2150" spc="-430" dirty="0">
                <a:latin typeface="Arial"/>
                <a:cs typeface="Arial"/>
              </a:rPr>
              <a:t>e</a:t>
            </a:r>
            <a:r>
              <a:rPr sz="2150" spc="-50" dirty="0">
                <a:latin typeface="Arial"/>
                <a:cs typeface="Arial"/>
              </a:rPr>
              <a:t>r</a:t>
            </a:r>
            <a:r>
              <a:rPr sz="2150" spc="-15" dirty="0">
                <a:latin typeface="Arial"/>
                <a:cs typeface="Arial"/>
              </a:rPr>
              <a:t>l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470" dirty="0">
                <a:latin typeface="Arial"/>
                <a:cs typeface="Arial"/>
              </a:rPr>
              <a:t>n</a:t>
            </a:r>
            <a:r>
              <a:rPr sz="2150" spc="-615" dirty="0">
                <a:latin typeface="Arial"/>
                <a:cs typeface="Arial"/>
              </a:rPr>
              <a:t>e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280" dirty="0">
                <a:latin typeface="Arial"/>
                <a:cs typeface="Arial"/>
              </a:rPr>
              <a:t>t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-430" dirty="0">
                <a:latin typeface="Arial"/>
                <a:cs typeface="Arial"/>
              </a:rPr>
              <a:t>e</a:t>
            </a:r>
            <a:r>
              <a:rPr sz="2150" spc="-840" dirty="0">
                <a:latin typeface="Arial"/>
                <a:cs typeface="Arial"/>
              </a:rPr>
              <a:t>m</a:t>
            </a:r>
            <a:r>
              <a:rPr sz="2150" spc="-315" dirty="0">
                <a:latin typeface="Arial"/>
                <a:cs typeface="Arial"/>
              </a:rPr>
              <a:t>.</a:t>
            </a:r>
            <a:endParaRPr sz="2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530" y="866023"/>
            <a:ext cx="9371965" cy="639572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241300" algn="l"/>
              </a:tabLst>
            </a:pPr>
            <a:r>
              <a:rPr sz="1800" dirty="0">
                <a:latin typeface="Comic Sans MS"/>
                <a:cs typeface="Comic Sans MS"/>
              </a:rPr>
              <a:t>The clock struck midnight and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sky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black as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ink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new </a:t>
            </a:r>
            <a:r>
              <a:rPr sz="1800" dirty="0">
                <a:latin typeface="Comic Sans MS"/>
                <a:cs typeface="Comic Sans MS"/>
              </a:rPr>
              <a:t>couch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big as a bus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 could hardly </a:t>
            </a:r>
            <a:r>
              <a:rPr sz="1800" spc="-5" dirty="0">
                <a:latin typeface="Comic Sans MS"/>
                <a:cs typeface="Comic Sans MS"/>
              </a:rPr>
              <a:t>fit </a:t>
            </a:r>
            <a:r>
              <a:rPr sz="1800" spc="-10" dirty="0">
                <a:latin typeface="Comic Sans MS"/>
                <a:cs typeface="Comic Sans MS"/>
              </a:rPr>
              <a:t>inside </a:t>
            </a:r>
            <a:r>
              <a:rPr sz="1800" spc="-5" dirty="0">
                <a:latin typeface="Comic Sans MS"/>
                <a:cs typeface="Comic Sans MS"/>
              </a:rPr>
              <a:t>their </a:t>
            </a:r>
            <a:r>
              <a:rPr sz="1800" dirty="0">
                <a:latin typeface="Comic Sans MS"/>
                <a:cs typeface="Comic Sans MS"/>
              </a:rPr>
              <a:t>small living</a:t>
            </a:r>
            <a:r>
              <a:rPr sz="1800" spc="-2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room.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She forgot </a:t>
            </a:r>
            <a:r>
              <a:rPr sz="1800" dirty="0">
                <a:latin typeface="Comic Sans MS"/>
                <a:cs typeface="Comic Sans MS"/>
              </a:rPr>
              <a:t>her glasses 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blind as a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bat</a:t>
            </a:r>
            <a:r>
              <a:rPr sz="1800" spc="-25" dirty="0">
                <a:latin typeface="Comic Sans MS"/>
                <a:cs typeface="Comic Sans MS"/>
              </a:rPr>
              <a:t>, </a:t>
            </a:r>
            <a:r>
              <a:rPr sz="1800" dirty="0">
                <a:latin typeface="Comic Sans MS"/>
                <a:cs typeface="Comic Sans MS"/>
              </a:rPr>
              <a:t>so she had </a:t>
            </a:r>
            <a:r>
              <a:rPr sz="1800" spc="-5" dirty="0">
                <a:latin typeface="Comic Sans MS"/>
                <a:cs typeface="Comic Sans MS"/>
              </a:rPr>
              <a:t>difficulty</a:t>
            </a:r>
            <a:r>
              <a:rPr sz="1800" spc="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reading.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She forgot </a:t>
            </a:r>
            <a:r>
              <a:rPr sz="1800" dirty="0">
                <a:latin typeface="Comic Sans MS"/>
                <a:cs typeface="Comic Sans MS"/>
              </a:rPr>
              <a:t>her homework </a:t>
            </a:r>
            <a:r>
              <a:rPr sz="1800" spc="-5" dirty="0">
                <a:latin typeface="Comic Sans MS"/>
                <a:cs typeface="Comic Sans MS"/>
              </a:rPr>
              <a:t>four days in </a:t>
            </a:r>
            <a:r>
              <a:rPr sz="1800" dirty="0">
                <a:latin typeface="Comic Sans MS"/>
                <a:cs typeface="Comic Sans MS"/>
              </a:rPr>
              <a:t>a </a:t>
            </a:r>
            <a:r>
              <a:rPr sz="1800" spc="-5" dirty="0">
                <a:latin typeface="Comic Sans MS"/>
                <a:cs typeface="Comic Sans MS"/>
              </a:rPr>
              <a:t>row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flaky as a</a:t>
            </a:r>
            <a:r>
              <a:rPr sz="1850" b="1" i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snowstorm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After </a:t>
            </a:r>
            <a:r>
              <a:rPr sz="1800" dirty="0">
                <a:latin typeface="Comic Sans MS"/>
                <a:cs typeface="Comic Sans MS"/>
              </a:rPr>
              <a:t>getting all </a:t>
            </a:r>
            <a:r>
              <a:rPr sz="1800" spc="-5" dirty="0">
                <a:latin typeface="Comic Sans MS"/>
                <a:cs typeface="Comic Sans MS"/>
              </a:rPr>
              <a:t>the questions </a:t>
            </a:r>
            <a:r>
              <a:rPr sz="1800" dirty="0">
                <a:latin typeface="Comic Sans MS"/>
                <a:cs typeface="Comic Sans MS"/>
              </a:rPr>
              <a:t>correct on her </a:t>
            </a:r>
            <a:r>
              <a:rPr sz="1800" spc="-5" dirty="0">
                <a:latin typeface="Comic Sans MS"/>
                <a:cs typeface="Comic Sans MS"/>
              </a:rPr>
              <a:t>test, she 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wise as an</a:t>
            </a:r>
            <a:r>
              <a:rPr sz="1850" b="1" i="1" u="heavy" spc="-1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owl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The snobby and conceited girl </a:t>
            </a:r>
            <a:r>
              <a:rPr sz="1800" spc="-5" dirty="0">
                <a:latin typeface="Comic Sans MS"/>
                <a:cs typeface="Comic Sans MS"/>
              </a:rPr>
              <a:t>treated </a:t>
            </a:r>
            <a:r>
              <a:rPr sz="1800" dirty="0">
                <a:latin typeface="Comic Sans MS"/>
                <a:cs typeface="Comic Sans MS"/>
              </a:rPr>
              <a:t>everyone </a:t>
            </a:r>
            <a:r>
              <a:rPr sz="1800" spc="-5" dirty="0">
                <a:latin typeface="Comic Sans MS"/>
                <a:cs typeface="Comic Sans MS"/>
              </a:rPr>
              <a:t>badly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cold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</a:t>
            </a:r>
            <a:r>
              <a:rPr sz="1850" b="1" i="1" u="heavy" spc="-6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ice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I </a:t>
            </a:r>
            <a:r>
              <a:rPr sz="1800" spc="-5" dirty="0">
                <a:latin typeface="Comic Sans MS"/>
                <a:cs typeface="Comic Sans MS"/>
              </a:rPr>
              <a:t>needed </a:t>
            </a:r>
            <a:r>
              <a:rPr sz="1800" dirty="0">
                <a:latin typeface="Comic Sans MS"/>
                <a:cs typeface="Comic Sans MS"/>
              </a:rPr>
              <a:t>my sunglasses </a:t>
            </a:r>
            <a:r>
              <a:rPr sz="1800" spc="-5" dirty="0">
                <a:latin typeface="Comic Sans MS"/>
                <a:cs typeface="Comic Sans MS"/>
              </a:rPr>
              <a:t>inside </a:t>
            </a:r>
            <a:r>
              <a:rPr sz="1800" dirty="0">
                <a:latin typeface="Comic Sans MS"/>
                <a:cs typeface="Comic Sans MS"/>
              </a:rPr>
              <a:t>since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lights </a:t>
            </a:r>
            <a:r>
              <a:rPr sz="1800" spc="-5" dirty="0">
                <a:latin typeface="Comic Sans MS"/>
                <a:cs typeface="Comic Sans MS"/>
              </a:rPr>
              <a:t>were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bright as</a:t>
            </a:r>
            <a:r>
              <a:rPr sz="1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day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new baby </a:t>
            </a:r>
            <a:r>
              <a:rPr sz="1800" dirty="0">
                <a:latin typeface="Comic Sans MS"/>
                <a:cs typeface="Comic Sans MS"/>
              </a:rPr>
              <a:t>looked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cute as a cupcake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his </a:t>
            </a:r>
            <a:r>
              <a:rPr sz="1800" spc="-5" dirty="0">
                <a:latin typeface="Comic Sans MS"/>
                <a:cs typeface="Comic Sans MS"/>
              </a:rPr>
              <a:t>brand new </a:t>
            </a:r>
            <a:r>
              <a:rPr sz="1800" dirty="0">
                <a:latin typeface="Comic Sans MS"/>
                <a:cs typeface="Comic Sans MS"/>
              </a:rPr>
              <a:t>giraffe</a:t>
            </a:r>
            <a:r>
              <a:rPr sz="1800" spc="-2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sweater.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Her brand new </a:t>
            </a:r>
            <a:r>
              <a:rPr sz="1800" dirty="0">
                <a:latin typeface="Comic Sans MS"/>
                <a:cs typeface="Comic Sans MS"/>
              </a:rPr>
              <a:t>puppy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cute as a button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he chased his </a:t>
            </a:r>
            <a:r>
              <a:rPr sz="1800" spc="-5" dirty="0">
                <a:latin typeface="Comic Sans MS"/>
                <a:cs typeface="Comic Sans MS"/>
              </a:rPr>
              <a:t>tail in</a:t>
            </a:r>
            <a:r>
              <a:rPr sz="1800" spc="-2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circles.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frog wasn’t </a:t>
            </a:r>
            <a:r>
              <a:rPr sz="1800" dirty="0">
                <a:latin typeface="Comic Sans MS"/>
                <a:cs typeface="Comic Sans MS"/>
              </a:rPr>
              <a:t>moving </a:t>
            </a:r>
            <a:r>
              <a:rPr sz="1800" spc="-5" dirty="0">
                <a:latin typeface="Comic Sans MS"/>
                <a:cs typeface="Comic Sans MS"/>
              </a:rPr>
              <a:t>because it 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dead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</a:t>
            </a:r>
            <a:r>
              <a:rPr sz="1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doornail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43535" indent="-33083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43535" algn="l"/>
              </a:tabLst>
            </a:pPr>
            <a:r>
              <a:rPr sz="1800" dirty="0">
                <a:latin typeface="Comic Sans MS"/>
                <a:cs typeface="Comic Sans MS"/>
              </a:rPr>
              <a:t>When everyone </a:t>
            </a:r>
            <a:r>
              <a:rPr sz="1800" spc="-5" dirty="0">
                <a:latin typeface="Comic Sans MS"/>
                <a:cs typeface="Comic Sans MS"/>
              </a:rPr>
              <a:t>is sleeping, the </a:t>
            </a:r>
            <a:r>
              <a:rPr sz="1800" dirty="0">
                <a:latin typeface="Comic Sans MS"/>
                <a:cs typeface="Comic Sans MS"/>
              </a:rPr>
              <a:t>house </a:t>
            </a:r>
            <a:r>
              <a:rPr sz="1800" spc="-5" dirty="0">
                <a:latin typeface="Comic Sans MS"/>
                <a:cs typeface="Comic Sans MS"/>
              </a:rPr>
              <a:t>is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quiet as a</a:t>
            </a:r>
            <a:r>
              <a:rPr sz="1850" b="1" i="1" u="heavy" spc="1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mouse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When she graduated </a:t>
            </a:r>
            <a:r>
              <a:rPr sz="1800" spc="-5" dirty="0">
                <a:latin typeface="Comic Sans MS"/>
                <a:cs typeface="Comic Sans MS"/>
              </a:rPr>
              <a:t>from </a:t>
            </a:r>
            <a:r>
              <a:rPr sz="1800" dirty="0">
                <a:latin typeface="Comic Sans MS"/>
                <a:cs typeface="Comic Sans MS"/>
              </a:rPr>
              <a:t>high </a:t>
            </a:r>
            <a:r>
              <a:rPr sz="1800" spc="-5" dirty="0">
                <a:latin typeface="Comic Sans MS"/>
                <a:cs typeface="Comic Sans MS"/>
              </a:rPr>
              <a:t>school, </a:t>
            </a:r>
            <a:r>
              <a:rPr sz="1800" dirty="0">
                <a:latin typeface="Comic Sans MS"/>
                <a:cs typeface="Comic Sans MS"/>
              </a:rPr>
              <a:t>her mom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proud as a</a:t>
            </a:r>
            <a:r>
              <a:rPr sz="1850" b="1" i="1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peacock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When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school </a:t>
            </a:r>
            <a:r>
              <a:rPr sz="1800" spc="-5" dirty="0">
                <a:latin typeface="Comic Sans MS"/>
                <a:cs typeface="Comic Sans MS"/>
              </a:rPr>
              <a:t>bell rings </a:t>
            </a:r>
            <a:r>
              <a:rPr sz="1800" dirty="0">
                <a:latin typeface="Comic Sans MS"/>
                <a:cs typeface="Comic Sans MS"/>
              </a:rPr>
              <a:t>at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end of </a:t>
            </a:r>
            <a:r>
              <a:rPr sz="1800" spc="-5" dirty="0">
                <a:latin typeface="Comic Sans MS"/>
                <a:cs typeface="Comic Sans MS"/>
              </a:rPr>
              <a:t>the day </a:t>
            </a:r>
            <a:r>
              <a:rPr sz="1800" dirty="0">
                <a:latin typeface="Comic Sans MS"/>
                <a:cs typeface="Comic Sans MS"/>
              </a:rPr>
              <a:t>I </a:t>
            </a:r>
            <a:r>
              <a:rPr sz="1800" spc="-5" dirty="0">
                <a:latin typeface="Comic Sans MS"/>
                <a:cs typeface="Comic Sans MS"/>
              </a:rPr>
              <a:t>feel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free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</a:t>
            </a:r>
            <a:r>
              <a:rPr sz="1850" b="1" i="1" u="heavy" spc="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bird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She </a:t>
            </a:r>
            <a:r>
              <a:rPr sz="1800" dirty="0">
                <a:latin typeface="Comic Sans MS"/>
                <a:cs typeface="Comic Sans MS"/>
              </a:rPr>
              <a:t>accidentally </a:t>
            </a:r>
            <a:r>
              <a:rPr sz="1800" spc="-5" dirty="0">
                <a:latin typeface="Comic Sans MS"/>
                <a:cs typeface="Comic Sans MS"/>
              </a:rPr>
              <a:t>dropped the </a:t>
            </a:r>
            <a:r>
              <a:rPr sz="1800" dirty="0">
                <a:latin typeface="Comic Sans MS"/>
                <a:cs typeface="Comic Sans MS"/>
              </a:rPr>
              <a:t>meatball and </a:t>
            </a:r>
            <a:r>
              <a:rPr sz="1800" spc="-5" dirty="0">
                <a:latin typeface="Comic Sans MS"/>
                <a:cs typeface="Comic Sans MS"/>
              </a:rPr>
              <a:t>it 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flat as a</a:t>
            </a:r>
            <a:r>
              <a:rPr sz="1850" b="1" i="1" u="heavy" spc="-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pancake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She </a:t>
            </a:r>
            <a:r>
              <a:rPr sz="1800" dirty="0">
                <a:latin typeface="Comic Sans MS"/>
                <a:cs typeface="Comic Sans MS"/>
              </a:rPr>
              <a:t>ate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huge pizza all </a:t>
            </a:r>
            <a:r>
              <a:rPr sz="1800" spc="-5" dirty="0">
                <a:latin typeface="Comic Sans MS"/>
                <a:cs typeface="Comic Sans MS"/>
              </a:rPr>
              <a:t>by </a:t>
            </a:r>
            <a:r>
              <a:rPr sz="1800" dirty="0">
                <a:latin typeface="Comic Sans MS"/>
                <a:cs typeface="Comic Sans MS"/>
              </a:rPr>
              <a:t>herself 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fat as a </a:t>
            </a:r>
            <a:r>
              <a:rPr sz="1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pig</a:t>
            </a:r>
            <a:r>
              <a:rPr sz="1800" spc="-2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She </a:t>
            </a:r>
            <a:r>
              <a:rPr sz="1800" dirty="0">
                <a:latin typeface="Comic Sans MS"/>
                <a:cs typeface="Comic Sans MS"/>
              </a:rPr>
              <a:t>exercised and ate healthy </a:t>
            </a:r>
            <a:r>
              <a:rPr sz="1800" spc="-5" dirty="0">
                <a:latin typeface="Comic Sans MS"/>
                <a:cs typeface="Comic Sans MS"/>
              </a:rPr>
              <a:t>things </a:t>
            </a:r>
            <a:r>
              <a:rPr sz="1800" dirty="0">
                <a:latin typeface="Comic Sans MS"/>
                <a:cs typeface="Comic Sans MS"/>
              </a:rPr>
              <a:t>all </a:t>
            </a:r>
            <a:r>
              <a:rPr sz="1800" spc="-5" dirty="0">
                <a:latin typeface="Comic Sans MS"/>
                <a:cs typeface="Comic Sans MS"/>
              </a:rPr>
              <a:t>week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light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feather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Finding </a:t>
            </a:r>
            <a:r>
              <a:rPr sz="1800" spc="-5" dirty="0">
                <a:latin typeface="Comic Sans MS"/>
                <a:cs typeface="Comic Sans MS"/>
              </a:rPr>
              <a:t>the ring </a:t>
            </a:r>
            <a:r>
              <a:rPr sz="1800" dirty="0">
                <a:latin typeface="Comic Sans MS"/>
                <a:cs typeface="Comic Sans MS"/>
              </a:rPr>
              <a:t>she lost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like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finding a needle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</a:t>
            </a:r>
            <a:r>
              <a:rPr sz="1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haystack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girl </a:t>
            </a:r>
            <a:r>
              <a:rPr sz="1800" spc="-5" dirty="0">
                <a:latin typeface="Comic Sans MS"/>
                <a:cs typeface="Comic Sans MS"/>
              </a:rPr>
              <a:t>walked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slow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snail</a:t>
            </a:r>
            <a:r>
              <a:rPr sz="1850" b="1" i="1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because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so</a:t>
            </a:r>
            <a:r>
              <a:rPr sz="1800" spc="-27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exhausted.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class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quiet as a mouse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because they didn’t want to </a:t>
            </a:r>
            <a:r>
              <a:rPr sz="1800" dirty="0">
                <a:latin typeface="Comic Sans MS"/>
                <a:cs typeface="Comic Sans MS"/>
              </a:rPr>
              <a:t>get </a:t>
            </a:r>
            <a:r>
              <a:rPr sz="1800" spc="-5" dirty="0">
                <a:latin typeface="Comic Sans MS"/>
                <a:cs typeface="Comic Sans MS"/>
              </a:rPr>
              <a:t>in</a:t>
            </a:r>
            <a:r>
              <a:rPr sz="1800" spc="-24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trouble.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was </a:t>
            </a:r>
            <a:r>
              <a:rPr sz="1800" dirty="0">
                <a:latin typeface="Comic Sans MS"/>
                <a:cs typeface="Comic Sans MS"/>
              </a:rPr>
              <a:t>so cozy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her </a:t>
            </a:r>
            <a:r>
              <a:rPr sz="1800" spc="-5" dirty="0">
                <a:latin typeface="Comic Sans MS"/>
                <a:cs typeface="Comic Sans MS"/>
              </a:rPr>
              <a:t>bed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snug as a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bug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</a:t>
            </a:r>
            <a:r>
              <a:rPr sz="1850" b="1" i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rug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767" y="270866"/>
            <a:ext cx="1469667" cy="39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7478" y="392175"/>
            <a:ext cx="4565650" cy="358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27050" algn="l"/>
                <a:tab pos="963294" algn="l"/>
                <a:tab pos="1750060" algn="l"/>
                <a:tab pos="2758440" algn="l"/>
                <a:tab pos="3068955" algn="l"/>
                <a:tab pos="4048760" algn="l"/>
              </a:tabLst>
            </a:pPr>
            <a:r>
              <a:rPr sz="2150" spc="-400" dirty="0">
                <a:latin typeface="Arial"/>
                <a:cs typeface="Arial"/>
              </a:rPr>
              <a:t>F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470" dirty="0">
                <a:latin typeface="Arial"/>
                <a:cs typeface="Arial"/>
              </a:rPr>
              <a:t>n</a:t>
            </a:r>
            <a:r>
              <a:rPr sz="2150" spc="-535" dirty="0">
                <a:latin typeface="Arial"/>
                <a:cs typeface="Arial"/>
              </a:rPr>
              <a:t>d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280" dirty="0">
                <a:latin typeface="Arial"/>
                <a:cs typeface="Arial"/>
              </a:rPr>
              <a:t>t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-615" dirty="0">
                <a:latin typeface="Arial"/>
                <a:cs typeface="Arial"/>
              </a:rPr>
              <a:t>e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455" dirty="0">
                <a:latin typeface="Arial"/>
                <a:cs typeface="Arial"/>
              </a:rPr>
              <a:t>s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840" dirty="0">
                <a:latin typeface="Arial"/>
                <a:cs typeface="Arial"/>
              </a:rPr>
              <a:t>m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15" dirty="0">
                <a:latin typeface="Arial"/>
                <a:cs typeface="Arial"/>
              </a:rPr>
              <a:t>l</a:t>
            </a:r>
            <a:r>
              <a:rPr sz="2150" spc="-430" dirty="0">
                <a:latin typeface="Arial"/>
                <a:cs typeface="Arial"/>
              </a:rPr>
              <a:t>e</a:t>
            </a:r>
            <a:r>
              <a:rPr sz="2150" spc="-455" dirty="0">
                <a:latin typeface="Arial"/>
                <a:cs typeface="Arial"/>
              </a:rPr>
              <a:t>s</a:t>
            </a:r>
            <a:r>
              <a:rPr sz="2150" spc="-315" dirty="0">
                <a:latin typeface="Arial"/>
                <a:cs typeface="Arial"/>
              </a:rPr>
              <a:t>.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565" dirty="0">
                <a:latin typeface="Arial"/>
                <a:cs typeface="Arial"/>
              </a:rPr>
              <a:t>H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365" dirty="0">
                <a:latin typeface="Arial"/>
                <a:cs typeface="Arial"/>
              </a:rPr>
              <a:t>g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-15" dirty="0">
                <a:latin typeface="Arial"/>
                <a:cs typeface="Arial"/>
              </a:rPr>
              <a:t>l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365" dirty="0">
                <a:latin typeface="Arial"/>
                <a:cs typeface="Arial"/>
              </a:rPr>
              <a:t>g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95" dirty="0">
                <a:latin typeface="Arial"/>
                <a:cs typeface="Arial"/>
              </a:rPr>
              <a:t>t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495" dirty="0">
                <a:latin typeface="Arial"/>
                <a:cs typeface="Arial"/>
              </a:rPr>
              <a:t>o</a:t>
            </a:r>
            <a:r>
              <a:rPr sz="2150" spc="-235" dirty="0">
                <a:latin typeface="Arial"/>
                <a:cs typeface="Arial"/>
              </a:rPr>
              <a:t>r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-509" dirty="0">
                <a:latin typeface="Arial"/>
                <a:cs typeface="Arial"/>
              </a:rPr>
              <a:t>u</a:t>
            </a:r>
            <a:r>
              <a:rPr sz="2150" spc="-470" dirty="0">
                <a:latin typeface="Arial"/>
                <a:cs typeface="Arial"/>
              </a:rPr>
              <a:t>n</a:t>
            </a:r>
            <a:r>
              <a:rPr sz="2150" spc="-350" dirty="0">
                <a:latin typeface="Arial"/>
                <a:cs typeface="Arial"/>
              </a:rPr>
              <a:t>d</a:t>
            </a:r>
            <a:r>
              <a:rPr sz="2150" spc="-430" dirty="0">
                <a:latin typeface="Arial"/>
                <a:cs typeface="Arial"/>
              </a:rPr>
              <a:t>e</a:t>
            </a:r>
            <a:r>
              <a:rPr sz="2150" spc="-50" dirty="0">
                <a:latin typeface="Arial"/>
                <a:cs typeface="Arial"/>
              </a:rPr>
              <a:t>r</a:t>
            </a:r>
            <a:r>
              <a:rPr sz="2150" spc="-15" dirty="0">
                <a:latin typeface="Arial"/>
                <a:cs typeface="Arial"/>
              </a:rPr>
              <a:t>l</a:t>
            </a:r>
            <a:r>
              <a:rPr sz="2150" spc="-120" dirty="0">
                <a:latin typeface="Arial"/>
                <a:cs typeface="Arial"/>
              </a:rPr>
              <a:t>i</a:t>
            </a:r>
            <a:r>
              <a:rPr sz="2150" spc="-470" dirty="0">
                <a:latin typeface="Arial"/>
                <a:cs typeface="Arial"/>
              </a:rPr>
              <a:t>n</a:t>
            </a:r>
            <a:r>
              <a:rPr sz="2150" spc="-615" dirty="0">
                <a:latin typeface="Arial"/>
                <a:cs typeface="Arial"/>
              </a:rPr>
              <a:t>e</a:t>
            </a:r>
            <a:r>
              <a:rPr sz="2150" dirty="0">
                <a:latin typeface="Arial"/>
                <a:cs typeface="Arial"/>
              </a:rPr>
              <a:t>	</a:t>
            </a:r>
            <a:r>
              <a:rPr sz="2150" spc="280" dirty="0">
                <a:latin typeface="Arial"/>
                <a:cs typeface="Arial"/>
              </a:rPr>
              <a:t>t</a:t>
            </a:r>
            <a:r>
              <a:rPr sz="2150" spc="-495" dirty="0">
                <a:latin typeface="Arial"/>
                <a:cs typeface="Arial"/>
              </a:rPr>
              <a:t>h</a:t>
            </a:r>
            <a:r>
              <a:rPr sz="2150" spc="-430" dirty="0">
                <a:latin typeface="Arial"/>
                <a:cs typeface="Arial"/>
              </a:rPr>
              <a:t>e</a:t>
            </a:r>
            <a:r>
              <a:rPr sz="2150" spc="-840" dirty="0">
                <a:latin typeface="Arial"/>
                <a:cs typeface="Arial"/>
              </a:rPr>
              <a:t>m</a:t>
            </a:r>
            <a:r>
              <a:rPr sz="2150" spc="-315" dirty="0">
                <a:latin typeface="Arial"/>
                <a:cs typeface="Arial"/>
              </a:rPr>
              <a:t>.</a:t>
            </a:r>
            <a:endParaRPr sz="2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530" y="756294"/>
            <a:ext cx="9214485" cy="639889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79730" indent="-367665">
              <a:lnSpc>
                <a:spcPct val="100000"/>
              </a:lnSpc>
              <a:spcBef>
                <a:spcPts val="395"/>
              </a:spcBef>
              <a:buAutoNum type="arabicPeriod" startAt="21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teacher told </a:t>
            </a:r>
            <a:r>
              <a:rPr sz="1800" dirty="0">
                <a:latin typeface="Comic Sans MS"/>
                <a:cs typeface="Comic Sans MS"/>
              </a:rPr>
              <a:t>him </a:t>
            </a:r>
            <a:r>
              <a:rPr sz="1800" spc="-5" dirty="0">
                <a:latin typeface="Comic Sans MS"/>
                <a:cs typeface="Comic Sans MS"/>
              </a:rPr>
              <a:t>it is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solid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 rock</a:t>
            </a:r>
            <a:r>
              <a:rPr sz="1800" spc="-30" dirty="0">
                <a:latin typeface="Comic Sans MS"/>
                <a:cs typeface="Comic Sans MS"/>
              </a:rPr>
              <a:t>, </a:t>
            </a:r>
            <a:r>
              <a:rPr sz="1800" dirty="0">
                <a:latin typeface="Comic Sans MS"/>
                <a:cs typeface="Comic Sans MS"/>
              </a:rPr>
              <a:t>admiring his model</a:t>
            </a:r>
            <a:r>
              <a:rPr sz="1800" spc="70" dirty="0">
                <a:latin typeface="Comic Sans MS"/>
                <a:cs typeface="Comic Sans MS"/>
              </a:rPr>
              <a:t> </a:t>
            </a:r>
            <a:r>
              <a:rPr sz="1800" spc="-10" dirty="0">
                <a:latin typeface="Comic Sans MS"/>
                <a:cs typeface="Comic Sans MS"/>
              </a:rPr>
              <a:t>airplane.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 wouldn’t </a:t>
            </a:r>
            <a:r>
              <a:rPr sz="1800" dirty="0">
                <a:latin typeface="Comic Sans MS"/>
                <a:cs typeface="Comic Sans MS"/>
              </a:rPr>
              <a:t>change his mind and </a:t>
            </a:r>
            <a:r>
              <a:rPr sz="1800" spc="-5" dirty="0">
                <a:latin typeface="Comic Sans MS"/>
                <a:cs typeface="Comic Sans MS"/>
              </a:rPr>
              <a:t>was told </a:t>
            </a:r>
            <a:r>
              <a:rPr sz="1800" dirty="0">
                <a:latin typeface="Comic Sans MS"/>
                <a:cs typeface="Comic Sans MS"/>
              </a:rPr>
              <a:t>he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stubborn as a</a:t>
            </a:r>
            <a:r>
              <a:rPr sz="1850" b="1" i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mule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8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sick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dog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she had </a:t>
            </a:r>
            <a:r>
              <a:rPr sz="1800" spc="-5" dirty="0">
                <a:latin typeface="Comic Sans MS"/>
                <a:cs typeface="Comic Sans MS"/>
              </a:rPr>
              <a:t>the flu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didn’t </a:t>
            </a:r>
            <a:r>
              <a:rPr sz="1800" dirty="0">
                <a:latin typeface="Comic Sans MS"/>
                <a:cs typeface="Comic Sans MS"/>
              </a:rPr>
              <a:t>go </a:t>
            </a:r>
            <a:r>
              <a:rPr sz="1800" spc="-5" dirty="0">
                <a:latin typeface="Comic Sans MS"/>
                <a:cs typeface="Comic Sans MS"/>
              </a:rPr>
              <a:t>to </a:t>
            </a:r>
            <a:r>
              <a:rPr sz="1800" dirty="0">
                <a:latin typeface="Comic Sans MS"/>
                <a:cs typeface="Comic Sans MS"/>
              </a:rPr>
              <a:t>school</a:t>
            </a:r>
            <a:r>
              <a:rPr sz="1800" spc="-2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yesterday.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didn’t </a:t>
            </a:r>
            <a:r>
              <a:rPr sz="1800" dirty="0">
                <a:latin typeface="Comic Sans MS"/>
                <a:cs typeface="Comic Sans MS"/>
              </a:rPr>
              <a:t>care </a:t>
            </a:r>
            <a:r>
              <a:rPr sz="1800" spc="-5" dirty="0">
                <a:latin typeface="Comic Sans MS"/>
                <a:cs typeface="Comic Sans MS"/>
              </a:rPr>
              <a:t>what </a:t>
            </a:r>
            <a:r>
              <a:rPr sz="1800" dirty="0">
                <a:latin typeface="Comic Sans MS"/>
                <a:cs typeface="Comic Sans MS"/>
              </a:rPr>
              <a:t>others said about her </a:t>
            </a:r>
            <a:r>
              <a:rPr sz="1800" spc="-5" dirty="0">
                <a:latin typeface="Comic Sans MS"/>
                <a:cs typeface="Comic Sans MS"/>
              </a:rPr>
              <a:t>because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tough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</a:t>
            </a:r>
            <a:r>
              <a:rPr sz="1850" b="1" i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nails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extraordinary girl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sweet as honey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was voted </a:t>
            </a:r>
            <a:r>
              <a:rPr sz="1800" dirty="0">
                <a:latin typeface="Comic Sans MS"/>
                <a:cs typeface="Comic Sans MS"/>
              </a:rPr>
              <a:t>class</a:t>
            </a:r>
            <a:r>
              <a:rPr sz="1800" spc="-26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president.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was </a:t>
            </a:r>
            <a:r>
              <a:rPr sz="1800" dirty="0">
                <a:latin typeface="Comic Sans MS"/>
                <a:cs typeface="Comic Sans MS"/>
              </a:rPr>
              <a:t>so scared </a:t>
            </a:r>
            <a:r>
              <a:rPr sz="1800" spc="-5" dirty="0">
                <a:latin typeface="Comic Sans MS"/>
                <a:cs typeface="Comic Sans MS"/>
              </a:rPr>
              <a:t>that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turned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white as a</a:t>
            </a:r>
            <a:r>
              <a:rPr sz="1850" b="1" i="1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ghost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dog’s fur </a:t>
            </a:r>
            <a:r>
              <a:rPr sz="1800" dirty="0">
                <a:latin typeface="Comic Sans MS"/>
                <a:cs typeface="Comic Sans MS"/>
              </a:rPr>
              <a:t>looked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fluffy and white as snow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after getting his hair</a:t>
            </a:r>
            <a:r>
              <a:rPr sz="1800" spc="-220" dirty="0">
                <a:latin typeface="Comic Sans MS"/>
                <a:cs typeface="Comic Sans MS"/>
              </a:rPr>
              <a:t> </a:t>
            </a:r>
            <a:r>
              <a:rPr sz="1800" spc="-10" dirty="0">
                <a:latin typeface="Comic Sans MS"/>
                <a:cs typeface="Comic Sans MS"/>
              </a:rPr>
              <a:t>washed.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basketball </a:t>
            </a:r>
            <a:r>
              <a:rPr sz="1800" dirty="0">
                <a:latin typeface="Comic Sans MS"/>
                <a:cs typeface="Comic Sans MS"/>
              </a:rPr>
              <a:t>players all looked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tall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giraffes</a:t>
            </a:r>
            <a:r>
              <a:rPr sz="1850" b="1" i="1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to the </a:t>
            </a:r>
            <a:r>
              <a:rPr sz="1800" dirty="0">
                <a:latin typeface="Comic Sans MS"/>
                <a:cs typeface="Comic Sans MS"/>
              </a:rPr>
              <a:t>people </a:t>
            </a:r>
            <a:r>
              <a:rPr sz="1800" spc="-5" dirty="0">
                <a:latin typeface="Comic Sans MS"/>
                <a:cs typeface="Comic Sans MS"/>
              </a:rPr>
              <a:t>in the</a:t>
            </a:r>
            <a:r>
              <a:rPr sz="1800" spc="-29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audience.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ants at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picnic </a:t>
            </a:r>
            <a:r>
              <a:rPr sz="1800" spc="-5" dirty="0">
                <a:latin typeface="Comic Sans MS"/>
                <a:cs typeface="Comic Sans MS"/>
              </a:rPr>
              <a:t>were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welcome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 skunk at a lawn</a:t>
            </a:r>
            <a:r>
              <a:rPr sz="1850" b="1" i="1" u="heavy" spc="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party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 </a:t>
            </a:r>
            <a:r>
              <a:rPr sz="1800" dirty="0">
                <a:latin typeface="Comic Sans MS"/>
                <a:cs typeface="Comic Sans MS"/>
              </a:rPr>
              <a:t>stayed out </a:t>
            </a:r>
            <a:r>
              <a:rPr sz="1800" spc="-5" dirty="0">
                <a:latin typeface="Comic Sans MS"/>
                <a:cs typeface="Comic Sans MS"/>
              </a:rPr>
              <a:t>in the </a:t>
            </a:r>
            <a:r>
              <a:rPr sz="1800" dirty="0">
                <a:latin typeface="Comic Sans MS"/>
                <a:cs typeface="Comic Sans MS"/>
              </a:rPr>
              <a:t>sun all </a:t>
            </a:r>
            <a:r>
              <a:rPr sz="1800" spc="-5" dirty="0">
                <a:latin typeface="Comic Sans MS"/>
                <a:cs typeface="Comic Sans MS"/>
              </a:rPr>
              <a:t>day </a:t>
            </a:r>
            <a:r>
              <a:rPr sz="1800" dirty="0">
                <a:latin typeface="Comic Sans MS"/>
                <a:cs typeface="Comic Sans MS"/>
              </a:rPr>
              <a:t>and after his </a:t>
            </a:r>
            <a:r>
              <a:rPr sz="1800" spc="-5" dirty="0">
                <a:latin typeface="Comic Sans MS"/>
                <a:cs typeface="Comic Sans MS"/>
              </a:rPr>
              <a:t>face </a:t>
            </a:r>
            <a:r>
              <a:rPr sz="1800" dirty="0">
                <a:latin typeface="Comic Sans MS"/>
                <a:cs typeface="Comic Sans MS"/>
              </a:rPr>
              <a:t>looked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 tomato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He </a:t>
            </a:r>
            <a:r>
              <a:rPr sz="1800" dirty="0">
                <a:latin typeface="Comic Sans MS"/>
                <a:cs typeface="Comic Sans MS"/>
              </a:rPr>
              <a:t>hadn’t eaten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entire </a:t>
            </a:r>
            <a:r>
              <a:rPr sz="1800" spc="-5" dirty="0">
                <a:latin typeface="Comic Sans MS"/>
                <a:cs typeface="Comic Sans MS"/>
              </a:rPr>
              <a:t>day </a:t>
            </a:r>
            <a:r>
              <a:rPr sz="1800" dirty="0">
                <a:latin typeface="Comic Sans MS"/>
                <a:cs typeface="Comic Sans MS"/>
              </a:rPr>
              <a:t>at </a:t>
            </a:r>
            <a:r>
              <a:rPr sz="1800" spc="-5" dirty="0">
                <a:latin typeface="Comic Sans MS"/>
                <a:cs typeface="Comic Sans MS"/>
              </a:rPr>
              <a:t>school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hungry as a</a:t>
            </a:r>
            <a:r>
              <a:rPr sz="1850" b="1" i="1" u="heavy" spc="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bear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class acted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like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busy bees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getting </a:t>
            </a:r>
            <a:r>
              <a:rPr sz="1800" spc="-5" dirty="0">
                <a:latin typeface="Comic Sans MS"/>
                <a:cs typeface="Comic Sans MS"/>
              </a:rPr>
              <a:t>ready for </a:t>
            </a:r>
            <a:r>
              <a:rPr sz="1800" dirty="0">
                <a:latin typeface="Comic Sans MS"/>
                <a:cs typeface="Comic Sans MS"/>
              </a:rPr>
              <a:t>open house later </a:t>
            </a:r>
            <a:r>
              <a:rPr sz="1800" spc="-5" dirty="0">
                <a:latin typeface="Comic Sans MS"/>
                <a:cs typeface="Comic Sans MS"/>
              </a:rPr>
              <a:t>that</a:t>
            </a:r>
            <a:r>
              <a:rPr sz="1800" spc="-26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day.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8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When she made her speech she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like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bug under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magnifying</a:t>
            </a:r>
            <a:r>
              <a:rPr sz="1850" b="1" i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glass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 disappeared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quick as a wink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his mom asked him </a:t>
            </a:r>
            <a:r>
              <a:rPr sz="1800" spc="-5" dirty="0">
                <a:latin typeface="Comic Sans MS"/>
                <a:cs typeface="Comic Sans MS"/>
              </a:rPr>
              <a:t>to do</a:t>
            </a:r>
            <a:r>
              <a:rPr sz="1800" spc="-24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chores.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girl acted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nutty as a fruitcake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wouldn’t </a:t>
            </a:r>
            <a:r>
              <a:rPr sz="1800" dirty="0">
                <a:latin typeface="Comic Sans MS"/>
                <a:cs typeface="Comic Sans MS"/>
              </a:rPr>
              <a:t>stop</a:t>
            </a:r>
            <a:r>
              <a:rPr sz="1800" spc="-229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laughing.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Someone </a:t>
            </a:r>
            <a:r>
              <a:rPr sz="1800" dirty="0">
                <a:latin typeface="Comic Sans MS"/>
                <a:cs typeface="Comic Sans MS"/>
              </a:rPr>
              <a:t>stole all of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money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her </a:t>
            </a:r>
            <a:r>
              <a:rPr sz="1800" spc="-5" dirty="0">
                <a:latin typeface="Comic Sans MS"/>
                <a:cs typeface="Comic Sans MS"/>
              </a:rPr>
              <a:t>wallet </a:t>
            </a:r>
            <a:r>
              <a:rPr sz="1800" dirty="0">
                <a:latin typeface="Comic Sans MS"/>
                <a:cs typeface="Comic Sans MS"/>
              </a:rPr>
              <a:t>and she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poor as</a:t>
            </a:r>
            <a:r>
              <a:rPr sz="1850" b="1" i="1" u="heavy" spc="-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dirt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felt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fit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a fiddle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after completing </a:t>
            </a:r>
            <a:r>
              <a:rPr sz="1800" spc="-5" dirty="0">
                <a:latin typeface="Comic Sans MS"/>
                <a:cs typeface="Comic Sans MS"/>
              </a:rPr>
              <a:t>the twelve week </a:t>
            </a:r>
            <a:r>
              <a:rPr sz="1800" dirty="0">
                <a:latin typeface="Comic Sans MS"/>
                <a:cs typeface="Comic Sans MS"/>
              </a:rPr>
              <a:t>exercise</a:t>
            </a:r>
            <a:r>
              <a:rPr sz="1800" spc="-2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program.</a:t>
            </a:r>
            <a:endParaRPr sz="1800">
              <a:latin typeface="Comic Sans MS"/>
              <a:cs typeface="Comic Sans MS"/>
            </a:endParaRPr>
          </a:p>
          <a:p>
            <a:pPr marL="416559" indent="-404495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7195" algn="l"/>
              </a:tabLst>
            </a:pPr>
            <a:r>
              <a:rPr sz="1800" spc="-5" dirty="0">
                <a:latin typeface="Comic Sans MS"/>
                <a:cs typeface="Comic Sans MS"/>
              </a:rPr>
              <a:t>Her dad </a:t>
            </a:r>
            <a:r>
              <a:rPr sz="1800" dirty="0">
                <a:latin typeface="Comic Sans MS"/>
                <a:cs typeface="Comic Sans MS"/>
              </a:rPr>
              <a:t>looked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like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bald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badger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because </a:t>
            </a:r>
            <a:r>
              <a:rPr sz="1800" dirty="0">
                <a:latin typeface="Comic Sans MS"/>
                <a:cs typeface="Comic Sans MS"/>
              </a:rPr>
              <a:t>he lost all his</a:t>
            </a:r>
            <a:r>
              <a:rPr sz="1800" spc="-2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hair.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27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play </a:t>
            </a:r>
            <a:r>
              <a:rPr sz="1800" spc="-5" dirty="0">
                <a:latin typeface="Comic Sans MS"/>
                <a:cs typeface="Comic Sans MS"/>
              </a:rPr>
              <a:t>was not </a:t>
            </a:r>
            <a:r>
              <a:rPr sz="1800" dirty="0">
                <a:latin typeface="Comic Sans MS"/>
                <a:cs typeface="Comic Sans MS"/>
              </a:rPr>
              <a:t>good and </a:t>
            </a:r>
            <a:r>
              <a:rPr sz="1800" spc="-5" dirty="0">
                <a:latin typeface="Comic Sans MS"/>
                <a:cs typeface="Comic Sans MS"/>
              </a:rPr>
              <a:t>would </a:t>
            </a:r>
            <a:r>
              <a:rPr sz="1800" dirty="0">
                <a:latin typeface="Comic Sans MS"/>
                <a:cs typeface="Comic Sans MS"/>
              </a:rPr>
              <a:t>last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long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balloons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room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of</a:t>
            </a:r>
            <a:r>
              <a:rPr sz="1850" b="1" i="1" u="heavy" spc="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kittens</a:t>
            </a:r>
            <a:r>
              <a:rPr sz="1800" spc="-25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0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was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pleased as punch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after </a:t>
            </a:r>
            <a:r>
              <a:rPr sz="1800" dirty="0">
                <a:latin typeface="Comic Sans MS"/>
                <a:cs typeface="Comic Sans MS"/>
              </a:rPr>
              <a:t>she got a letter </a:t>
            </a:r>
            <a:r>
              <a:rPr sz="1800" spc="-5" dirty="0">
                <a:latin typeface="Comic Sans MS"/>
                <a:cs typeface="Comic Sans MS"/>
              </a:rPr>
              <a:t>from </a:t>
            </a:r>
            <a:r>
              <a:rPr sz="1800" dirty="0">
                <a:latin typeface="Comic Sans MS"/>
                <a:cs typeface="Comic Sans MS"/>
              </a:rPr>
              <a:t>her</a:t>
            </a:r>
            <a:r>
              <a:rPr sz="1800" spc="-229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Grandma.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9683" y="240507"/>
            <a:ext cx="5755005" cy="66230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  <a:tabLst>
                <a:tab pos="3121660" algn="l"/>
              </a:tabLst>
            </a:pPr>
            <a:r>
              <a:rPr sz="2600" spc="1625" dirty="0">
                <a:latin typeface="Arial"/>
                <a:cs typeface="Arial"/>
              </a:rPr>
              <a:t>M</a:t>
            </a:r>
            <a:r>
              <a:rPr sz="2600" spc="1435" dirty="0">
                <a:latin typeface="Arial"/>
                <a:cs typeface="Arial"/>
              </a:rPr>
              <a:t>e</a:t>
            </a:r>
            <a:r>
              <a:rPr sz="2600" spc="1655" dirty="0">
                <a:latin typeface="Arial"/>
                <a:cs typeface="Arial"/>
              </a:rPr>
              <a:t>t</a:t>
            </a:r>
            <a:r>
              <a:rPr sz="2600" spc="1685" dirty="0">
                <a:latin typeface="Arial"/>
                <a:cs typeface="Arial"/>
              </a:rPr>
              <a:t>a</a:t>
            </a:r>
            <a:r>
              <a:rPr sz="2600" spc="1085" dirty="0">
                <a:latin typeface="Arial"/>
                <a:cs typeface="Arial"/>
              </a:rPr>
              <a:t>p</a:t>
            </a:r>
            <a:r>
              <a:rPr sz="2600" spc="1315" dirty="0">
                <a:latin typeface="Arial"/>
                <a:cs typeface="Arial"/>
              </a:rPr>
              <a:t>h</a:t>
            </a:r>
            <a:r>
              <a:rPr sz="2600" spc="1110" dirty="0">
                <a:latin typeface="Arial"/>
                <a:cs typeface="Arial"/>
              </a:rPr>
              <a:t>o</a:t>
            </a:r>
            <a:r>
              <a:rPr sz="2600" spc="705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1325" dirty="0">
                <a:latin typeface="Arial"/>
                <a:cs typeface="Arial"/>
              </a:rPr>
              <a:t>E</a:t>
            </a:r>
            <a:r>
              <a:rPr sz="2600" spc="844" dirty="0">
                <a:latin typeface="Arial"/>
                <a:cs typeface="Arial"/>
              </a:rPr>
              <a:t>x</a:t>
            </a:r>
            <a:r>
              <a:rPr sz="2600" spc="1685" dirty="0">
                <a:latin typeface="Arial"/>
                <a:cs typeface="Arial"/>
              </a:rPr>
              <a:t>a</a:t>
            </a:r>
            <a:r>
              <a:rPr sz="2600" spc="1250" dirty="0">
                <a:latin typeface="Arial"/>
                <a:cs typeface="Arial"/>
              </a:rPr>
              <a:t>m</a:t>
            </a:r>
            <a:r>
              <a:rPr sz="2600" spc="1085" dirty="0">
                <a:latin typeface="Arial"/>
                <a:cs typeface="Arial"/>
              </a:rPr>
              <a:t>p</a:t>
            </a:r>
            <a:r>
              <a:rPr sz="2600" spc="275" dirty="0">
                <a:latin typeface="Arial"/>
                <a:cs typeface="Arial"/>
              </a:rPr>
              <a:t>l</a:t>
            </a:r>
            <a:r>
              <a:rPr sz="2600" spc="1435" dirty="0">
                <a:latin typeface="Arial"/>
                <a:cs typeface="Arial"/>
              </a:rPr>
              <a:t>e</a:t>
            </a:r>
            <a:r>
              <a:rPr sz="2600" spc="450" dirty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  <a:p>
            <a:pPr marL="27305" algn="ctr">
              <a:lnSpc>
                <a:spcPct val="100000"/>
              </a:lnSpc>
              <a:spcBef>
                <a:spcPts val="209"/>
              </a:spcBef>
            </a:pPr>
            <a:r>
              <a:rPr sz="1050" b="0" spc="15" dirty="0">
                <a:latin typeface="Gothic Uralic"/>
                <a:cs typeface="Gothic Uralic"/>
              </a:rPr>
              <a:t>Highlight or </a:t>
            </a:r>
            <a:r>
              <a:rPr sz="1050" b="0" spc="20" dirty="0">
                <a:latin typeface="Gothic Uralic"/>
                <a:cs typeface="Gothic Uralic"/>
              </a:rPr>
              <a:t>underline the </a:t>
            </a:r>
            <a:r>
              <a:rPr sz="1050" b="0" spc="15" dirty="0">
                <a:latin typeface="Gothic Uralic"/>
                <a:cs typeface="Gothic Uralic"/>
              </a:rPr>
              <a:t>2 things </a:t>
            </a:r>
            <a:r>
              <a:rPr sz="1050" b="0" spc="20" dirty="0">
                <a:latin typeface="Gothic Uralic"/>
                <a:cs typeface="Gothic Uralic"/>
              </a:rPr>
              <a:t>being </a:t>
            </a:r>
            <a:r>
              <a:rPr sz="1050" b="0" spc="25" dirty="0">
                <a:latin typeface="Gothic Uralic"/>
                <a:cs typeface="Gothic Uralic"/>
              </a:rPr>
              <a:t>compared </a:t>
            </a:r>
            <a:r>
              <a:rPr sz="1050" b="0" spc="10" dirty="0">
                <a:latin typeface="Gothic Uralic"/>
                <a:cs typeface="Gothic Uralic"/>
              </a:rPr>
              <a:t>in </a:t>
            </a:r>
            <a:r>
              <a:rPr sz="1050" b="0" spc="25" dirty="0">
                <a:latin typeface="Gothic Uralic"/>
                <a:cs typeface="Gothic Uralic"/>
              </a:rPr>
              <a:t>each</a:t>
            </a:r>
            <a:r>
              <a:rPr sz="1050" b="0" spc="85" dirty="0">
                <a:latin typeface="Gothic Uralic"/>
                <a:cs typeface="Gothic Uralic"/>
              </a:rPr>
              <a:t> </a:t>
            </a:r>
            <a:r>
              <a:rPr sz="1050" b="0" spc="25" dirty="0">
                <a:latin typeface="Gothic Uralic"/>
                <a:cs typeface="Gothic Uralic"/>
              </a:rPr>
              <a:t>metaphor.</a:t>
            </a:r>
            <a:endParaRPr sz="1050">
              <a:latin typeface="Gothic Uralic"/>
              <a:cs typeface="Gothic Ur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86216" y="1041400"/>
            <a:ext cx="5889625" cy="64973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550" spc="20" dirty="0">
                <a:latin typeface="Comic Sans MS"/>
                <a:cs typeface="Comic Sans MS"/>
              </a:rPr>
              <a:t>Their </a:t>
            </a:r>
            <a:r>
              <a:rPr sz="1550" spc="25" dirty="0">
                <a:latin typeface="Comic Sans MS"/>
                <a:cs typeface="Comic Sans MS"/>
              </a:rPr>
              <a:t>mom </a:t>
            </a:r>
            <a:r>
              <a:rPr sz="1550" spc="20" dirty="0">
                <a:latin typeface="Comic Sans MS"/>
                <a:cs typeface="Comic Sans MS"/>
              </a:rPr>
              <a:t>was the rock of the</a:t>
            </a:r>
            <a:r>
              <a:rPr sz="1550" spc="10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family.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15" dirty="0">
                <a:latin typeface="Comic Sans MS"/>
                <a:cs typeface="Comic Sans MS"/>
              </a:rPr>
              <a:t>ship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tiger roaring </a:t>
            </a:r>
            <a:r>
              <a:rPr sz="1550" spc="20" dirty="0">
                <a:latin typeface="Comic Sans MS"/>
                <a:cs typeface="Comic Sans MS"/>
              </a:rPr>
              <a:t>through the</a:t>
            </a:r>
            <a:r>
              <a:rPr sz="1550" spc="3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water.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15" dirty="0">
                <a:latin typeface="Comic Sans MS"/>
                <a:cs typeface="Comic Sans MS"/>
              </a:rPr>
              <a:t>airplane </a:t>
            </a:r>
            <a:r>
              <a:rPr sz="1550" spc="20" dirty="0">
                <a:latin typeface="Comic Sans MS"/>
                <a:cs typeface="Comic Sans MS"/>
              </a:rPr>
              <a:t>was an elephant running on the</a:t>
            </a:r>
            <a:r>
              <a:rPr sz="155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runway.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15" dirty="0">
                <a:latin typeface="Comic Sans MS"/>
                <a:cs typeface="Comic Sans MS"/>
              </a:rPr>
              <a:t>girl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kitten to </a:t>
            </a:r>
            <a:r>
              <a:rPr sz="1550" spc="20" dirty="0">
                <a:latin typeface="Comic Sans MS"/>
                <a:cs typeface="Comic Sans MS"/>
              </a:rPr>
              <a:t>the new</a:t>
            </a:r>
            <a:r>
              <a:rPr sz="1550" spc="2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baby.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0" dirty="0">
                <a:latin typeface="Comic Sans MS"/>
                <a:cs typeface="Comic Sans MS"/>
              </a:rPr>
              <a:t>Time was </a:t>
            </a:r>
            <a:r>
              <a:rPr sz="1550" spc="15" dirty="0">
                <a:latin typeface="Comic Sans MS"/>
                <a:cs typeface="Comic Sans MS"/>
              </a:rPr>
              <a:t>a thief to </a:t>
            </a:r>
            <a:r>
              <a:rPr sz="1550" spc="25" dirty="0">
                <a:latin typeface="Comic Sans MS"/>
                <a:cs typeface="Comic Sans MS"/>
              </a:rPr>
              <a:t>me </a:t>
            </a:r>
            <a:r>
              <a:rPr sz="1550" spc="15" dirty="0">
                <a:latin typeface="Comic Sans MS"/>
                <a:cs typeface="Comic Sans MS"/>
              </a:rPr>
              <a:t>this</a:t>
            </a:r>
            <a:r>
              <a:rPr sz="1550" spc="30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year.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550" spc="25" dirty="0">
                <a:latin typeface="Comic Sans MS"/>
                <a:cs typeface="Comic Sans MS"/>
              </a:rPr>
              <a:t>Her memory </a:t>
            </a:r>
            <a:r>
              <a:rPr sz="1550" spc="10" dirty="0">
                <a:latin typeface="Comic Sans MS"/>
                <a:cs typeface="Comic Sans MS"/>
              </a:rPr>
              <a:t>is </a:t>
            </a:r>
            <a:r>
              <a:rPr sz="1550" spc="20" dirty="0">
                <a:latin typeface="Comic Sans MS"/>
                <a:cs typeface="Comic Sans MS"/>
              </a:rPr>
              <a:t>cloudy </a:t>
            </a:r>
            <a:r>
              <a:rPr sz="1550" spc="15" dirty="0">
                <a:latin typeface="Comic Sans MS"/>
                <a:cs typeface="Comic Sans MS"/>
              </a:rPr>
              <a:t>since </a:t>
            </a:r>
            <a:r>
              <a:rPr sz="1550" spc="20" dirty="0">
                <a:latin typeface="Comic Sans MS"/>
                <a:cs typeface="Comic Sans MS"/>
              </a:rPr>
              <a:t>she can never </a:t>
            </a:r>
            <a:r>
              <a:rPr sz="1550" spc="25" dirty="0">
                <a:latin typeface="Comic Sans MS"/>
                <a:cs typeface="Comic Sans MS"/>
              </a:rPr>
              <a:t>remember </a:t>
            </a:r>
            <a:r>
              <a:rPr sz="1550" spc="15" dirty="0">
                <a:latin typeface="Comic Sans MS"/>
                <a:cs typeface="Comic Sans MS"/>
              </a:rPr>
              <a:t>anything.</a:t>
            </a:r>
            <a:endParaRPr sz="1550">
              <a:latin typeface="Comic Sans MS"/>
              <a:cs typeface="Comic Sans MS"/>
            </a:endParaRPr>
          </a:p>
          <a:p>
            <a:pPr marL="1083945" marR="1076325" algn="ctr">
              <a:lnSpc>
                <a:spcPct val="240000"/>
              </a:lnSpc>
            </a:pP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spc="10" dirty="0">
                <a:latin typeface="Comic Sans MS"/>
                <a:cs typeface="Comic Sans MS"/>
              </a:rPr>
              <a:t>life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spc="20" dirty="0">
                <a:latin typeface="Comic Sans MS"/>
                <a:cs typeface="Comic Sans MS"/>
              </a:rPr>
              <a:t>rainbow of experiences.  </a:t>
            </a: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spc="20" dirty="0">
                <a:latin typeface="Comic Sans MS"/>
                <a:cs typeface="Comic Sans MS"/>
              </a:rPr>
              <a:t>birthday 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spc="20" dirty="0">
                <a:latin typeface="Comic Sans MS"/>
                <a:cs typeface="Comic Sans MS"/>
              </a:rPr>
              <a:t>storm of</a:t>
            </a:r>
            <a:r>
              <a:rPr sz="1550" spc="-4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happiness.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spc="15" dirty="0">
                <a:latin typeface="Comic Sans MS"/>
                <a:cs typeface="Comic Sans MS"/>
              </a:rPr>
              <a:t>smile </a:t>
            </a:r>
            <a:r>
              <a:rPr sz="1550" spc="20" dirty="0">
                <a:latin typeface="Comic Sans MS"/>
                <a:cs typeface="Comic Sans MS"/>
              </a:rPr>
              <a:t>was sunshine when her baby was</a:t>
            </a:r>
            <a:r>
              <a:rPr sz="1550" spc="1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born.</a:t>
            </a:r>
            <a:endParaRPr sz="1550">
              <a:latin typeface="Comic Sans MS"/>
              <a:cs typeface="Comic Sans MS"/>
            </a:endParaRPr>
          </a:p>
          <a:p>
            <a:pPr marL="1274445" marR="1266825" algn="ctr">
              <a:lnSpc>
                <a:spcPct val="238700"/>
              </a:lnSpc>
              <a:spcBef>
                <a:spcPts val="25"/>
              </a:spcBef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15" dirty="0">
                <a:latin typeface="Comic Sans MS"/>
                <a:cs typeface="Comic Sans MS"/>
              </a:rPr>
              <a:t>history </a:t>
            </a:r>
            <a:r>
              <a:rPr sz="1550" spc="20" dirty="0">
                <a:latin typeface="Comic Sans MS"/>
                <a:cs typeface="Comic Sans MS"/>
              </a:rPr>
              <a:t>test was </a:t>
            </a:r>
            <a:r>
              <a:rPr sz="1550" spc="15" dirty="0">
                <a:latin typeface="Comic Sans MS"/>
                <a:cs typeface="Comic Sans MS"/>
              </a:rPr>
              <a:t>a train </a:t>
            </a:r>
            <a:r>
              <a:rPr sz="1550" spc="20" dirty="0">
                <a:latin typeface="Comic Sans MS"/>
                <a:cs typeface="Comic Sans MS"/>
              </a:rPr>
              <a:t>wreck.  </a:t>
            </a: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20" dirty="0">
                <a:latin typeface="Comic Sans MS"/>
                <a:cs typeface="Comic Sans MS"/>
              </a:rPr>
              <a:t>dinner was an ocean of</a:t>
            </a:r>
            <a:r>
              <a:rPr sz="1550" spc="-35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flavors.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spc="20" dirty="0">
                <a:latin typeface="Comic Sans MS"/>
                <a:cs typeface="Comic Sans MS"/>
              </a:rPr>
              <a:t>teacher was an encyclopedia of</a:t>
            </a:r>
            <a:r>
              <a:rPr sz="1550" spc="-1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information.</a:t>
            </a:r>
            <a:endParaRPr sz="15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9683" y="240507"/>
            <a:ext cx="5755005" cy="66230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  <a:tabLst>
                <a:tab pos="3121660" algn="l"/>
              </a:tabLst>
            </a:pPr>
            <a:r>
              <a:rPr sz="2600" spc="1625" dirty="0">
                <a:latin typeface="Arial"/>
                <a:cs typeface="Arial"/>
              </a:rPr>
              <a:t>M</a:t>
            </a:r>
            <a:r>
              <a:rPr sz="2600" spc="1435" dirty="0">
                <a:latin typeface="Arial"/>
                <a:cs typeface="Arial"/>
              </a:rPr>
              <a:t>e</a:t>
            </a:r>
            <a:r>
              <a:rPr sz="2600" spc="1655" dirty="0">
                <a:latin typeface="Arial"/>
                <a:cs typeface="Arial"/>
              </a:rPr>
              <a:t>t</a:t>
            </a:r>
            <a:r>
              <a:rPr sz="2600" spc="1685" dirty="0">
                <a:latin typeface="Arial"/>
                <a:cs typeface="Arial"/>
              </a:rPr>
              <a:t>a</a:t>
            </a:r>
            <a:r>
              <a:rPr sz="2600" spc="1085" dirty="0">
                <a:latin typeface="Arial"/>
                <a:cs typeface="Arial"/>
              </a:rPr>
              <a:t>p</a:t>
            </a:r>
            <a:r>
              <a:rPr sz="2600" spc="1315" dirty="0">
                <a:latin typeface="Arial"/>
                <a:cs typeface="Arial"/>
              </a:rPr>
              <a:t>h</a:t>
            </a:r>
            <a:r>
              <a:rPr sz="2600" spc="1110" dirty="0">
                <a:latin typeface="Arial"/>
                <a:cs typeface="Arial"/>
              </a:rPr>
              <a:t>o</a:t>
            </a:r>
            <a:r>
              <a:rPr sz="2600" spc="705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1325" dirty="0">
                <a:latin typeface="Arial"/>
                <a:cs typeface="Arial"/>
              </a:rPr>
              <a:t>E</a:t>
            </a:r>
            <a:r>
              <a:rPr sz="2600" spc="844" dirty="0">
                <a:latin typeface="Arial"/>
                <a:cs typeface="Arial"/>
              </a:rPr>
              <a:t>x</a:t>
            </a:r>
            <a:r>
              <a:rPr sz="2600" spc="1685" dirty="0">
                <a:latin typeface="Arial"/>
                <a:cs typeface="Arial"/>
              </a:rPr>
              <a:t>a</a:t>
            </a:r>
            <a:r>
              <a:rPr sz="2600" spc="1250" dirty="0">
                <a:latin typeface="Arial"/>
                <a:cs typeface="Arial"/>
              </a:rPr>
              <a:t>m</a:t>
            </a:r>
            <a:r>
              <a:rPr sz="2600" spc="1085" dirty="0">
                <a:latin typeface="Arial"/>
                <a:cs typeface="Arial"/>
              </a:rPr>
              <a:t>p</a:t>
            </a:r>
            <a:r>
              <a:rPr sz="2600" spc="275" dirty="0">
                <a:latin typeface="Arial"/>
                <a:cs typeface="Arial"/>
              </a:rPr>
              <a:t>l</a:t>
            </a:r>
            <a:r>
              <a:rPr sz="2600" spc="1435" dirty="0">
                <a:latin typeface="Arial"/>
                <a:cs typeface="Arial"/>
              </a:rPr>
              <a:t>e</a:t>
            </a:r>
            <a:r>
              <a:rPr sz="2600" spc="450" dirty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  <a:p>
            <a:pPr marL="27305" algn="ctr">
              <a:lnSpc>
                <a:spcPct val="100000"/>
              </a:lnSpc>
              <a:spcBef>
                <a:spcPts val="209"/>
              </a:spcBef>
            </a:pPr>
            <a:r>
              <a:rPr sz="1050" b="0" spc="15" dirty="0">
                <a:latin typeface="Gothic Uralic"/>
                <a:cs typeface="Gothic Uralic"/>
              </a:rPr>
              <a:t>Highlight or </a:t>
            </a:r>
            <a:r>
              <a:rPr sz="1050" b="0" spc="20" dirty="0">
                <a:latin typeface="Gothic Uralic"/>
                <a:cs typeface="Gothic Uralic"/>
              </a:rPr>
              <a:t>underline the </a:t>
            </a:r>
            <a:r>
              <a:rPr sz="1050" b="0" spc="15" dirty="0">
                <a:latin typeface="Gothic Uralic"/>
                <a:cs typeface="Gothic Uralic"/>
              </a:rPr>
              <a:t>2 things </a:t>
            </a:r>
            <a:r>
              <a:rPr sz="1050" b="0" spc="20" dirty="0">
                <a:latin typeface="Gothic Uralic"/>
                <a:cs typeface="Gothic Uralic"/>
              </a:rPr>
              <a:t>being </a:t>
            </a:r>
            <a:r>
              <a:rPr sz="1050" b="0" spc="25" dirty="0">
                <a:latin typeface="Gothic Uralic"/>
                <a:cs typeface="Gothic Uralic"/>
              </a:rPr>
              <a:t>compared </a:t>
            </a:r>
            <a:r>
              <a:rPr sz="1050" b="0" spc="10" dirty="0">
                <a:latin typeface="Gothic Uralic"/>
                <a:cs typeface="Gothic Uralic"/>
              </a:rPr>
              <a:t>in </a:t>
            </a:r>
            <a:r>
              <a:rPr sz="1050" b="0" spc="25" dirty="0">
                <a:latin typeface="Gothic Uralic"/>
                <a:cs typeface="Gothic Uralic"/>
              </a:rPr>
              <a:t>each</a:t>
            </a:r>
            <a:r>
              <a:rPr sz="1050" b="0" spc="85" dirty="0">
                <a:latin typeface="Gothic Uralic"/>
                <a:cs typeface="Gothic Uralic"/>
              </a:rPr>
              <a:t> </a:t>
            </a:r>
            <a:r>
              <a:rPr sz="1050" b="0" spc="25" dirty="0">
                <a:latin typeface="Gothic Uralic"/>
                <a:cs typeface="Gothic Uralic"/>
              </a:rPr>
              <a:t>metaphor.</a:t>
            </a:r>
            <a:endParaRPr sz="1050">
              <a:latin typeface="Gothic Uralic"/>
              <a:cs typeface="Gothic Ur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78532" y="1041400"/>
            <a:ext cx="5905500" cy="64973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550" spc="20" dirty="0">
                <a:latin typeface="Comic Sans MS"/>
                <a:cs typeface="Comic Sans MS"/>
              </a:rPr>
              <a:t>Their </a:t>
            </a:r>
            <a:r>
              <a:rPr sz="1550" b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mom</a:t>
            </a:r>
            <a:r>
              <a:rPr sz="1550" b="1" spc="2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the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rock of the</a:t>
            </a:r>
            <a:r>
              <a:rPr sz="1550" b="1" u="heavy" spc="-17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family</a:t>
            </a:r>
            <a:r>
              <a:rPr sz="1550" spc="15" dirty="0">
                <a:latin typeface="Comic Sans MS"/>
                <a:cs typeface="Comic Sans MS"/>
              </a:rPr>
              <a:t>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ship</a:t>
            </a:r>
            <a:r>
              <a:rPr sz="1550" b="1" spc="1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tiger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roaring through the</a:t>
            </a:r>
            <a:r>
              <a:rPr sz="1550" b="1" u="heavy" spc="-15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water</a:t>
            </a:r>
            <a:r>
              <a:rPr sz="1550" spc="20" dirty="0">
                <a:latin typeface="Comic Sans MS"/>
                <a:cs typeface="Comic Sans MS"/>
              </a:rPr>
              <a:t>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airplane</a:t>
            </a:r>
            <a:r>
              <a:rPr sz="1550" b="1" spc="1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an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elephant running on the</a:t>
            </a:r>
            <a:r>
              <a:rPr sz="1550" b="1" u="heavy" spc="-16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runway</a:t>
            </a:r>
            <a:r>
              <a:rPr sz="1550" spc="20" dirty="0">
                <a:latin typeface="Comic Sans MS"/>
                <a:cs typeface="Comic Sans MS"/>
              </a:rPr>
              <a:t>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girl</a:t>
            </a:r>
            <a:r>
              <a:rPr sz="1550" b="1" spc="1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kitten</a:t>
            </a:r>
            <a:r>
              <a:rPr sz="1550" b="1" spc="15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to </a:t>
            </a:r>
            <a:r>
              <a:rPr sz="1550" spc="20" dirty="0">
                <a:latin typeface="Comic Sans MS"/>
                <a:cs typeface="Comic Sans MS"/>
              </a:rPr>
              <a:t>the new</a:t>
            </a:r>
            <a:r>
              <a:rPr sz="1550" spc="-17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baby.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Time</a:t>
            </a:r>
            <a:r>
              <a:rPr sz="1550" b="1" spc="2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thief</a:t>
            </a:r>
            <a:r>
              <a:rPr sz="1550" b="1" spc="-385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to </a:t>
            </a:r>
            <a:r>
              <a:rPr sz="1550" spc="25" dirty="0">
                <a:latin typeface="Comic Sans MS"/>
                <a:cs typeface="Comic Sans MS"/>
              </a:rPr>
              <a:t>me </a:t>
            </a:r>
            <a:r>
              <a:rPr sz="1550" spc="15" dirty="0">
                <a:latin typeface="Comic Sans MS"/>
                <a:cs typeface="Comic Sans MS"/>
              </a:rPr>
              <a:t>this year.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b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memory</a:t>
            </a:r>
            <a:r>
              <a:rPr sz="1550" b="1" spc="25" dirty="0">
                <a:latin typeface="Comic Sans MS"/>
                <a:cs typeface="Comic Sans MS"/>
              </a:rPr>
              <a:t> </a:t>
            </a:r>
            <a:r>
              <a:rPr sz="1550" spc="10" dirty="0">
                <a:latin typeface="Comic Sans MS"/>
                <a:cs typeface="Comic Sans MS"/>
              </a:rPr>
              <a:t>is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cloudy</a:t>
            </a:r>
            <a:r>
              <a:rPr sz="1550" b="1" spc="-400" dirty="0">
                <a:latin typeface="Comic Sans MS"/>
                <a:cs typeface="Comic Sans MS"/>
              </a:rPr>
              <a:t> </a:t>
            </a:r>
            <a:r>
              <a:rPr sz="1550" spc="15" dirty="0">
                <a:latin typeface="Comic Sans MS"/>
                <a:cs typeface="Comic Sans MS"/>
              </a:rPr>
              <a:t>since </a:t>
            </a:r>
            <a:r>
              <a:rPr sz="1550" spc="20" dirty="0">
                <a:latin typeface="Comic Sans MS"/>
                <a:cs typeface="Comic Sans MS"/>
              </a:rPr>
              <a:t>she can never </a:t>
            </a:r>
            <a:r>
              <a:rPr sz="1550" spc="25" dirty="0">
                <a:latin typeface="Comic Sans MS"/>
                <a:cs typeface="Comic Sans MS"/>
              </a:rPr>
              <a:t>remember </a:t>
            </a:r>
            <a:r>
              <a:rPr sz="1550" spc="15" dirty="0">
                <a:latin typeface="Comic Sans MS"/>
                <a:cs typeface="Comic Sans MS"/>
              </a:rPr>
              <a:t>anything.</a:t>
            </a:r>
            <a:endParaRPr sz="1550">
              <a:latin typeface="Comic Sans MS"/>
              <a:cs typeface="Comic Sans MS"/>
            </a:endParaRPr>
          </a:p>
          <a:p>
            <a:pPr marL="1036955" marR="1029335" algn="ctr">
              <a:lnSpc>
                <a:spcPct val="240000"/>
              </a:lnSpc>
            </a:pP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life</a:t>
            </a:r>
            <a:r>
              <a:rPr sz="1550" b="1" spc="1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rainbow of experiences</a:t>
            </a:r>
            <a:r>
              <a:rPr sz="1550" spc="20" dirty="0">
                <a:latin typeface="Comic Sans MS"/>
                <a:cs typeface="Comic Sans MS"/>
              </a:rPr>
              <a:t>.  </a:t>
            </a: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birthday</a:t>
            </a:r>
            <a:r>
              <a:rPr sz="1550" b="1" spc="2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storm of</a:t>
            </a:r>
            <a:r>
              <a:rPr sz="1550" b="1" u="heavy" spc="-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happiness</a:t>
            </a:r>
            <a:r>
              <a:rPr sz="1550" spc="20" dirty="0">
                <a:latin typeface="Comic Sans MS"/>
                <a:cs typeface="Comic Sans MS"/>
              </a:rPr>
              <a:t>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Her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smile</a:t>
            </a:r>
            <a:r>
              <a:rPr sz="1550" b="1" spc="15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sunshine</a:t>
            </a:r>
            <a:r>
              <a:rPr sz="1550" b="1" spc="-40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when her baby was born.</a:t>
            </a:r>
            <a:endParaRPr sz="1550">
              <a:latin typeface="Comic Sans MS"/>
              <a:cs typeface="Comic Sans MS"/>
            </a:endParaRPr>
          </a:p>
          <a:p>
            <a:pPr marL="1243965" marR="1236345" algn="ctr">
              <a:lnSpc>
                <a:spcPct val="238700"/>
              </a:lnSpc>
              <a:spcBef>
                <a:spcPts val="25"/>
              </a:spcBef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history test</a:t>
            </a:r>
            <a:r>
              <a:rPr sz="1550" b="1" spc="2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</a:t>
            </a:r>
            <a:r>
              <a:rPr sz="1550" spc="15" dirty="0">
                <a:latin typeface="Comic Sans MS"/>
                <a:cs typeface="Comic Sans MS"/>
              </a:rPr>
              <a:t>a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train</a:t>
            </a:r>
            <a:r>
              <a:rPr sz="1550" b="1" u="heavy" spc="-2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wreck</a:t>
            </a:r>
            <a:r>
              <a:rPr sz="1550" spc="20" dirty="0">
                <a:latin typeface="Comic Sans MS"/>
                <a:cs typeface="Comic Sans MS"/>
              </a:rPr>
              <a:t>.  </a:t>
            </a: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dinner</a:t>
            </a:r>
            <a:r>
              <a:rPr sz="1550" b="1" spc="2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an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ocean of</a:t>
            </a:r>
            <a:r>
              <a:rPr sz="1550" b="1" u="heavy" spc="-2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flavors</a:t>
            </a:r>
            <a:r>
              <a:rPr sz="1550" spc="15" dirty="0">
                <a:latin typeface="Comic Sans MS"/>
                <a:cs typeface="Comic Sans MS"/>
              </a:rPr>
              <a:t>.</a:t>
            </a:r>
            <a:endParaRPr sz="15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550" spc="25" dirty="0">
                <a:latin typeface="Comic Sans MS"/>
                <a:cs typeface="Comic Sans MS"/>
              </a:rPr>
              <a:t>The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teacher</a:t>
            </a:r>
            <a:r>
              <a:rPr sz="1550" b="1" spc="20" dirty="0">
                <a:latin typeface="Comic Sans MS"/>
                <a:cs typeface="Comic Sans MS"/>
              </a:rPr>
              <a:t> </a:t>
            </a:r>
            <a:r>
              <a:rPr sz="1550" spc="20" dirty="0">
                <a:latin typeface="Comic Sans MS"/>
                <a:cs typeface="Comic Sans MS"/>
              </a:rPr>
              <a:t>was an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encyclopedia of</a:t>
            </a:r>
            <a:r>
              <a:rPr sz="1550" b="1" u="heavy" spc="-204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5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information</a:t>
            </a:r>
            <a:r>
              <a:rPr sz="1550" spc="20" dirty="0">
                <a:latin typeface="Comic Sans MS"/>
                <a:cs typeface="Comic Sans MS"/>
              </a:rPr>
              <a:t>.</a:t>
            </a:r>
            <a:endParaRPr sz="15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9104" y="280131"/>
            <a:ext cx="6604000" cy="66230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  <a:tabLst>
                <a:tab pos="4163060" algn="l"/>
              </a:tabLst>
            </a:pPr>
            <a:r>
              <a:rPr sz="2600" b="0" spc="1080" dirty="0">
                <a:latin typeface="Arial"/>
                <a:cs typeface="Arial"/>
              </a:rPr>
              <a:t>P</a:t>
            </a:r>
            <a:r>
              <a:rPr sz="2600" b="0" spc="1215" dirty="0">
                <a:latin typeface="Arial"/>
                <a:cs typeface="Arial"/>
              </a:rPr>
              <a:t>e</a:t>
            </a:r>
            <a:r>
              <a:rPr sz="2600" b="0" spc="860" dirty="0">
                <a:latin typeface="Arial"/>
                <a:cs typeface="Arial"/>
              </a:rPr>
              <a:t>r</a:t>
            </a:r>
            <a:r>
              <a:rPr sz="2600" b="0" spc="600" dirty="0">
                <a:latin typeface="Arial"/>
                <a:cs typeface="Arial"/>
              </a:rPr>
              <a:t>s</a:t>
            </a:r>
            <a:r>
              <a:rPr sz="2600" b="0" spc="1035" dirty="0">
                <a:latin typeface="Arial"/>
                <a:cs typeface="Arial"/>
              </a:rPr>
              <a:t>o</a:t>
            </a:r>
            <a:r>
              <a:rPr sz="2600" b="0" spc="1090" dirty="0">
                <a:latin typeface="Arial"/>
                <a:cs typeface="Arial"/>
              </a:rPr>
              <a:t>n</a:t>
            </a:r>
            <a:r>
              <a:rPr sz="2600" b="0" spc="254" dirty="0">
                <a:latin typeface="Arial"/>
                <a:cs typeface="Arial"/>
              </a:rPr>
              <a:t>i</a:t>
            </a:r>
            <a:r>
              <a:rPr sz="2600" b="0" spc="900" dirty="0">
                <a:latin typeface="Arial"/>
                <a:cs typeface="Arial"/>
              </a:rPr>
              <a:t>f</a:t>
            </a:r>
            <a:r>
              <a:rPr sz="2600" b="0" spc="254" dirty="0">
                <a:latin typeface="Arial"/>
                <a:cs typeface="Arial"/>
              </a:rPr>
              <a:t>i</a:t>
            </a:r>
            <a:r>
              <a:rPr sz="2600" b="0" spc="1160" dirty="0">
                <a:latin typeface="Arial"/>
                <a:cs typeface="Arial"/>
              </a:rPr>
              <a:t>c</a:t>
            </a:r>
            <a:r>
              <a:rPr sz="2600" b="0" spc="1465" dirty="0">
                <a:latin typeface="Arial"/>
                <a:cs typeface="Arial"/>
              </a:rPr>
              <a:t>a</a:t>
            </a:r>
            <a:r>
              <a:rPr sz="2600" b="0" spc="1585" dirty="0">
                <a:latin typeface="Arial"/>
                <a:cs typeface="Arial"/>
              </a:rPr>
              <a:t>t</a:t>
            </a:r>
            <a:r>
              <a:rPr sz="2600" b="0" spc="254" dirty="0">
                <a:latin typeface="Arial"/>
                <a:cs typeface="Arial"/>
              </a:rPr>
              <a:t>i</a:t>
            </a:r>
            <a:r>
              <a:rPr sz="2600" b="0" spc="1035" dirty="0">
                <a:latin typeface="Arial"/>
                <a:cs typeface="Arial"/>
              </a:rPr>
              <a:t>o</a:t>
            </a:r>
            <a:r>
              <a:rPr sz="2600" b="0" spc="1085" dirty="0">
                <a:latin typeface="Arial"/>
                <a:cs typeface="Arial"/>
              </a:rPr>
              <a:t>n</a:t>
            </a:r>
            <a:r>
              <a:rPr sz="2600" b="0" dirty="0">
                <a:latin typeface="Arial"/>
                <a:cs typeface="Arial"/>
              </a:rPr>
              <a:t>	</a:t>
            </a:r>
            <a:r>
              <a:rPr sz="2600" b="0" spc="1105" dirty="0">
                <a:latin typeface="Arial"/>
                <a:cs typeface="Arial"/>
              </a:rPr>
              <a:t>E</a:t>
            </a:r>
            <a:r>
              <a:rPr sz="2600" b="0" spc="780" dirty="0">
                <a:latin typeface="Arial"/>
                <a:cs typeface="Arial"/>
              </a:rPr>
              <a:t>x</a:t>
            </a:r>
            <a:r>
              <a:rPr sz="2600" b="0" spc="1465" dirty="0">
                <a:latin typeface="Arial"/>
                <a:cs typeface="Arial"/>
              </a:rPr>
              <a:t>a</a:t>
            </a:r>
            <a:r>
              <a:rPr sz="2600" b="0" spc="1185" dirty="0">
                <a:latin typeface="Arial"/>
                <a:cs typeface="Arial"/>
              </a:rPr>
              <a:t>m</a:t>
            </a:r>
            <a:r>
              <a:rPr sz="2600" b="0" spc="1010" dirty="0">
                <a:latin typeface="Arial"/>
                <a:cs typeface="Arial"/>
              </a:rPr>
              <a:t>p</a:t>
            </a:r>
            <a:r>
              <a:rPr sz="2600" b="0" spc="204" dirty="0">
                <a:latin typeface="Arial"/>
                <a:cs typeface="Arial"/>
              </a:rPr>
              <a:t>l</a:t>
            </a:r>
            <a:r>
              <a:rPr sz="2600" b="0" spc="1215" dirty="0">
                <a:latin typeface="Arial"/>
                <a:cs typeface="Arial"/>
              </a:rPr>
              <a:t>e</a:t>
            </a:r>
            <a:r>
              <a:rPr sz="2600" b="0" spc="595" dirty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9"/>
              </a:spcBef>
            </a:pPr>
            <a:r>
              <a:rPr sz="1050" b="0" spc="15" dirty="0">
                <a:latin typeface="Gothic Uralic"/>
                <a:cs typeface="Gothic Uralic"/>
              </a:rPr>
              <a:t>Highlight or </a:t>
            </a:r>
            <a:r>
              <a:rPr sz="1050" b="0" spc="20" dirty="0">
                <a:latin typeface="Gothic Uralic"/>
                <a:cs typeface="Gothic Uralic"/>
              </a:rPr>
              <a:t>underline the personification </a:t>
            </a:r>
            <a:r>
              <a:rPr sz="1050" b="0" spc="25" dirty="0">
                <a:latin typeface="Gothic Uralic"/>
                <a:cs typeface="Gothic Uralic"/>
              </a:rPr>
              <a:t>example </a:t>
            </a:r>
            <a:r>
              <a:rPr sz="1050" b="0" spc="10" dirty="0">
                <a:latin typeface="Gothic Uralic"/>
                <a:cs typeface="Gothic Uralic"/>
              </a:rPr>
              <a:t>in </a:t>
            </a:r>
            <a:r>
              <a:rPr sz="1050" b="0" spc="25" dirty="0">
                <a:latin typeface="Gothic Uralic"/>
                <a:cs typeface="Gothic Uralic"/>
              </a:rPr>
              <a:t>each</a:t>
            </a:r>
            <a:r>
              <a:rPr sz="1050" b="0" spc="55" dirty="0">
                <a:latin typeface="Gothic Uralic"/>
                <a:cs typeface="Gothic Uralic"/>
              </a:rPr>
              <a:t> </a:t>
            </a:r>
            <a:r>
              <a:rPr sz="1050" b="0" spc="20" dirty="0">
                <a:latin typeface="Gothic Uralic"/>
                <a:cs typeface="Gothic Uralic"/>
              </a:rPr>
              <a:t>sentence.</a:t>
            </a:r>
            <a:endParaRPr sz="1050">
              <a:latin typeface="Gothic Uralic"/>
              <a:cs typeface="Gothic Ur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6595" y="1071880"/>
            <a:ext cx="7609840" cy="639318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latin typeface="Comic Sans MS"/>
                <a:cs typeface="Comic Sans MS"/>
              </a:rPr>
              <a:t>The stars </a:t>
            </a:r>
            <a:r>
              <a:rPr sz="1800" spc="-5" dirty="0">
                <a:latin typeface="Comic Sans MS"/>
                <a:cs typeface="Comic Sans MS"/>
              </a:rPr>
              <a:t>danced in the night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sky.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Comic Sans MS"/>
                <a:cs typeface="Comic Sans MS"/>
              </a:rPr>
              <a:t>The old and </a:t>
            </a:r>
            <a:r>
              <a:rPr sz="1800" spc="-5" dirty="0">
                <a:latin typeface="Comic Sans MS"/>
                <a:cs typeface="Comic Sans MS"/>
              </a:rPr>
              <a:t>tattered </a:t>
            </a:r>
            <a:r>
              <a:rPr sz="1800" dirty="0">
                <a:latin typeface="Comic Sans MS"/>
                <a:cs typeface="Comic Sans MS"/>
              </a:rPr>
              <a:t>house looked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depressed.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wind </a:t>
            </a:r>
            <a:r>
              <a:rPr sz="1800" dirty="0">
                <a:latin typeface="Comic Sans MS"/>
                <a:cs typeface="Comic Sans MS"/>
              </a:rPr>
              <a:t>howled </a:t>
            </a:r>
            <a:r>
              <a:rPr sz="1800" spc="-5" dirty="0">
                <a:latin typeface="Comic Sans MS"/>
                <a:cs typeface="Comic Sans MS"/>
              </a:rPr>
              <a:t>during the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rainstorm.</a:t>
            </a:r>
            <a:endParaRPr sz="1800">
              <a:latin typeface="Comic Sans MS"/>
              <a:cs typeface="Comic Sans MS"/>
            </a:endParaRPr>
          </a:p>
          <a:p>
            <a:pPr marL="1905" algn="ctr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Comic Sans MS"/>
                <a:cs typeface="Comic Sans MS"/>
              </a:rPr>
              <a:t>Time </a:t>
            </a:r>
            <a:r>
              <a:rPr sz="1800" spc="-5" dirty="0">
                <a:latin typeface="Comic Sans MS"/>
                <a:cs typeface="Comic Sans MS"/>
              </a:rPr>
              <a:t>flies when </a:t>
            </a:r>
            <a:r>
              <a:rPr sz="1800" dirty="0">
                <a:latin typeface="Comic Sans MS"/>
                <a:cs typeface="Comic Sans MS"/>
              </a:rPr>
              <a:t>you are having a great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time.</a:t>
            </a:r>
            <a:endParaRPr sz="1800">
              <a:latin typeface="Comic Sans MS"/>
              <a:cs typeface="Comic Sans MS"/>
            </a:endParaRPr>
          </a:p>
          <a:p>
            <a:pPr marL="635" algn="ctr">
              <a:lnSpc>
                <a:spcPct val="100000"/>
              </a:lnSpc>
              <a:spcBef>
                <a:spcPts val="360"/>
              </a:spcBef>
            </a:pPr>
            <a:r>
              <a:rPr sz="1800" spc="-5" dirty="0">
                <a:latin typeface="Comic Sans MS"/>
                <a:cs typeface="Comic Sans MS"/>
              </a:rPr>
              <a:t>Her </a:t>
            </a:r>
            <a:r>
              <a:rPr sz="1800" dirty="0">
                <a:latin typeface="Comic Sans MS"/>
                <a:cs typeface="Comic Sans MS"/>
              </a:rPr>
              <a:t>life passed </a:t>
            </a:r>
            <a:r>
              <a:rPr sz="1800" spc="-5" dirty="0">
                <a:latin typeface="Comic Sans MS"/>
                <a:cs typeface="Comic Sans MS"/>
              </a:rPr>
              <a:t>by </a:t>
            </a:r>
            <a:r>
              <a:rPr sz="1800" dirty="0">
                <a:latin typeface="Comic Sans MS"/>
                <a:cs typeface="Comic Sans MS"/>
              </a:rPr>
              <a:t>so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quickly.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Comic Sans MS"/>
                <a:cs typeface="Comic Sans MS"/>
              </a:rPr>
              <a:t>The phone </a:t>
            </a:r>
            <a:r>
              <a:rPr sz="1800" spc="-5" dirty="0">
                <a:latin typeface="Comic Sans MS"/>
                <a:cs typeface="Comic Sans MS"/>
              </a:rPr>
              <a:t>blurted </a:t>
            </a:r>
            <a:r>
              <a:rPr sz="1800" dirty="0">
                <a:latin typeface="Comic Sans MS"/>
                <a:cs typeface="Comic Sans MS"/>
              </a:rPr>
              <a:t>out a loud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ring.</a:t>
            </a:r>
            <a:endParaRPr sz="1800">
              <a:latin typeface="Comic Sans MS"/>
              <a:cs typeface="Comic Sans MS"/>
            </a:endParaRPr>
          </a:p>
          <a:p>
            <a:pPr marL="635" algn="ctr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Comic Sans MS"/>
                <a:cs typeface="Comic Sans MS"/>
              </a:rPr>
              <a:t>The popular </a:t>
            </a:r>
            <a:r>
              <a:rPr sz="1800" spc="-5" dirty="0">
                <a:latin typeface="Comic Sans MS"/>
                <a:cs typeface="Comic Sans MS"/>
              </a:rPr>
              <a:t>toy flew </a:t>
            </a:r>
            <a:r>
              <a:rPr sz="1800" dirty="0">
                <a:latin typeface="Comic Sans MS"/>
                <a:cs typeface="Comic Sans MS"/>
              </a:rPr>
              <a:t>off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shelves </a:t>
            </a:r>
            <a:r>
              <a:rPr sz="1800" spc="-5" dirty="0">
                <a:latin typeface="Comic Sans MS"/>
                <a:cs typeface="Comic Sans MS"/>
              </a:rPr>
              <a:t>during the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holidays.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fire ran wild </a:t>
            </a:r>
            <a:r>
              <a:rPr sz="1800" dirty="0">
                <a:latin typeface="Comic Sans MS"/>
                <a:cs typeface="Comic Sans MS"/>
              </a:rPr>
              <a:t>and spread </a:t>
            </a:r>
            <a:r>
              <a:rPr sz="1800" spc="-5" dirty="0">
                <a:latin typeface="Comic Sans MS"/>
                <a:cs typeface="Comic Sans MS"/>
              </a:rPr>
              <a:t>really quickly </a:t>
            </a:r>
            <a:r>
              <a:rPr sz="1800" dirty="0">
                <a:latin typeface="Comic Sans MS"/>
                <a:cs typeface="Comic Sans MS"/>
              </a:rPr>
              <a:t>putting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homes </a:t>
            </a:r>
            <a:r>
              <a:rPr sz="1800" spc="-5" dirty="0">
                <a:latin typeface="Comic Sans MS"/>
                <a:cs typeface="Comic Sans MS"/>
              </a:rPr>
              <a:t>in</a:t>
            </a:r>
            <a:r>
              <a:rPr sz="1800" spc="-5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danger.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59"/>
              </a:spcBef>
            </a:pPr>
            <a:r>
              <a:rPr sz="1800" dirty="0">
                <a:latin typeface="Comic Sans MS"/>
                <a:cs typeface="Comic Sans MS"/>
              </a:rPr>
              <a:t>The year </a:t>
            </a:r>
            <a:r>
              <a:rPr sz="1800" spc="-5" dirty="0">
                <a:latin typeface="Comic Sans MS"/>
                <a:cs typeface="Comic Sans MS"/>
              </a:rPr>
              <a:t>raced by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before we knew it, </a:t>
            </a:r>
            <a:r>
              <a:rPr sz="1800" dirty="0">
                <a:latin typeface="Comic Sans MS"/>
                <a:cs typeface="Comic Sans MS"/>
              </a:rPr>
              <a:t>summer </a:t>
            </a:r>
            <a:r>
              <a:rPr sz="1800" spc="-5" dirty="0">
                <a:latin typeface="Comic Sans MS"/>
                <a:cs typeface="Comic Sans MS"/>
              </a:rPr>
              <a:t>was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here.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thunder </a:t>
            </a:r>
            <a:r>
              <a:rPr sz="1800" dirty="0">
                <a:latin typeface="Comic Sans MS"/>
                <a:cs typeface="Comic Sans MS"/>
              </a:rPr>
              <a:t>growled </a:t>
            </a:r>
            <a:r>
              <a:rPr sz="1800" spc="-5" dirty="0">
                <a:latin typeface="Comic Sans MS"/>
                <a:cs typeface="Comic Sans MS"/>
              </a:rPr>
              <a:t>in the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night.</a:t>
            </a:r>
            <a:endParaRPr sz="1800">
              <a:latin typeface="Comic Sans MS"/>
              <a:cs typeface="Comic Sans MS"/>
            </a:endParaRPr>
          </a:p>
          <a:p>
            <a:pPr marL="1270" algn="ctr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Comic Sans MS"/>
                <a:cs typeface="Comic Sans MS"/>
              </a:rPr>
              <a:t>The girl's heart skipped </a:t>
            </a:r>
            <a:r>
              <a:rPr sz="1800" spc="-5" dirty="0">
                <a:latin typeface="Comic Sans MS"/>
                <a:cs typeface="Comic Sans MS"/>
              </a:rPr>
              <a:t>down the </a:t>
            </a:r>
            <a:r>
              <a:rPr sz="1800" dirty="0">
                <a:latin typeface="Comic Sans MS"/>
                <a:cs typeface="Comic Sans MS"/>
              </a:rPr>
              <a:t>street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she got</a:t>
            </a:r>
            <a:r>
              <a:rPr sz="1800" spc="-5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nervous.</a:t>
            </a:r>
            <a:endParaRPr sz="1800">
              <a:latin typeface="Comic Sans MS"/>
              <a:cs typeface="Comic Sans MS"/>
            </a:endParaRPr>
          </a:p>
          <a:p>
            <a:pPr marL="934719" marR="929005" indent="1270" algn="ctr">
              <a:lnSpc>
                <a:spcPts val="2520"/>
              </a:lnSpc>
              <a:spcBef>
                <a:spcPts val="12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boy's </a:t>
            </a:r>
            <a:r>
              <a:rPr sz="1800" dirty="0">
                <a:latin typeface="Comic Sans MS"/>
                <a:cs typeface="Comic Sans MS"/>
              </a:rPr>
              <a:t>shirt yelled my </a:t>
            </a:r>
            <a:r>
              <a:rPr sz="1800" spc="-5" dirty="0">
                <a:latin typeface="Comic Sans MS"/>
                <a:cs typeface="Comic Sans MS"/>
              </a:rPr>
              <a:t>name </a:t>
            </a:r>
            <a:r>
              <a:rPr sz="1800" dirty="0">
                <a:latin typeface="Comic Sans MS"/>
                <a:cs typeface="Comic Sans MS"/>
              </a:rPr>
              <a:t>since </a:t>
            </a:r>
            <a:r>
              <a:rPr sz="1800" spc="-5" dirty="0">
                <a:latin typeface="Comic Sans MS"/>
                <a:cs typeface="Comic Sans MS"/>
              </a:rPr>
              <a:t>it was </a:t>
            </a:r>
            <a:r>
              <a:rPr sz="1800" dirty="0">
                <a:latin typeface="Comic Sans MS"/>
                <a:cs typeface="Comic Sans MS"/>
              </a:rPr>
              <a:t>so </a:t>
            </a:r>
            <a:r>
              <a:rPr sz="1800" spc="-10" dirty="0">
                <a:latin typeface="Comic Sans MS"/>
                <a:cs typeface="Comic Sans MS"/>
              </a:rPr>
              <a:t>bright.  </a:t>
            </a:r>
            <a:r>
              <a:rPr sz="1800" dirty="0">
                <a:latin typeface="Comic Sans MS"/>
                <a:cs typeface="Comic Sans MS"/>
              </a:rPr>
              <a:t>The snow </a:t>
            </a:r>
            <a:r>
              <a:rPr sz="1800" spc="-5" dirty="0">
                <a:latin typeface="Comic Sans MS"/>
                <a:cs typeface="Comic Sans MS"/>
              </a:rPr>
              <a:t>wrapped the trees in white, fluffy</a:t>
            </a:r>
            <a:r>
              <a:rPr sz="1800" spc="-6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blankets.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1800" dirty="0">
                <a:latin typeface="Comic Sans MS"/>
                <a:cs typeface="Comic Sans MS"/>
              </a:rPr>
              <a:t>The cookies screamed, </a:t>
            </a:r>
            <a:r>
              <a:rPr sz="1800" spc="-5" dirty="0">
                <a:latin typeface="Comic Sans MS"/>
                <a:cs typeface="Comic Sans MS"/>
              </a:rPr>
              <a:t>"I'm done!" from the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oven.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Comic Sans MS"/>
                <a:cs typeface="Comic Sans MS"/>
              </a:rPr>
              <a:t>The city streets </a:t>
            </a:r>
            <a:r>
              <a:rPr sz="1800" spc="-5" dirty="0">
                <a:latin typeface="Comic Sans MS"/>
                <a:cs typeface="Comic Sans MS"/>
              </a:rPr>
              <a:t>whispered quietly during the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night.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river ran through the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mountaintop.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Comic Sans MS"/>
                <a:cs typeface="Comic Sans MS"/>
              </a:rPr>
              <a:t>The good </a:t>
            </a:r>
            <a:r>
              <a:rPr sz="1800" spc="-5" dirty="0">
                <a:latin typeface="Comic Sans MS"/>
                <a:cs typeface="Comic Sans MS"/>
              </a:rPr>
              <a:t>news traveled fast through the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town.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opportunity knocked </a:t>
            </a:r>
            <a:r>
              <a:rPr sz="1800" dirty="0">
                <a:latin typeface="Comic Sans MS"/>
                <a:cs typeface="Comic Sans MS"/>
              </a:rPr>
              <a:t>at his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door.</a:t>
            </a:r>
            <a:endParaRPr sz="1800">
              <a:latin typeface="Comic Sans MS"/>
              <a:cs typeface="Comic Sans MS"/>
            </a:endParaRPr>
          </a:p>
          <a:p>
            <a:pPr marL="1270" algn="ctr">
              <a:lnSpc>
                <a:spcPct val="100000"/>
              </a:lnSpc>
              <a:spcBef>
                <a:spcPts val="359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tree </a:t>
            </a:r>
            <a:r>
              <a:rPr sz="1800" dirty="0">
                <a:latin typeface="Comic Sans MS"/>
                <a:cs typeface="Comic Sans MS"/>
              </a:rPr>
              <a:t>appeared angry </a:t>
            </a:r>
            <a:r>
              <a:rPr sz="1800" spc="-5" dirty="0">
                <a:latin typeface="Comic Sans MS"/>
                <a:cs typeface="Comic Sans MS"/>
              </a:rPr>
              <a:t>when it </a:t>
            </a:r>
            <a:r>
              <a:rPr sz="1800" dirty="0">
                <a:latin typeface="Comic Sans MS"/>
                <a:cs typeface="Comic Sans MS"/>
              </a:rPr>
              <a:t>lost </a:t>
            </a:r>
            <a:r>
              <a:rPr sz="1800" spc="-5" dirty="0">
                <a:latin typeface="Comic Sans MS"/>
                <a:cs typeface="Comic Sans MS"/>
              </a:rPr>
              <a:t>its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leaves.</a:t>
            </a:r>
            <a:endParaRPr sz="1800">
              <a:latin typeface="Comic Sans MS"/>
              <a:cs typeface="Comic Sans MS"/>
            </a:endParaRPr>
          </a:p>
          <a:p>
            <a:pPr marL="635" algn="ctr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Comic Sans MS"/>
                <a:cs typeface="Comic Sans MS"/>
              </a:rPr>
              <a:t>The strawberries smiled </a:t>
            </a:r>
            <a:r>
              <a:rPr sz="1800" spc="-5" dirty="0">
                <a:latin typeface="Comic Sans MS"/>
                <a:cs typeface="Comic Sans MS"/>
              </a:rPr>
              <a:t>with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juiciness.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8257" y="374619"/>
            <a:ext cx="7237730" cy="66230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15"/>
              </a:spcBef>
              <a:tabLst>
                <a:tab pos="4604385" algn="l"/>
              </a:tabLst>
            </a:pPr>
            <a:r>
              <a:rPr sz="2600" spc="1300" dirty="0">
                <a:latin typeface="Arial"/>
                <a:cs typeface="Arial"/>
              </a:rPr>
              <a:t>P</a:t>
            </a:r>
            <a:r>
              <a:rPr sz="2600" spc="1435" dirty="0">
                <a:latin typeface="Arial"/>
                <a:cs typeface="Arial"/>
              </a:rPr>
              <a:t>e</a:t>
            </a:r>
            <a:r>
              <a:rPr sz="2600" spc="925" dirty="0">
                <a:latin typeface="Arial"/>
                <a:cs typeface="Arial"/>
              </a:rPr>
              <a:t>r</a:t>
            </a:r>
            <a:r>
              <a:rPr sz="2600" spc="670" dirty="0">
                <a:latin typeface="Arial"/>
                <a:cs typeface="Arial"/>
              </a:rPr>
              <a:t>s</a:t>
            </a:r>
            <a:r>
              <a:rPr sz="2600" spc="1110" dirty="0">
                <a:latin typeface="Arial"/>
                <a:cs typeface="Arial"/>
              </a:rPr>
              <a:t>o</a:t>
            </a:r>
            <a:r>
              <a:rPr sz="2600" spc="1160" dirty="0">
                <a:latin typeface="Arial"/>
                <a:cs typeface="Arial"/>
              </a:rPr>
              <a:t>n</a:t>
            </a:r>
            <a:r>
              <a:rPr sz="2600" spc="325" dirty="0">
                <a:latin typeface="Arial"/>
                <a:cs typeface="Arial"/>
              </a:rPr>
              <a:t>i</a:t>
            </a:r>
            <a:r>
              <a:rPr sz="2600" spc="969" dirty="0">
                <a:latin typeface="Arial"/>
                <a:cs typeface="Arial"/>
              </a:rPr>
              <a:t>f</a:t>
            </a:r>
            <a:r>
              <a:rPr sz="2600" spc="325" dirty="0">
                <a:latin typeface="Arial"/>
                <a:cs typeface="Arial"/>
              </a:rPr>
              <a:t>i</a:t>
            </a:r>
            <a:r>
              <a:rPr sz="2600" spc="1225" dirty="0">
                <a:latin typeface="Arial"/>
                <a:cs typeface="Arial"/>
              </a:rPr>
              <a:t>c</a:t>
            </a:r>
            <a:r>
              <a:rPr sz="2600" spc="1685" dirty="0">
                <a:latin typeface="Arial"/>
                <a:cs typeface="Arial"/>
              </a:rPr>
              <a:t>a</a:t>
            </a:r>
            <a:r>
              <a:rPr sz="2600" spc="1655" dirty="0">
                <a:latin typeface="Arial"/>
                <a:cs typeface="Arial"/>
              </a:rPr>
              <a:t>t</a:t>
            </a:r>
            <a:r>
              <a:rPr sz="2600" spc="325" dirty="0">
                <a:latin typeface="Arial"/>
                <a:cs typeface="Arial"/>
              </a:rPr>
              <a:t>i</a:t>
            </a:r>
            <a:r>
              <a:rPr sz="2600" spc="1110" dirty="0">
                <a:latin typeface="Arial"/>
                <a:cs typeface="Arial"/>
              </a:rPr>
              <a:t>o</a:t>
            </a:r>
            <a:r>
              <a:rPr sz="2600" spc="940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1325" dirty="0">
                <a:latin typeface="Arial"/>
                <a:cs typeface="Arial"/>
              </a:rPr>
              <a:t>E</a:t>
            </a:r>
            <a:r>
              <a:rPr sz="2600" spc="844" dirty="0">
                <a:latin typeface="Arial"/>
                <a:cs typeface="Arial"/>
              </a:rPr>
              <a:t>x</a:t>
            </a:r>
            <a:r>
              <a:rPr sz="2600" spc="1685" dirty="0">
                <a:latin typeface="Arial"/>
                <a:cs typeface="Arial"/>
              </a:rPr>
              <a:t>a</a:t>
            </a:r>
            <a:r>
              <a:rPr sz="2600" spc="1250" dirty="0">
                <a:latin typeface="Arial"/>
                <a:cs typeface="Arial"/>
              </a:rPr>
              <a:t>m</a:t>
            </a:r>
            <a:r>
              <a:rPr sz="2600" spc="1085" dirty="0">
                <a:latin typeface="Arial"/>
                <a:cs typeface="Arial"/>
              </a:rPr>
              <a:t>p</a:t>
            </a:r>
            <a:r>
              <a:rPr sz="2600" spc="275" dirty="0">
                <a:latin typeface="Arial"/>
                <a:cs typeface="Arial"/>
              </a:rPr>
              <a:t>l</a:t>
            </a:r>
            <a:r>
              <a:rPr sz="2600" spc="1435" dirty="0">
                <a:latin typeface="Arial"/>
                <a:cs typeface="Arial"/>
              </a:rPr>
              <a:t>e</a:t>
            </a:r>
            <a:r>
              <a:rPr sz="2600" spc="450" dirty="0">
                <a:latin typeface="Arial"/>
                <a:cs typeface="Arial"/>
              </a:rPr>
              <a:t>s</a:t>
            </a:r>
            <a:endParaRPr sz="2600">
              <a:latin typeface="Arial"/>
              <a:cs typeface="Arial"/>
            </a:endParaRPr>
          </a:p>
          <a:p>
            <a:pPr marL="27305" algn="ctr">
              <a:lnSpc>
                <a:spcPct val="100000"/>
              </a:lnSpc>
              <a:spcBef>
                <a:spcPts val="209"/>
              </a:spcBef>
            </a:pPr>
            <a:r>
              <a:rPr sz="1050" b="0" spc="15" dirty="0">
                <a:latin typeface="Gothic Uralic"/>
                <a:cs typeface="Gothic Uralic"/>
              </a:rPr>
              <a:t>Highlight or </a:t>
            </a:r>
            <a:r>
              <a:rPr sz="1050" b="0" spc="20" dirty="0">
                <a:latin typeface="Gothic Uralic"/>
                <a:cs typeface="Gothic Uralic"/>
              </a:rPr>
              <a:t>underline the personification </a:t>
            </a:r>
            <a:r>
              <a:rPr sz="1050" b="0" spc="25" dirty="0">
                <a:latin typeface="Gothic Uralic"/>
                <a:cs typeface="Gothic Uralic"/>
              </a:rPr>
              <a:t>example </a:t>
            </a:r>
            <a:r>
              <a:rPr sz="1050" b="0" spc="10" dirty="0">
                <a:latin typeface="Gothic Uralic"/>
                <a:cs typeface="Gothic Uralic"/>
              </a:rPr>
              <a:t>in </a:t>
            </a:r>
            <a:r>
              <a:rPr sz="1050" b="0" spc="25" dirty="0">
                <a:latin typeface="Gothic Uralic"/>
                <a:cs typeface="Gothic Uralic"/>
              </a:rPr>
              <a:t>each</a:t>
            </a:r>
            <a:r>
              <a:rPr sz="1050" b="0" spc="55" dirty="0">
                <a:latin typeface="Gothic Uralic"/>
                <a:cs typeface="Gothic Uralic"/>
              </a:rPr>
              <a:t> </a:t>
            </a:r>
            <a:r>
              <a:rPr sz="1050" b="0" spc="20" dirty="0">
                <a:latin typeface="Gothic Uralic"/>
                <a:cs typeface="Gothic Uralic"/>
              </a:rPr>
              <a:t>sentence.</a:t>
            </a:r>
            <a:endParaRPr sz="1050">
              <a:latin typeface="Gothic Uralic"/>
              <a:cs typeface="Gothic Ur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6168" y="1161678"/>
            <a:ext cx="7651115" cy="639889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z="1800" dirty="0">
                <a:latin typeface="Comic Sans MS"/>
                <a:cs typeface="Comic Sans MS"/>
              </a:rPr>
              <a:t>The stars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danced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in the night</a:t>
            </a:r>
            <a:r>
              <a:rPr sz="1800" spc="-254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sky.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old and </a:t>
            </a:r>
            <a:r>
              <a:rPr sz="1800" spc="-5" dirty="0">
                <a:latin typeface="Comic Sans MS"/>
                <a:cs typeface="Comic Sans MS"/>
              </a:rPr>
              <a:t>tattered </a:t>
            </a:r>
            <a:r>
              <a:rPr sz="1800" dirty="0">
                <a:latin typeface="Comic Sans MS"/>
                <a:cs typeface="Comic Sans MS"/>
              </a:rPr>
              <a:t>house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looked</a:t>
            </a:r>
            <a:r>
              <a:rPr sz="1850" b="1" i="1" u="heavy" spc="-5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depressed</a:t>
            </a:r>
            <a:r>
              <a:rPr sz="1800" spc="-30" dirty="0"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wind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howled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during the</a:t>
            </a:r>
            <a:r>
              <a:rPr sz="1800" spc="-26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rainstorm.</a:t>
            </a:r>
            <a:endParaRPr sz="1800">
              <a:latin typeface="Comic Sans MS"/>
              <a:cs typeface="Comic Sans MS"/>
            </a:endParaRPr>
          </a:p>
          <a:p>
            <a:pPr marL="1905"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Time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flies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you are having a great</a:t>
            </a:r>
            <a:r>
              <a:rPr sz="1800" spc="-254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time.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800" spc="-5" dirty="0">
                <a:latin typeface="Comic Sans MS"/>
                <a:cs typeface="Comic Sans MS"/>
              </a:rPr>
              <a:t>Her </a:t>
            </a:r>
            <a:r>
              <a:rPr sz="1800" dirty="0">
                <a:latin typeface="Comic Sans MS"/>
                <a:cs typeface="Comic Sans MS"/>
              </a:rPr>
              <a:t>life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passed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by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so</a:t>
            </a:r>
            <a:r>
              <a:rPr sz="1800" spc="-24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quickly.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phone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blurted out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 loud</a:t>
            </a:r>
            <a:r>
              <a:rPr sz="1800" spc="-25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ring.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800" dirty="0">
                <a:latin typeface="Comic Sans MS"/>
                <a:cs typeface="Comic Sans MS"/>
              </a:rPr>
              <a:t>The popular </a:t>
            </a:r>
            <a:r>
              <a:rPr sz="1800" spc="-5" dirty="0">
                <a:latin typeface="Comic Sans MS"/>
                <a:cs typeface="Comic Sans MS"/>
              </a:rPr>
              <a:t>toy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flew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off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shelves </a:t>
            </a:r>
            <a:r>
              <a:rPr sz="1800" spc="-5" dirty="0">
                <a:latin typeface="Comic Sans MS"/>
                <a:cs typeface="Comic Sans MS"/>
              </a:rPr>
              <a:t>during the</a:t>
            </a:r>
            <a:r>
              <a:rPr sz="1800" spc="-28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holidays.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fire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ran wild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 spread </a:t>
            </a:r>
            <a:r>
              <a:rPr sz="1800" spc="-5" dirty="0">
                <a:latin typeface="Comic Sans MS"/>
                <a:cs typeface="Comic Sans MS"/>
              </a:rPr>
              <a:t>really quickly </a:t>
            </a:r>
            <a:r>
              <a:rPr sz="1800" dirty="0">
                <a:latin typeface="Comic Sans MS"/>
                <a:cs typeface="Comic Sans MS"/>
              </a:rPr>
              <a:t>putting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homes </a:t>
            </a:r>
            <a:r>
              <a:rPr sz="1800" spc="-5" dirty="0">
                <a:latin typeface="Comic Sans MS"/>
                <a:cs typeface="Comic Sans MS"/>
              </a:rPr>
              <a:t>in</a:t>
            </a:r>
            <a:r>
              <a:rPr sz="1800" spc="-2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danger.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800" dirty="0">
                <a:latin typeface="Comic Sans MS"/>
                <a:cs typeface="Comic Sans MS"/>
              </a:rPr>
              <a:t>The year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raced by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before we knew it, </a:t>
            </a:r>
            <a:r>
              <a:rPr sz="1800" dirty="0">
                <a:latin typeface="Comic Sans MS"/>
                <a:cs typeface="Comic Sans MS"/>
              </a:rPr>
              <a:t>summer </a:t>
            </a:r>
            <a:r>
              <a:rPr sz="1800" spc="-5" dirty="0">
                <a:latin typeface="Comic Sans MS"/>
                <a:cs typeface="Comic Sans MS"/>
              </a:rPr>
              <a:t>was</a:t>
            </a:r>
            <a:r>
              <a:rPr sz="1800" spc="-24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here.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thunder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growled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in the</a:t>
            </a:r>
            <a:r>
              <a:rPr sz="1800" spc="-25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night.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800" dirty="0">
                <a:latin typeface="Comic Sans MS"/>
                <a:cs typeface="Comic Sans MS"/>
              </a:rPr>
              <a:t>The girl's heart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skipped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down the </a:t>
            </a:r>
            <a:r>
              <a:rPr sz="1800" dirty="0">
                <a:latin typeface="Comic Sans MS"/>
                <a:cs typeface="Comic Sans MS"/>
              </a:rPr>
              <a:t>street </a:t>
            </a:r>
            <a:r>
              <a:rPr sz="1800" spc="-5" dirty="0">
                <a:latin typeface="Comic Sans MS"/>
                <a:cs typeface="Comic Sans MS"/>
              </a:rPr>
              <a:t>when </a:t>
            </a:r>
            <a:r>
              <a:rPr sz="1800" dirty="0">
                <a:latin typeface="Comic Sans MS"/>
                <a:cs typeface="Comic Sans MS"/>
              </a:rPr>
              <a:t>she got</a:t>
            </a:r>
            <a:r>
              <a:rPr sz="1800" spc="-2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nervous.</a:t>
            </a:r>
            <a:endParaRPr sz="1800">
              <a:latin typeface="Comic Sans MS"/>
              <a:cs typeface="Comic Sans MS"/>
            </a:endParaRPr>
          </a:p>
          <a:p>
            <a:pPr marL="948690" marR="944244" indent="1905" algn="ctr">
              <a:lnSpc>
                <a:spcPct val="112400"/>
              </a:lnSpc>
              <a:spcBef>
                <a:spcPts val="25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boy's </a:t>
            </a:r>
            <a:r>
              <a:rPr sz="1800" dirty="0">
                <a:latin typeface="Comic Sans MS"/>
                <a:cs typeface="Comic Sans MS"/>
              </a:rPr>
              <a:t>shirt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yelled</a:t>
            </a:r>
            <a:r>
              <a:rPr sz="1850" b="1" i="1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my </a:t>
            </a:r>
            <a:r>
              <a:rPr sz="1800" spc="-5" dirty="0">
                <a:latin typeface="Comic Sans MS"/>
                <a:cs typeface="Comic Sans MS"/>
              </a:rPr>
              <a:t>name </a:t>
            </a:r>
            <a:r>
              <a:rPr sz="1800" dirty="0">
                <a:latin typeface="Comic Sans MS"/>
                <a:cs typeface="Comic Sans MS"/>
              </a:rPr>
              <a:t>since </a:t>
            </a:r>
            <a:r>
              <a:rPr sz="1800" spc="-5" dirty="0">
                <a:latin typeface="Comic Sans MS"/>
                <a:cs typeface="Comic Sans MS"/>
              </a:rPr>
              <a:t>it was </a:t>
            </a:r>
            <a:r>
              <a:rPr sz="1800" dirty="0">
                <a:latin typeface="Comic Sans MS"/>
                <a:cs typeface="Comic Sans MS"/>
              </a:rPr>
              <a:t>so</a:t>
            </a:r>
            <a:r>
              <a:rPr sz="1800" spc="-3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bright.  </a:t>
            </a:r>
            <a:r>
              <a:rPr sz="1800" dirty="0">
                <a:latin typeface="Comic Sans MS"/>
                <a:cs typeface="Comic Sans MS"/>
              </a:rPr>
              <a:t>The snow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wrapped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the trees in white, fluffy</a:t>
            </a:r>
            <a:r>
              <a:rPr sz="1800" spc="-30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blankets.</a:t>
            </a:r>
            <a:endParaRPr sz="1800">
              <a:latin typeface="Comic Sans MS"/>
              <a:cs typeface="Comic Sans MS"/>
            </a:endParaRPr>
          </a:p>
          <a:p>
            <a:pPr marL="1057910" marR="1052195" indent="-635" algn="ctr">
              <a:lnSpc>
                <a:spcPct val="112400"/>
              </a:lnSpc>
              <a:spcBef>
                <a:spcPts val="25"/>
              </a:spcBef>
            </a:pPr>
            <a:r>
              <a:rPr sz="1800" dirty="0">
                <a:latin typeface="Comic Sans MS"/>
                <a:cs typeface="Comic Sans MS"/>
              </a:rPr>
              <a:t>The cookies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screamed</a:t>
            </a:r>
            <a:r>
              <a:rPr sz="1800" spc="-30" dirty="0">
                <a:latin typeface="Comic Sans MS"/>
                <a:cs typeface="Comic Sans MS"/>
              </a:rPr>
              <a:t>, </a:t>
            </a:r>
            <a:r>
              <a:rPr sz="1800" spc="-5" dirty="0">
                <a:latin typeface="Comic Sans MS"/>
                <a:cs typeface="Comic Sans MS"/>
              </a:rPr>
              <a:t>"I'm done!" from the </a:t>
            </a:r>
            <a:r>
              <a:rPr sz="1800" dirty="0">
                <a:latin typeface="Comic Sans MS"/>
                <a:cs typeface="Comic Sans MS"/>
              </a:rPr>
              <a:t>oven.  The city streets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whispered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quietly during the</a:t>
            </a:r>
            <a:r>
              <a:rPr sz="1800" spc="-29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night.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river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ran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through the</a:t>
            </a:r>
            <a:r>
              <a:rPr sz="1800" spc="-25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mountaintop.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800" dirty="0">
                <a:latin typeface="Comic Sans MS"/>
                <a:cs typeface="Comic Sans MS"/>
              </a:rPr>
              <a:t>The good </a:t>
            </a:r>
            <a:r>
              <a:rPr sz="1800" spc="-5" dirty="0">
                <a:latin typeface="Comic Sans MS"/>
                <a:cs typeface="Comic Sans MS"/>
              </a:rPr>
              <a:t>news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traveled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fast through the</a:t>
            </a:r>
            <a:r>
              <a:rPr sz="1800" spc="-26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town.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opportunity </a:t>
            </a:r>
            <a:r>
              <a:rPr sz="1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knocked</a:t>
            </a:r>
            <a:r>
              <a:rPr sz="1850" b="1" i="1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at his</a:t>
            </a:r>
            <a:r>
              <a:rPr sz="1800" spc="-254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door.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tree </a:t>
            </a:r>
            <a:r>
              <a:rPr sz="1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appeared</a:t>
            </a:r>
            <a:r>
              <a:rPr sz="1850" b="1" i="1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angry </a:t>
            </a:r>
            <a:r>
              <a:rPr sz="1800" spc="-5" dirty="0">
                <a:latin typeface="Comic Sans MS"/>
                <a:cs typeface="Comic Sans MS"/>
              </a:rPr>
              <a:t>when it </a:t>
            </a:r>
            <a:r>
              <a:rPr sz="1800" dirty="0">
                <a:latin typeface="Comic Sans MS"/>
                <a:cs typeface="Comic Sans MS"/>
              </a:rPr>
              <a:t>lost </a:t>
            </a:r>
            <a:r>
              <a:rPr sz="1800" spc="-5" dirty="0">
                <a:latin typeface="Comic Sans MS"/>
                <a:cs typeface="Comic Sans MS"/>
              </a:rPr>
              <a:t>its</a:t>
            </a:r>
            <a:r>
              <a:rPr sz="1800" spc="-26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leaves.</a:t>
            </a:r>
            <a:endParaRPr sz="18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omic Sans MS"/>
                <a:cs typeface="Comic Sans MS"/>
              </a:rPr>
              <a:t>The strawberries </a:t>
            </a:r>
            <a:r>
              <a:rPr sz="1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smiled</a:t>
            </a:r>
            <a:r>
              <a:rPr sz="1850" b="1" i="1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with</a:t>
            </a:r>
            <a:r>
              <a:rPr sz="1800" spc="-27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juiciness.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7183" y="423163"/>
            <a:ext cx="978408" cy="1042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9945" y="843279"/>
            <a:ext cx="6189345" cy="969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755"/>
              </a:lnSpc>
              <a:spcBef>
                <a:spcPts val="100"/>
              </a:spcBef>
            </a:pPr>
            <a:r>
              <a:rPr sz="4800" b="0" spc="1415" dirty="0">
                <a:latin typeface="Arial"/>
                <a:cs typeface="Arial"/>
              </a:rPr>
              <a:t>Onomatopoeia</a:t>
            </a:r>
            <a:endParaRPr sz="4800">
              <a:latin typeface="Arial"/>
              <a:cs typeface="Arial"/>
            </a:endParaRPr>
          </a:p>
          <a:p>
            <a:pPr marL="615315">
              <a:lnSpc>
                <a:spcPts val="1675"/>
              </a:lnSpc>
            </a:pPr>
            <a:r>
              <a:rPr sz="1400" b="0" spc="-5" dirty="0">
                <a:latin typeface="Gothic Uralic"/>
                <a:cs typeface="Gothic Uralic"/>
              </a:rPr>
              <a:t>Onomatopoeia: Words whose sound suggests its</a:t>
            </a:r>
            <a:r>
              <a:rPr sz="1400" b="0" spc="45" dirty="0">
                <a:latin typeface="Gothic Uralic"/>
                <a:cs typeface="Gothic Uralic"/>
              </a:rPr>
              <a:t> </a:t>
            </a:r>
            <a:r>
              <a:rPr sz="1400" b="0" spc="-5" dirty="0">
                <a:latin typeface="Gothic Uralic"/>
                <a:cs typeface="Gothic Uralic"/>
              </a:rPr>
              <a:t>meaning.</a:t>
            </a:r>
            <a:endParaRPr sz="1400">
              <a:latin typeface="Gothic Uralic"/>
              <a:cs typeface="Gothic Ural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46871" y="423163"/>
            <a:ext cx="978407" cy="1042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68675" y="2031570"/>
          <a:ext cx="8674099" cy="5102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3330"/>
                <a:gridCol w="3174365"/>
                <a:gridCol w="2986404"/>
              </a:tblGrid>
              <a:tr h="638606">
                <a:tc>
                  <a:txBody>
                    <a:bodyPr/>
                    <a:lstStyle/>
                    <a:p>
                      <a:pPr marL="3860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Bam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86106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Crash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77787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Slap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  <a:tr h="638555">
                <a:tc>
                  <a:txBody>
                    <a:bodyPr/>
                    <a:lstStyle/>
                    <a:p>
                      <a:pPr marL="3079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Beep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Fizz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L="64135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Snap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50800" marB="0"/>
                </a:tc>
              </a:tr>
              <a:tr h="637031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Boom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80264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Gobble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119824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Snort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  <a:tr h="637032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Chomp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10890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Honk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11106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Splash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  <a:tr h="637032"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Chug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4635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Pop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9836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Squeak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  <a:tr h="637032"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Click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950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Quack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11360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Squirt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  <a:tr h="637032">
                <a:tc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Crack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Ring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81026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Tick-Tock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  <a:tr h="6401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Crackle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600" spc="-5" dirty="0">
                          <a:latin typeface="Comic Sans MS"/>
                          <a:cs typeface="Comic Sans MS"/>
                        </a:rPr>
                        <a:t>Roar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L="9607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600" dirty="0">
                          <a:latin typeface="Comic Sans MS"/>
                          <a:cs typeface="Comic Sans MS"/>
                        </a:rPr>
                        <a:t>Whoosh</a:t>
                      </a:r>
                      <a:endParaRPr sz="3600">
                        <a:latin typeface="Comic Sans MS"/>
                        <a:cs typeface="Comic Sans MS"/>
                      </a:endParaRPr>
                    </a:p>
                  </a:txBody>
                  <a:tcPr marL="0" marR="0" marT="4953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2144" y="691910"/>
            <a:ext cx="3715358" cy="807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49417" y="633856"/>
            <a:ext cx="3828372" cy="8368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21884" y="1702815"/>
            <a:ext cx="78854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0210" algn="l"/>
                <a:tab pos="2332990" algn="l"/>
                <a:tab pos="5227955" algn="l"/>
              </a:tabLst>
            </a:pPr>
            <a:r>
              <a:rPr sz="4800" spc="-75" dirty="0">
                <a:latin typeface="Times New Roman"/>
                <a:cs typeface="Times New Roman"/>
              </a:rPr>
              <a:t>W</a:t>
            </a:r>
            <a:r>
              <a:rPr sz="4800" spc="-95" dirty="0">
                <a:latin typeface="Times New Roman"/>
                <a:cs typeface="Times New Roman"/>
              </a:rPr>
              <a:t>h</a:t>
            </a:r>
            <a:r>
              <a:rPr sz="4800" spc="-270" dirty="0">
                <a:latin typeface="Times New Roman"/>
                <a:cs typeface="Times New Roman"/>
              </a:rPr>
              <a:t>a</a:t>
            </a:r>
            <a:r>
              <a:rPr sz="4800" spc="-150" dirty="0">
                <a:latin typeface="Times New Roman"/>
                <a:cs typeface="Times New Roman"/>
              </a:rPr>
              <a:t>t</a:t>
            </a:r>
            <a:r>
              <a:rPr sz="4800" dirty="0">
                <a:latin typeface="Times New Roman"/>
                <a:cs typeface="Times New Roman"/>
              </a:rPr>
              <a:t>	</a:t>
            </a:r>
            <a:r>
              <a:rPr sz="4800" spc="85" dirty="0">
                <a:latin typeface="Times New Roman"/>
                <a:cs typeface="Times New Roman"/>
              </a:rPr>
              <a:t>i</a:t>
            </a:r>
            <a:r>
              <a:rPr sz="4800" spc="-395" dirty="0">
                <a:latin typeface="Times New Roman"/>
                <a:cs typeface="Times New Roman"/>
              </a:rPr>
              <a:t>s</a:t>
            </a:r>
            <a:r>
              <a:rPr sz="4800" dirty="0">
                <a:latin typeface="Times New Roman"/>
                <a:cs typeface="Times New Roman"/>
              </a:rPr>
              <a:t>	</a:t>
            </a:r>
            <a:r>
              <a:rPr sz="4800" spc="180" dirty="0">
                <a:latin typeface="Times New Roman"/>
                <a:cs typeface="Times New Roman"/>
              </a:rPr>
              <a:t>f</a:t>
            </a:r>
            <a:r>
              <a:rPr sz="4800" spc="85" dirty="0">
                <a:latin typeface="Times New Roman"/>
                <a:cs typeface="Times New Roman"/>
              </a:rPr>
              <a:t>i</a:t>
            </a:r>
            <a:r>
              <a:rPr sz="4800" spc="125" dirty="0">
                <a:latin typeface="Times New Roman"/>
                <a:cs typeface="Times New Roman"/>
              </a:rPr>
              <a:t>g</a:t>
            </a:r>
            <a:r>
              <a:rPr sz="4800" spc="25" dirty="0">
                <a:latin typeface="Times New Roman"/>
                <a:cs typeface="Times New Roman"/>
              </a:rPr>
              <a:t>u</a:t>
            </a:r>
            <a:r>
              <a:rPr sz="4800" spc="45" dirty="0">
                <a:latin typeface="Times New Roman"/>
                <a:cs typeface="Times New Roman"/>
              </a:rPr>
              <a:t>r</a:t>
            </a:r>
            <a:r>
              <a:rPr sz="4800" spc="-270" dirty="0">
                <a:latin typeface="Times New Roman"/>
                <a:cs typeface="Times New Roman"/>
              </a:rPr>
              <a:t>a</a:t>
            </a:r>
            <a:r>
              <a:rPr sz="4800" spc="250" dirty="0">
                <a:latin typeface="Times New Roman"/>
                <a:cs typeface="Times New Roman"/>
              </a:rPr>
              <a:t>t</a:t>
            </a:r>
            <a:r>
              <a:rPr sz="4800" spc="85" dirty="0">
                <a:latin typeface="Times New Roman"/>
                <a:cs typeface="Times New Roman"/>
              </a:rPr>
              <a:t>i</a:t>
            </a:r>
            <a:r>
              <a:rPr sz="4800" spc="114" dirty="0">
                <a:latin typeface="Times New Roman"/>
                <a:cs typeface="Times New Roman"/>
              </a:rPr>
              <a:t>v</a:t>
            </a:r>
            <a:r>
              <a:rPr sz="4800" spc="-114" dirty="0">
                <a:latin typeface="Times New Roman"/>
                <a:cs typeface="Times New Roman"/>
              </a:rPr>
              <a:t>e</a:t>
            </a:r>
            <a:r>
              <a:rPr sz="4800" dirty="0">
                <a:latin typeface="Times New Roman"/>
                <a:cs typeface="Times New Roman"/>
              </a:rPr>
              <a:t>	</a:t>
            </a:r>
            <a:r>
              <a:rPr sz="4800" spc="225" dirty="0">
                <a:latin typeface="Times New Roman"/>
                <a:cs typeface="Times New Roman"/>
              </a:rPr>
              <a:t>l</a:t>
            </a:r>
            <a:r>
              <a:rPr sz="4800" spc="-270" dirty="0">
                <a:latin typeface="Times New Roman"/>
                <a:cs typeface="Times New Roman"/>
              </a:rPr>
              <a:t>a</a:t>
            </a:r>
            <a:r>
              <a:rPr sz="4800" spc="210" dirty="0">
                <a:latin typeface="Times New Roman"/>
                <a:cs typeface="Times New Roman"/>
              </a:rPr>
              <a:t>n</a:t>
            </a:r>
            <a:r>
              <a:rPr sz="4800" spc="125" dirty="0">
                <a:latin typeface="Times New Roman"/>
                <a:cs typeface="Times New Roman"/>
              </a:rPr>
              <a:t>g</a:t>
            </a:r>
            <a:r>
              <a:rPr sz="4800" spc="25" dirty="0">
                <a:latin typeface="Times New Roman"/>
                <a:cs typeface="Times New Roman"/>
              </a:rPr>
              <a:t>u</a:t>
            </a:r>
            <a:r>
              <a:rPr sz="4800" spc="-270" dirty="0">
                <a:latin typeface="Times New Roman"/>
                <a:cs typeface="Times New Roman"/>
              </a:rPr>
              <a:t>a</a:t>
            </a:r>
            <a:r>
              <a:rPr sz="4800" spc="125" dirty="0">
                <a:latin typeface="Times New Roman"/>
                <a:cs typeface="Times New Roman"/>
              </a:rPr>
              <a:t>g</a:t>
            </a:r>
            <a:r>
              <a:rPr sz="4800" spc="285" dirty="0">
                <a:latin typeface="Times New Roman"/>
                <a:cs typeface="Times New Roman"/>
              </a:rPr>
              <a:t>e</a:t>
            </a:r>
            <a:r>
              <a:rPr sz="4800" spc="-465" dirty="0">
                <a:latin typeface="Times New Roman"/>
                <a:cs typeface="Times New Roman"/>
              </a:rPr>
              <a:t>?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6192" y="2483103"/>
            <a:ext cx="4648200" cy="4747260"/>
          </a:xfrm>
          <a:prstGeom prst="rect">
            <a:avLst/>
          </a:prstGeom>
        </p:spPr>
        <p:txBody>
          <a:bodyPr vert="horz" wrap="square" lIns="0" tIns="20129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585"/>
              </a:spcBef>
            </a:pPr>
            <a:r>
              <a:rPr sz="3600" b="1" dirty="0">
                <a:latin typeface="Comic Sans MS"/>
                <a:cs typeface="Comic Sans MS"/>
              </a:rPr>
              <a:t>The </a:t>
            </a:r>
            <a:r>
              <a:rPr sz="3600" b="1" spc="-5" dirty="0">
                <a:latin typeface="Comic Sans MS"/>
                <a:cs typeface="Comic Sans MS"/>
              </a:rPr>
              <a:t>Study</a:t>
            </a:r>
            <a:r>
              <a:rPr sz="3600" b="1" spc="-40" dirty="0">
                <a:latin typeface="Comic Sans MS"/>
                <a:cs typeface="Comic Sans MS"/>
              </a:rPr>
              <a:t> </a:t>
            </a:r>
            <a:r>
              <a:rPr sz="3600" b="1" dirty="0">
                <a:latin typeface="Comic Sans MS"/>
                <a:cs typeface="Comic Sans MS"/>
              </a:rPr>
              <a:t>of:</a:t>
            </a:r>
            <a:endParaRPr sz="3600">
              <a:latin typeface="Comic Sans MS"/>
              <a:cs typeface="Comic Sans MS"/>
            </a:endParaRPr>
          </a:p>
          <a:p>
            <a:pPr marL="12700" marR="5080" indent="1905" algn="ctr">
              <a:lnSpc>
                <a:spcPct val="104400"/>
              </a:lnSpc>
              <a:spcBef>
                <a:spcPts val="1300"/>
              </a:spcBef>
            </a:pPr>
            <a:r>
              <a:rPr sz="3600" dirty="0">
                <a:latin typeface="Arial"/>
                <a:cs typeface="Arial"/>
              </a:rPr>
              <a:t>Alliteration  </a:t>
            </a:r>
            <a:r>
              <a:rPr sz="3600" spc="985" dirty="0">
                <a:latin typeface="Arial"/>
                <a:cs typeface="Arial"/>
              </a:rPr>
              <a:t>Onomatopoeia  </a:t>
            </a:r>
            <a:r>
              <a:rPr sz="3600" spc="-60" dirty="0">
                <a:latin typeface="Arial"/>
                <a:cs typeface="Arial"/>
              </a:rPr>
              <a:t>Metaphor</a:t>
            </a:r>
            <a:endParaRPr sz="3600">
              <a:latin typeface="Arial"/>
              <a:cs typeface="Arial"/>
            </a:endParaRPr>
          </a:p>
          <a:p>
            <a:pPr marL="1905" algn="ctr">
              <a:lnSpc>
                <a:spcPts val="3610"/>
              </a:lnSpc>
            </a:pPr>
            <a:r>
              <a:rPr sz="3600" spc="-235" dirty="0">
                <a:latin typeface="Trebuchet MS"/>
                <a:cs typeface="Trebuchet MS"/>
              </a:rPr>
              <a:t>Simile</a:t>
            </a:r>
            <a:endParaRPr sz="3600">
              <a:latin typeface="Trebuchet MS"/>
              <a:cs typeface="Trebuchet MS"/>
            </a:endParaRPr>
          </a:p>
          <a:p>
            <a:pPr marL="1270" algn="ctr">
              <a:lnSpc>
                <a:spcPts val="4090"/>
              </a:lnSpc>
            </a:pPr>
            <a:r>
              <a:rPr sz="3600" spc="-5" dirty="0">
                <a:latin typeface="Courier New"/>
                <a:cs typeface="Courier New"/>
              </a:rPr>
              <a:t>Hyperbole</a:t>
            </a:r>
            <a:endParaRPr sz="3600">
              <a:latin typeface="Courier New"/>
              <a:cs typeface="Courier New"/>
            </a:endParaRPr>
          </a:p>
          <a:p>
            <a:pPr marL="3175" algn="ctr">
              <a:lnSpc>
                <a:spcPts val="4295"/>
              </a:lnSpc>
              <a:spcBef>
                <a:spcPts val="240"/>
              </a:spcBef>
            </a:pPr>
            <a:r>
              <a:rPr sz="3600" spc="-105" dirty="0">
                <a:latin typeface="Times New Roman"/>
                <a:cs typeface="Times New Roman"/>
              </a:rPr>
              <a:t>Personification</a:t>
            </a:r>
            <a:endParaRPr sz="3600">
              <a:latin typeface="Times New Roman"/>
              <a:cs typeface="Times New Roman"/>
            </a:endParaRPr>
          </a:p>
          <a:p>
            <a:pPr marL="1905" algn="ctr">
              <a:lnSpc>
                <a:spcPts val="4295"/>
              </a:lnSpc>
            </a:pPr>
            <a:r>
              <a:rPr sz="3600" spc="-800" dirty="0">
                <a:latin typeface="Arial"/>
                <a:cs typeface="Arial"/>
              </a:rPr>
              <a:t>Idiom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76453" y="408071"/>
            <a:ext cx="5087389" cy="854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5249" y="1355344"/>
            <a:ext cx="81070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0" dirty="0">
                <a:latin typeface="Arial"/>
                <a:cs typeface="Arial"/>
              </a:rPr>
              <a:t>What </a:t>
            </a:r>
            <a:r>
              <a:rPr sz="7200" b="0" spc="-5" dirty="0">
                <a:latin typeface="Arial"/>
                <a:cs typeface="Arial"/>
              </a:rPr>
              <a:t>is</a:t>
            </a:r>
            <a:r>
              <a:rPr sz="7200" b="0" spc="-100" dirty="0">
                <a:latin typeface="Arial"/>
                <a:cs typeface="Arial"/>
              </a:rPr>
              <a:t> </a:t>
            </a:r>
            <a:r>
              <a:rPr sz="7200" b="0" dirty="0">
                <a:latin typeface="Arial"/>
                <a:cs typeface="Arial"/>
              </a:rPr>
              <a:t>Alliteration?</a:t>
            </a:r>
            <a:endParaRPr sz="7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657" y="2328265"/>
            <a:ext cx="8741410" cy="4857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3040" marR="1456055" algn="ctr">
              <a:lnSpc>
                <a:spcPct val="134500"/>
              </a:lnSpc>
              <a:spcBef>
                <a:spcPts val="95"/>
              </a:spcBef>
            </a:pPr>
            <a:r>
              <a:rPr sz="2750" spc="15" dirty="0">
                <a:latin typeface="Gothic Uralic"/>
                <a:cs typeface="Gothic Uralic"/>
              </a:rPr>
              <a:t>Alliteration: </a:t>
            </a:r>
            <a:r>
              <a:rPr sz="2750" spc="25" dirty="0">
                <a:latin typeface="Gothic Uralic"/>
                <a:cs typeface="Gothic Uralic"/>
              </a:rPr>
              <a:t>Repeated consonant  </a:t>
            </a:r>
            <a:r>
              <a:rPr sz="2750" spc="20" dirty="0">
                <a:latin typeface="Gothic Uralic"/>
                <a:cs typeface="Gothic Uralic"/>
              </a:rPr>
              <a:t>sounds at </a:t>
            </a:r>
            <a:r>
              <a:rPr sz="2750" spc="15" dirty="0">
                <a:latin typeface="Gothic Uralic"/>
                <a:cs typeface="Gothic Uralic"/>
              </a:rPr>
              <a:t>the </a:t>
            </a:r>
            <a:r>
              <a:rPr sz="2750" spc="20" dirty="0">
                <a:latin typeface="Gothic Uralic"/>
                <a:cs typeface="Gothic Uralic"/>
              </a:rPr>
              <a:t>beginning of</a:t>
            </a:r>
            <a:r>
              <a:rPr sz="2750" spc="10" dirty="0">
                <a:latin typeface="Gothic Uralic"/>
                <a:cs typeface="Gothic Uralic"/>
              </a:rPr>
              <a:t> </a:t>
            </a:r>
            <a:r>
              <a:rPr sz="2750" spc="20" dirty="0">
                <a:latin typeface="Gothic Uralic"/>
                <a:cs typeface="Gothic Uralic"/>
              </a:rPr>
              <a:t>words.</a:t>
            </a:r>
            <a:endParaRPr sz="2750">
              <a:latin typeface="Gothic Uralic"/>
              <a:cs typeface="Gothic Uralic"/>
            </a:endParaRPr>
          </a:p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sz="1550" b="1" spc="15" dirty="0">
                <a:latin typeface="Comic Sans MS"/>
                <a:cs typeface="Comic Sans MS"/>
              </a:rPr>
              <a:t>Alliteration</a:t>
            </a:r>
            <a:r>
              <a:rPr sz="1550" b="1" spc="25" dirty="0">
                <a:latin typeface="Comic Sans MS"/>
                <a:cs typeface="Comic Sans MS"/>
              </a:rPr>
              <a:t> </a:t>
            </a:r>
            <a:r>
              <a:rPr sz="1550" b="1" spc="20" dirty="0">
                <a:latin typeface="Comic Sans MS"/>
                <a:cs typeface="Comic Sans MS"/>
              </a:rPr>
              <a:t>Examples:</a:t>
            </a:r>
            <a:endParaRPr sz="15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27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endParaRPr sz="27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6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r>
              <a:rPr sz="2000" spc="-5" dirty="0">
                <a:latin typeface="Comic Sans MS"/>
                <a:cs typeface="Comic Sans MS"/>
              </a:rPr>
              <a:t>etsy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r>
              <a:rPr sz="2000" spc="-5" dirty="0">
                <a:latin typeface="Comic Sans MS"/>
                <a:cs typeface="Comic Sans MS"/>
              </a:rPr>
              <a:t>ought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r>
              <a:rPr sz="2000" spc="-5" dirty="0">
                <a:latin typeface="Comic Sans MS"/>
                <a:cs typeface="Comic Sans MS"/>
              </a:rPr>
              <a:t>igger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r>
              <a:rPr sz="2000" spc="-5" dirty="0">
                <a:latin typeface="Comic Sans MS"/>
                <a:cs typeface="Comic Sans MS"/>
              </a:rPr>
              <a:t>ottoms for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r>
              <a:rPr sz="2000" spc="-5" dirty="0">
                <a:latin typeface="Comic Sans MS"/>
                <a:cs typeface="Comic Sans MS"/>
              </a:rPr>
              <a:t>aby</a:t>
            </a:r>
            <a:r>
              <a:rPr sz="2000" spc="15" dirty="0">
                <a:latin typeface="Comic Sans MS"/>
                <a:cs typeface="Comic Sans MS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</a:t>
            </a:r>
            <a:r>
              <a:rPr sz="2000" spc="-5" dirty="0">
                <a:latin typeface="Comic Sans MS"/>
                <a:cs typeface="Comic Sans MS"/>
              </a:rPr>
              <a:t>illy.</a:t>
            </a:r>
            <a:endParaRPr sz="20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530"/>
              </a:spcBef>
            </a:pPr>
            <a:r>
              <a:rPr sz="27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endParaRPr sz="27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6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amantha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aw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even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illy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oldiers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elling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trawberries</a:t>
            </a:r>
            <a:r>
              <a:rPr sz="2000" spc="25" dirty="0">
                <a:latin typeface="Comic Sans MS"/>
                <a:cs typeface="Comic Sans MS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</a:t>
            </a:r>
            <a:r>
              <a:rPr sz="2000" spc="-5" dirty="0">
                <a:latin typeface="Comic Sans MS"/>
                <a:cs typeface="Comic Sans MS"/>
              </a:rPr>
              <a:t>aturday.</a:t>
            </a:r>
            <a:endParaRPr sz="20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530"/>
              </a:spcBef>
            </a:pPr>
            <a:r>
              <a:rPr sz="2750" b="1" u="heavy" spc="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endParaRPr sz="27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55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aria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ade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illions of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arshmallow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uffins for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any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ellow</a:t>
            </a:r>
            <a:r>
              <a:rPr sz="2000" spc="45" dirty="0">
                <a:latin typeface="Comic Sans MS"/>
                <a:cs typeface="Comic Sans MS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</a:t>
            </a:r>
            <a:r>
              <a:rPr sz="2000" spc="-5" dirty="0">
                <a:latin typeface="Comic Sans MS"/>
                <a:cs typeface="Comic Sans MS"/>
              </a:rPr>
              <a:t>essengers.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3165" y="533030"/>
            <a:ext cx="7011883" cy="927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1355" y="1446784"/>
            <a:ext cx="9139555" cy="202438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 indent="2306320">
              <a:lnSpc>
                <a:spcPts val="7700"/>
              </a:lnSpc>
              <a:spcBef>
                <a:spcPts val="635"/>
              </a:spcBef>
            </a:pPr>
            <a:r>
              <a:rPr sz="6700" b="0" spc="2570" dirty="0">
                <a:latin typeface="Arial"/>
                <a:cs typeface="Arial"/>
              </a:rPr>
              <a:t>What </a:t>
            </a:r>
            <a:r>
              <a:rPr sz="6700" b="0" spc="1395" dirty="0">
                <a:latin typeface="Arial"/>
                <a:cs typeface="Arial"/>
              </a:rPr>
              <a:t>is  </a:t>
            </a:r>
            <a:r>
              <a:rPr sz="6700" b="0" spc="675" dirty="0">
                <a:latin typeface="Arial"/>
                <a:cs typeface="Arial"/>
              </a:rPr>
              <a:t>O</a:t>
            </a:r>
            <a:r>
              <a:rPr sz="6700" b="0" spc="2160" dirty="0">
                <a:latin typeface="Arial"/>
                <a:cs typeface="Arial"/>
              </a:rPr>
              <a:t>n</a:t>
            </a:r>
            <a:r>
              <a:rPr sz="6700" b="0" spc="2165" dirty="0">
                <a:latin typeface="Arial"/>
                <a:cs typeface="Arial"/>
              </a:rPr>
              <a:t>o</a:t>
            </a:r>
            <a:r>
              <a:rPr sz="6700" b="0" spc="2965" dirty="0">
                <a:latin typeface="Arial"/>
                <a:cs typeface="Arial"/>
              </a:rPr>
              <a:t>m</a:t>
            </a:r>
            <a:r>
              <a:rPr sz="6700" b="0" spc="1985" dirty="0">
                <a:latin typeface="Arial"/>
                <a:cs typeface="Arial"/>
              </a:rPr>
              <a:t>a</a:t>
            </a:r>
            <a:r>
              <a:rPr sz="6700" b="0" spc="3000" dirty="0">
                <a:latin typeface="Arial"/>
                <a:cs typeface="Arial"/>
              </a:rPr>
              <a:t>to</a:t>
            </a:r>
            <a:r>
              <a:rPr sz="6700" b="0" spc="1555" dirty="0">
                <a:latin typeface="Arial"/>
                <a:cs typeface="Arial"/>
              </a:rPr>
              <a:t>p</a:t>
            </a:r>
            <a:r>
              <a:rPr sz="6700" b="0" spc="2160" dirty="0">
                <a:latin typeface="Arial"/>
                <a:cs typeface="Arial"/>
              </a:rPr>
              <a:t>o</a:t>
            </a:r>
            <a:r>
              <a:rPr sz="6700" b="0" spc="1555" dirty="0">
                <a:latin typeface="Arial"/>
                <a:cs typeface="Arial"/>
              </a:rPr>
              <a:t>e</a:t>
            </a:r>
            <a:r>
              <a:rPr sz="6700" b="0" spc="1275" dirty="0">
                <a:latin typeface="Arial"/>
                <a:cs typeface="Arial"/>
              </a:rPr>
              <a:t>ia</a:t>
            </a:r>
            <a:r>
              <a:rPr sz="6700" b="0" spc="265" dirty="0">
                <a:latin typeface="Arial"/>
                <a:cs typeface="Arial"/>
              </a:rPr>
              <a:t>?</a:t>
            </a:r>
            <a:endParaRPr sz="6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09979" rIns="0" bIns="0" rtlCol="0">
            <a:spAutoFit/>
          </a:bodyPr>
          <a:lstStyle/>
          <a:p>
            <a:pPr marL="12065" marR="5080" algn="ctr">
              <a:lnSpc>
                <a:spcPct val="125000"/>
              </a:lnSpc>
              <a:spcBef>
                <a:spcPts val="100"/>
              </a:spcBef>
            </a:pPr>
            <a:r>
              <a:rPr spc="-5" dirty="0"/>
              <a:t>Onomatopoeia: Words whose sound  suggests its</a:t>
            </a:r>
            <a:r>
              <a:rPr spc="-20" dirty="0"/>
              <a:t> </a:t>
            </a:r>
            <a:r>
              <a:rPr dirty="0"/>
              <a:t>meaning.</a:t>
            </a:r>
          </a:p>
          <a:p>
            <a:pPr marL="1270" algn="ctr">
              <a:lnSpc>
                <a:spcPct val="100000"/>
              </a:lnSpc>
              <a:spcBef>
                <a:spcPts val="1440"/>
              </a:spcBef>
            </a:pPr>
            <a:r>
              <a:rPr b="1" spc="-5" dirty="0">
                <a:latin typeface="Comic Sans MS"/>
                <a:cs typeface="Comic Sans MS"/>
              </a:rPr>
              <a:t>Onomatopoeia </a:t>
            </a:r>
            <a:r>
              <a:rPr b="1" dirty="0">
                <a:latin typeface="Comic Sans MS"/>
                <a:cs typeface="Comic Sans MS"/>
              </a:rPr>
              <a:t>Examples:</a:t>
            </a:r>
          </a:p>
          <a:p>
            <a:pPr algn="ctr">
              <a:lnSpc>
                <a:spcPct val="100000"/>
              </a:lnSpc>
              <a:spcBef>
                <a:spcPts val="1664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spc="20" dirty="0">
                <a:latin typeface="Comic Sans MS"/>
                <a:cs typeface="Comic Sans MS"/>
              </a:rPr>
              <a:t>bees </a:t>
            </a:r>
            <a:r>
              <a:rPr sz="27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buzzed</a:t>
            </a:r>
            <a:r>
              <a:rPr sz="2750" b="1" spc="20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by </a:t>
            </a:r>
            <a:r>
              <a:rPr sz="2750" spc="15" dirty="0">
                <a:latin typeface="Comic Sans MS"/>
                <a:cs typeface="Comic Sans MS"/>
              </a:rPr>
              <a:t>flying </a:t>
            </a:r>
            <a:r>
              <a:rPr sz="2750" spc="20" dirty="0">
                <a:latin typeface="Comic Sans MS"/>
                <a:cs typeface="Comic Sans MS"/>
              </a:rPr>
              <a:t>back </a:t>
            </a:r>
            <a:r>
              <a:rPr sz="2750" spc="15" dirty="0">
                <a:latin typeface="Comic Sans MS"/>
                <a:cs typeface="Comic Sans MS"/>
              </a:rPr>
              <a:t>to their</a:t>
            </a:r>
            <a:r>
              <a:rPr sz="2750" spc="-350" dirty="0">
                <a:latin typeface="Comic Sans MS"/>
                <a:cs typeface="Comic Sans MS"/>
              </a:rPr>
              <a:t> </a:t>
            </a:r>
            <a:r>
              <a:rPr sz="2750" spc="15" dirty="0">
                <a:latin typeface="Comic Sans MS"/>
                <a:cs typeface="Comic Sans MS"/>
              </a:rPr>
              <a:t>hive.</a:t>
            </a:r>
            <a:endParaRPr sz="2750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520"/>
              </a:spcBef>
            </a:pP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Click</a:t>
            </a:r>
            <a:r>
              <a:rPr sz="2850" b="1" i="1" spc="-30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the button </a:t>
            </a:r>
            <a:r>
              <a:rPr sz="2750" spc="15" dirty="0">
                <a:latin typeface="Comic Sans MS"/>
                <a:cs typeface="Comic Sans MS"/>
              </a:rPr>
              <a:t>to </a:t>
            </a:r>
            <a:r>
              <a:rPr sz="2750" spc="20" dirty="0">
                <a:latin typeface="Comic Sans MS"/>
                <a:cs typeface="Comic Sans MS"/>
              </a:rPr>
              <a:t>take the</a:t>
            </a:r>
            <a:r>
              <a:rPr sz="2750" spc="-350" dirty="0">
                <a:latin typeface="Comic Sans MS"/>
                <a:cs typeface="Comic Sans MS"/>
              </a:rPr>
              <a:t> </a:t>
            </a:r>
            <a:r>
              <a:rPr sz="2750" spc="15" dirty="0">
                <a:latin typeface="Comic Sans MS"/>
                <a:cs typeface="Comic Sans MS"/>
              </a:rPr>
              <a:t>picture.</a:t>
            </a:r>
            <a:endParaRPr sz="2750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spc="15" dirty="0">
                <a:latin typeface="Comic Sans MS"/>
                <a:cs typeface="Comic Sans MS"/>
              </a:rPr>
              <a:t>pig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squealed</a:t>
            </a:r>
            <a:r>
              <a:rPr sz="2850" b="1" i="1" spc="-30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when </a:t>
            </a:r>
            <a:r>
              <a:rPr sz="2750" spc="10" dirty="0">
                <a:latin typeface="Comic Sans MS"/>
                <a:cs typeface="Comic Sans MS"/>
              </a:rPr>
              <a:t>it </a:t>
            </a:r>
            <a:r>
              <a:rPr sz="2750" spc="20" dirty="0">
                <a:latin typeface="Comic Sans MS"/>
                <a:cs typeface="Comic Sans MS"/>
              </a:rPr>
              <a:t>saw the dog</a:t>
            </a:r>
            <a:r>
              <a:rPr sz="2750" spc="-360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coming.</a:t>
            </a:r>
            <a:endParaRPr sz="275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78993" y="139700"/>
            <a:ext cx="6615712" cy="1323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3554" y="1626616"/>
            <a:ext cx="9075420" cy="1046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700" b="0" spc="484" dirty="0">
                <a:latin typeface="Arial"/>
                <a:cs typeface="Arial"/>
              </a:rPr>
              <a:t>What </a:t>
            </a:r>
            <a:r>
              <a:rPr sz="6700" b="0" spc="725" dirty="0">
                <a:latin typeface="Arial"/>
                <a:cs typeface="Arial"/>
              </a:rPr>
              <a:t>is </a:t>
            </a:r>
            <a:r>
              <a:rPr sz="6700" b="0" spc="875" dirty="0">
                <a:latin typeface="Arial"/>
                <a:cs typeface="Arial"/>
              </a:rPr>
              <a:t>a</a:t>
            </a:r>
            <a:r>
              <a:rPr sz="6700" b="0" spc="-1255" dirty="0">
                <a:latin typeface="Arial"/>
                <a:cs typeface="Arial"/>
              </a:rPr>
              <a:t> </a:t>
            </a:r>
            <a:r>
              <a:rPr sz="6700" b="0" spc="565" dirty="0">
                <a:latin typeface="Arial"/>
                <a:cs typeface="Arial"/>
              </a:rPr>
              <a:t>Metaphor?</a:t>
            </a:r>
            <a:endParaRPr sz="6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04672" rIns="0" bIns="0" rtlCol="0">
            <a:spAutoFit/>
          </a:bodyPr>
          <a:lstStyle/>
          <a:p>
            <a:pPr marL="479425" marR="472440" algn="ctr">
              <a:lnSpc>
                <a:spcPct val="125600"/>
              </a:lnSpc>
              <a:spcBef>
                <a:spcPts val="95"/>
              </a:spcBef>
            </a:pPr>
            <a:r>
              <a:rPr spc="-5" dirty="0"/>
              <a:t>Metaphor: A figure of</a:t>
            </a:r>
            <a:r>
              <a:rPr spc="-40" dirty="0"/>
              <a:t> </a:t>
            </a:r>
            <a:r>
              <a:rPr spc="-5" dirty="0"/>
              <a:t>speech  stating two things are</a:t>
            </a:r>
            <a:r>
              <a:rPr spc="-40" dirty="0"/>
              <a:t> </a:t>
            </a:r>
            <a:r>
              <a:rPr spc="-5" dirty="0"/>
              <a:t>similar.</a:t>
            </a:r>
          </a:p>
          <a:p>
            <a:pPr marL="3175" algn="ctr">
              <a:lnSpc>
                <a:spcPct val="100000"/>
              </a:lnSpc>
              <a:spcBef>
                <a:spcPts val="1420"/>
              </a:spcBef>
            </a:pPr>
            <a:r>
              <a:rPr b="1" dirty="0">
                <a:latin typeface="Comic Sans MS"/>
                <a:cs typeface="Comic Sans MS"/>
              </a:rPr>
              <a:t>Metaphor</a:t>
            </a:r>
            <a:r>
              <a:rPr b="1" spc="-15" dirty="0">
                <a:latin typeface="Comic Sans MS"/>
                <a:cs typeface="Comic Sans MS"/>
              </a:rPr>
              <a:t> </a:t>
            </a:r>
            <a:r>
              <a:rPr b="1" dirty="0">
                <a:latin typeface="Comic Sans MS"/>
                <a:cs typeface="Comic Sans MS"/>
              </a:rPr>
              <a:t>Examples:</a:t>
            </a:r>
          </a:p>
          <a:p>
            <a:pPr algn="ctr">
              <a:lnSpc>
                <a:spcPct val="100000"/>
              </a:lnSpc>
              <a:spcBef>
                <a:spcPts val="1690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strawberry</a:t>
            </a:r>
            <a:r>
              <a:rPr sz="2750" b="1" spc="20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was </a:t>
            </a:r>
            <a:r>
              <a:rPr sz="2750" b="1" u="heavy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27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fresh </a:t>
            </a:r>
            <a:r>
              <a:rPr sz="2750" b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summer</a:t>
            </a:r>
            <a:r>
              <a:rPr sz="2750" b="1" u="heavy" spc="-35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750" b="1" u="heavy" spc="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day</a:t>
            </a:r>
            <a:r>
              <a:rPr sz="2750" spc="20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95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rain</a:t>
            </a:r>
            <a:r>
              <a:rPr sz="2850" b="1" i="1" spc="-30" dirty="0">
                <a:latin typeface="Comic Sans MS"/>
                <a:cs typeface="Comic Sans MS"/>
              </a:rPr>
              <a:t> </a:t>
            </a:r>
            <a:r>
              <a:rPr sz="2750" spc="25" dirty="0">
                <a:latin typeface="Comic Sans MS"/>
                <a:cs typeface="Comic Sans MS"/>
              </a:rPr>
              <a:t>came </a:t>
            </a:r>
            <a:r>
              <a:rPr sz="2750" spc="20" dirty="0">
                <a:latin typeface="Comic Sans MS"/>
                <a:cs typeface="Comic Sans MS"/>
              </a:rPr>
              <a:t>down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 </a:t>
            </a:r>
            <a:r>
              <a:rPr sz="2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full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cold</a:t>
            </a:r>
            <a:r>
              <a:rPr sz="2850" b="1" i="1" u="heavy" spc="-409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buckets</a:t>
            </a:r>
            <a:r>
              <a:rPr sz="2750" spc="-25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test</a:t>
            </a:r>
            <a:r>
              <a:rPr sz="2850" b="1" i="1" spc="-30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was </a:t>
            </a:r>
            <a:r>
              <a:rPr sz="2850" b="1" i="1" u="heavy" spc="-4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long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never-ending</a:t>
            </a:r>
            <a:r>
              <a:rPr sz="2850" b="1" i="1" u="heavy" spc="-3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marathon</a:t>
            </a:r>
            <a:r>
              <a:rPr sz="2750" spc="-30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2750" spc="25" dirty="0">
                <a:latin typeface="Comic Sans MS"/>
                <a:cs typeface="Comic Sans MS"/>
              </a:rPr>
              <a:t>She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read</a:t>
            </a:r>
            <a:r>
              <a:rPr sz="2850" b="1" i="1" spc="-35" dirty="0">
                <a:latin typeface="Comic Sans MS"/>
                <a:cs typeface="Comic Sans MS"/>
              </a:rPr>
              <a:t> </a:t>
            </a:r>
            <a:r>
              <a:rPr sz="2750" spc="20" dirty="0">
                <a:latin typeface="Comic Sans MS"/>
                <a:cs typeface="Comic Sans MS"/>
              </a:rPr>
              <a:t>the book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at </a:t>
            </a:r>
            <a:r>
              <a:rPr sz="2850" b="1" i="1" u="heavy" spc="-4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2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snail’s</a:t>
            </a:r>
            <a:r>
              <a:rPr sz="2850" b="1" i="1" u="heavy" spc="-36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pace</a:t>
            </a:r>
            <a:r>
              <a:rPr sz="2750" spc="-25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61621" y="411571"/>
            <a:ext cx="4126523" cy="12713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1443" y="1897887"/>
            <a:ext cx="5558790" cy="1046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700" b="0" spc="-630" dirty="0">
                <a:latin typeface="Trebuchet MS"/>
                <a:cs typeface="Trebuchet MS"/>
              </a:rPr>
              <a:t>What </a:t>
            </a:r>
            <a:r>
              <a:rPr sz="6700" b="0" spc="-330" dirty="0">
                <a:latin typeface="Trebuchet MS"/>
                <a:cs typeface="Trebuchet MS"/>
              </a:rPr>
              <a:t>is </a:t>
            </a:r>
            <a:r>
              <a:rPr sz="6700" b="0" spc="-315" dirty="0">
                <a:latin typeface="Trebuchet MS"/>
                <a:cs typeface="Trebuchet MS"/>
              </a:rPr>
              <a:t>a</a:t>
            </a:r>
            <a:r>
              <a:rPr sz="6700" b="0" spc="-229" dirty="0">
                <a:latin typeface="Trebuchet MS"/>
                <a:cs typeface="Trebuchet MS"/>
              </a:rPr>
              <a:t> </a:t>
            </a:r>
            <a:r>
              <a:rPr sz="6700" b="0" spc="-330" dirty="0">
                <a:latin typeface="Trebuchet MS"/>
                <a:cs typeface="Trebuchet MS"/>
              </a:rPr>
              <a:t>Simile?</a:t>
            </a:r>
            <a:endParaRPr sz="6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7462" y="2751327"/>
            <a:ext cx="8910955" cy="440944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40"/>
              </a:spcBef>
            </a:pPr>
            <a:r>
              <a:rPr sz="3600" spc="-5" dirty="0">
                <a:latin typeface="Gothic Uralic"/>
                <a:cs typeface="Gothic Uralic"/>
              </a:rPr>
              <a:t>Simile: A </a:t>
            </a:r>
            <a:r>
              <a:rPr sz="3600" dirty="0">
                <a:latin typeface="Gothic Uralic"/>
                <a:cs typeface="Gothic Uralic"/>
              </a:rPr>
              <a:t>comparison using “like” </a:t>
            </a:r>
            <a:r>
              <a:rPr sz="3600" spc="-5" dirty="0">
                <a:latin typeface="Gothic Uralic"/>
                <a:cs typeface="Gothic Uralic"/>
              </a:rPr>
              <a:t>or</a:t>
            </a:r>
            <a:r>
              <a:rPr sz="3600" spc="-75" dirty="0">
                <a:latin typeface="Gothic Uralic"/>
                <a:cs typeface="Gothic Uralic"/>
              </a:rPr>
              <a:t> </a:t>
            </a:r>
            <a:r>
              <a:rPr sz="3600" dirty="0">
                <a:latin typeface="Gothic Uralic"/>
                <a:cs typeface="Gothic Uralic"/>
              </a:rPr>
              <a:t>“as.”</a:t>
            </a:r>
            <a:endParaRPr sz="3600">
              <a:latin typeface="Gothic Uralic"/>
              <a:cs typeface="Gothic Uralic"/>
            </a:endParaRPr>
          </a:p>
          <a:p>
            <a:pPr algn="ctr">
              <a:lnSpc>
                <a:spcPct val="100000"/>
              </a:lnSpc>
              <a:spcBef>
                <a:spcPts val="1440"/>
              </a:spcBef>
            </a:pPr>
            <a:r>
              <a:rPr sz="3600" b="1" spc="-5" dirty="0">
                <a:latin typeface="Comic Sans MS"/>
                <a:cs typeface="Comic Sans MS"/>
              </a:rPr>
              <a:t>Simile</a:t>
            </a:r>
            <a:r>
              <a:rPr sz="3600" b="1" spc="-15" dirty="0">
                <a:latin typeface="Comic Sans MS"/>
                <a:cs typeface="Comic Sans MS"/>
              </a:rPr>
              <a:t> </a:t>
            </a:r>
            <a:r>
              <a:rPr sz="3600" b="1" dirty="0">
                <a:latin typeface="Comic Sans MS"/>
                <a:cs typeface="Comic Sans MS"/>
              </a:rPr>
              <a:t>Examples:</a:t>
            </a:r>
            <a:endParaRPr sz="36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670"/>
              </a:spcBef>
            </a:pPr>
            <a:r>
              <a:rPr sz="2750" spc="25" dirty="0">
                <a:latin typeface="Comic Sans MS"/>
                <a:cs typeface="Comic Sans MS"/>
              </a:rPr>
              <a:t>She </a:t>
            </a:r>
            <a:r>
              <a:rPr sz="2750" spc="20" dirty="0">
                <a:latin typeface="Comic Sans MS"/>
                <a:cs typeface="Comic Sans MS"/>
              </a:rPr>
              <a:t>was </a:t>
            </a:r>
            <a:r>
              <a:rPr sz="4950" b="1" i="1" u="heavy" spc="-8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smart as an</a:t>
            </a:r>
            <a:r>
              <a:rPr sz="2850" b="1" i="1" u="heavy" spc="-85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owl</a:t>
            </a:r>
            <a:r>
              <a:rPr sz="2750" spc="-20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  <a:p>
            <a:pPr marL="1035685" marR="1031240" algn="ctr">
              <a:lnSpc>
                <a:spcPct val="129299"/>
              </a:lnSpc>
              <a:spcBef>
                <a:spcPts val="25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spc="20" dirty="0">
                <a:latin typeface="Comic Sans MS"/>
                <a:cs typeface="Comic Sans MS"/>
              </a:rPr>
              <a:t>student was </a:t>
            </a:r>
            <a:r>
              <a:rPr sz="4950" b="1" i="1" u="heavy" spc="-8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quiet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as </a:t>
            </a:r>
            <a:r>
              <a:rPr sz="2850" b="1" i="1" u="heavy" spc="-4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mouse</a:t>
            </a:r>
            <a:r>
              <a:rPr sz="2750" spc="-30" dirty="0">
                <a:latin typeface="Comic Sans MS"/>
                <a:cs typeface="Comic Sans MS"/>
              </a:rPr>
              <a:t>.  </a:t>
            </a:r>
            <a:r>
              <a:rPr sz="2750" spc="25" dirty="0">
                <a:latin typeface="Comic Sans MS"/>
                <a:cs typeface="Comic Sans MS"/>
              </a:rPr>
              <a:t>My </a:t>
            </a:r>
            <a:r>
              <a:rPr sz="2750" spc="20" dirty="0">
                <a:latin typeface="Comic Sans MS"/>
                <a:cs typeface="Comic Sans MS"/>
              </a:rPr>
              <a:t>backpack was </a:t>
            </a:r>
            <a:r>
              <a:rPr sz="4950" b="1" i="1" u="heavy" spc="-6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like </a:t>
            </a:r>
            <a:r>
              <a:rPr sz="2850" b="1" i="1" u="heavy" spc="-4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bag of</a:t>
            </a:r>
            <a:r>
              <a:rPr sz="2850" b="1" i="1" u="heavy" spc="-86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bricks</a:t>
            </a:r>
            <a:r>
              <a:rPr sz="2750" spc="-25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8480" y="806056"/>
            <a:ext cx="7808258" cy="881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906" y="2111248"/>
            <a:ext cx="9187180" cy="1013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270760" algn="l"/>
                <a:tab pos="3155315" algn="l"/>
              </a:tabLst>
            </a:pPr>
            <a:r>
              <a:rPr sz="6450" spc="-175" dirty="0">
                <a:latin typeface="Times New Roman"/>
                <a:cs typeface="Times New Roman"/>
              </a:rPr>
              <a:t>What	</a:t>
            </a:r>
            <a:r>
              <a:rPr sz="6450" spc="-195" dirty="0">
                <a:latin typeface="Times New Roman"/>
                <a:cs typeface="Times New Roman"/>
              </a:rPr>
              <a:t>is	</a:t>
            </a:r>
            <a:r>
              <a:rPr sz="6450" spc="160" dirty="0">
                <a:latin typeface="Times New Roman"/>
                <a:cs typeface="Times New Roman"/>
              </a:rPr>
              <a:t>Personification?</a:t>
            </a:r>
            <a:endParaRPr sz="6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47851" rIns="0" bIns="0" rtlCol="0">
            <a:spAutoFit/>
          </a:bodyPr>
          <a:lstStyle/>
          <a:p>
            <a:pPr marL="12700" marR="5080" algn="ctr">
              <a:lnSpc>
                <a:spcPct val="125000"/>
              </a:lnSpc>
              <a:spcBef>
                <a:spcPts val="100"/>
              </a:spcBef>
            </a:pPr>
            <a:r>
              <a:rPr spc="-5" dirty="0"/>
              <a:t>Personification: Giving human qualities  to things and</a:t>
            </a:r>
            <a:r>
              <a:rPr spc="-10" dirty="0"/>
              <a:t> </a:t>
            </a:r>
            <a:r>
              <a:rPr spc="-5" dirty="0"/>
              <a:t>ideas.</a:t>
            </a:r>
          </a:p>
          <a:p>
            <a:pPr marL="6350" algn="ctr">
              <a:lnSpc>
                <a:spcPct val="100000"/>
              </a:lnSpc>
              <a:spcBef>
                <a:spcPts val="3840"/>
              </a:spcBef>
            </a:pPr>
            <a:r>
              <a:rPr b="1" dirty="0">
                <a:latin typeface="Comic Sans MS"/>
                <a:cs typeface="Comic Sans MS"/>
              </a:rPr>
              <a:t>Personification</a:t>
            </a:r>
            <a:r>
              <a:rPr b="1" spc="-15" dirty="0">
                <a:latin typeface="Comic Sans MS"/>
                <a:cs typeface="Comic Sans MS"/>
              </a:rPr>
              <a:t> </a:t>
            </a:r>
            <a:r>
              <a:rPr b="1" dirty="0">
                <a:latin typeface="Comic Sans MS"/>
                <a:cs typeface="Comic Sans MS"/>
              </a:rPr>
              <a:t>Examples:</a:t>
            </a:r>
          </a:p>
          <a:p>
            <a:pPr marL="1166495" marR="1158875" algn="ctr">
              <a:lnSpc>
                <a:spcPct val="143900"/>
              </a:lnSpc>
              <a:spcBef>
                <a:spcPts val="65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spc="20" dirty="0">
                <a:latin typeface="Comic Sans MS"/>
                <a:cs typeface="Comic Sans MS"/>
              </a:rPr>
              <a:t>tree </a:t>
            </a:r>
            <a:r>
              <a:rPr sz="2750" spc="15" dirty="0">
                <a:latin typeface="Comic Sans MS"/>
                <a:cs typeface="Comic Sans MS"/>
              </a:rPr>
              <a:t>leaves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danced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in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the </a:t>
            </a:r>
            <a:r>
              <a:rPr sz="2850" b="1" i="1" u="heavy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wind</a:t>
            </a:r>
            <a:r>
              <a:rPr sz="2750" spc="-25" dirty="0">
                <a:latin typeface="Comic Sans MS"/>
                <a:cs typeface="Comic Sans MS"/>
              </a:rPr>
              <a:t>.  </a:t>
            </a: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spc="15" dirty="0">
                <a:latin typeface="Comic Sans MS"/>
                <a:cs typeface="Comic Sans MS"/>
              </a:rPr>
              <a:t>chair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stood up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straight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and</a:t>
            </a:r>
            <a:r>
              <a:rPr sz="2850" b="1" i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tall</a:t>
            </a:r>
            <a:r>
              <a:rPr sz="2750" spc="-20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  <a:p>
            <a:pPr marL="635" algn="ctr">
              <a:lnSpc>
                <a:spcPct val="100000"/>
              </a:lnSpc>
              <a:spcBef>
                <a:spcPts val="1475"/>
              </a:spcBef>
            </a:pPr>
            <a:r>
              <a:rPr sz="2750" spc="25" dirty="0">
                <a:latin typeface="Comic Sans MS"/>
                <a:cs typeface="Comic Sans MS"/>
              </a:rPr>
              <a:t>The </a:t>
            </a:r>
            <a:r>
              <a:rPr sz="2750" spc="20" dirty="0">
                <a:latin typeface="Comic Sans MS"/>
                <a:cs typeface="Comic Sans MS"/>
              </a:rPr>
              <a:t>car </a:t>
            </a:r>
            <a:r>
              <a:rPr sz="2850" b="1" i="1" u="heavy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jumped to the </a:t>
            </a:r>
            <a:r>
              <a:rPr sz="2850" b="1" i="1" u="heavy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finish</a:t>
            </a:r>
            <a:r>
              <a:rPr sz="2850" b="1" i="1" u="heavy" spc="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850" b="1" i="1" u="heavy" spc="-2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line</a:t>
            </a:r>
            <a:r>
              <a:rPr sz="2750" spc="-20" dirty="0">
                <a:latin typeface="Comic Sans MS"/>
                <a:cs typeface="Comic Sans MS"/>
              </a:rPr>
              <a:t>.</a:t>
            </a:r>
            <a:endParaRPr sz="27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767" y="377546"/>
            <a:ext cx="1469667" cy="39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7478" y="498855"/>
            <a:ext cx="3515995" cy="358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50" b="0" spc="-430" dirty="0">
                <a:latin typeface="Arial"/>
                <a:cs typeface="Arial"/>
              </a:rPr>
              <a:t>Find </a:t>
            </a:r>
            <a:r>
              <a:rPr sz="2150" b="0" spc="-320" dirty="0">
                <a:latin typeface="Arial"/>
                <a:cs typeface="Arial"/>
              </a:rPr>
              <a:t>the </a:t>
            </a:r>
            <a:r>
              <a:rPr sz="2150" b="0" spc="-415" dirty="0">
                <a:latin typeface="Arial"/>
                <a:cs typeface="Arial"/>
              </a:rPr>
              <a:t>similes. </a:t>
            </a:r>
            <a:r>
              <a:rPr sz="2150" b="0" spc="-330" dirty="0">
                <a:latin typeface="Arial"/>
                <a:cs typeface="Arial"/>
              </a:rPr>
              <a:t>Highlight </a:t>
            </a:r>
            <a:r>
              <a:rPr sz="2150" b="0" spc="-340" dirty="0">
                <a:latin typeface="Arial"/>
                <a:cs typeface="Arial"/>
              </a:rPr>
              <a:t>or </a:t>
            </a:r>
            <a:r>
              <a:rPr sz="2150" b="0" spc="-409" dirty="0">
                <a:latin typeface="Arial"/>
                <a:cs typeface="Arial"/>
              </a:rPr>
              <a:t>underline</a:t>
            </a:r>
            <a:r>
              <a:rPr sz="2150" b="0" spc="-375" dirty="0">
                <a:latin typeface="Arial"/>
                <a:cs typeface="Arial"/>
              </a:rPr>
              <a:t> </a:t>
            </a:r>
            <a:r>
              <a:rPr sz="2150" b="0" spc="-434" dirty="0">
                <a:latin typeface="Arial"/>
                <a:cs typeface="Arial"/>
              </a:rPr>
              <a:t>them.</a:t>
            </a:r>
            <a:endParaRPr sz="2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530" y="864616"/>
            <a:ext cx="9221470" cy="639572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241300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clock </a:t>
            </a:r>
            <a:r>
              <a:rPr sz="1800" dirty="0">
                <a:latin typeface="Comic Sans MS"/>
                <a:cs typeface="Comic Sans MS"/>
              </a:rPr>
              <a:t>struck midnight and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sky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black </a:t>
            </a:r>
            <a:r>
              <a:rPr sz="1800" dirty="0">
                <a:latin typeface="Comic Sans MS"/>
                <a:cs typeface="Comic Sans MS"/>
              </a:rPr>
              <a:t>as</a:t>
            </a:r>
            <a:r>
              <a:rPr sz="1800" spc="-5" dirty="0">
                <a:latin typeface="Comic Sans MS"/>
                <a:cs typeface="Comic Sans MS"/>
              </a:rPr>
              <a:t> ink.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new </a:t>
            </a:r>
            <a:r>
              <a:rPr sz="1800" dirty="0">
                <a:latin typeface="Comic Sans MS"/>
                <a:cs typeface="Comic Sans MS"/>
              </a:rPr>
              <a:t>couch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big </a:t>
            </a:r>
            <a:r>
              <a:rPr sz="1800" dirty="0">
                <a:latin typeface="Comic Sans MS"/>
                <a:cs typeface="Comic Sans MS"/>
              </a:rPr>
              <a:t>as a </a:t>
            </a:r>
            <a:r>
              <a:rPr sz="1800" spc="-5" dirty="0">
                <a:latin typeface="Comic Sans MS"/>
                <a:cs typeface="Comic Sans MS"/>
              </a:rPr>
              <a:t>bus </a:t>
            </a:r>
            <a:r>
              <a:rPr sz="1800" dirty="0">
                <a:latin typeface="Comic Sans MS"/>
                <a:cs typeface="Comic Sans MS"/>
              </a:rPr>
              <a:t>and could hardly </a:t>
            </a:r>
            <a:r>
              <a:rPr sz="1800" spc="-5" dirty="0">
                <a:latin typeface="Comic Sans MS"/>
                <a:cs typeface="Comic Sans MS"/>
              </a:rPr>
              <a:t>fit inside their </a:t>
            </a:r>
            <a:r>
              <a:rPr sz="1800" dirty="0">
                <a:latin typeface="Comic Sans MS"/>
                <a:cs typeface="Comic Sans MS"/>
              </a:rPr>
              <a:t>small living</a:t>
            </a:r>
            <a:r>
              <a:rPr sz="1800" spc="-6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room.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She forgot </a:t>
            </a:r>
            <a:r>
              <a:rPr sz="1800" dirty="0">
                <a:latin typeface="Comic Sans MS"/>
                <a:cs typeface="Comic Sans MS"/>
              </a:rPr>
              <a:t>her glasses 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blind </a:t>
            </a:r>
            <a:r>
              <a:rPr sz="1800" dirty="0">
                <a:latin typeface="Comic Sans MS"/>
                <a:cs typeface="Comic Sans MS"/>
              </a:rPr>
              <a:t>as a </a:t>
            </a:r>
            <a:r>
              <a:rPr sz="1800" spc="-5" dirty="0">
                <a:latin typeface="Comic Sans MS"/>
                <a:cs typeface="Comic Sans MS"/>
              </a:rPr>
              <a:t>bat, </a:t>
            </a:r>
            <a:r>
              <a:rPr sz="1800" dirty="0">
                <a:latin typeface="Comic Sans MS"/>
                <a:cs typeface="Comic Sans MS"/>
              </a:rPr>
              <a:t>so she had </a:t>
            </a:r>
            <a:r>
              <a:rPr sz="1800" spc="-5" dirty="0">
                <a:latin typeface="Comic Sans MS"/>
                <a:cs typeface="Comic Sans MS"/>
              </a:rPr>
              <a:t>difficulty</a:t>
            </a:r>
            <a:r>
              <a:rPr sz="1800" spc="-5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reading.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She forgot </a:t>
            </a:r>
            <a:r>
              <a:rPr sz="1800" dirty="0">
                <a:latin typeface="Comic Sans MS"/>
                <a:cs typeface="Comic Sans MS"/>
              </a:rPr>
              <a:t>her homework </a:t>
            </a:r>
            <a:r>
              <a:rPr sz="1800" spc="-5" dirty="0">
                <a:latin typeface="Comic Sans MS"/>
                <a:cs typeface="Comic Sans MS"/>
              </a:rPr>
              <a:t>four days in </a:t>
            </a:r>
            <a:r>
              <a:rPr sz="1800" dirty="0">
                <a:latin typeface="Comic Sans MS"/>
                <a:cs typeface="Comic Sans MS"/>
              </a:rPr>
              <a:t>a </a:t>
            </a:r>
            <a:r>
              <a:rPr sz="1800" spc="-5" dirty="0">
                <a:latin typeface="Comic Sans MS"/>
                <a:cs typeface="Comic Sans MS"/>
              </a:rPr>
              <a:t>row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flaky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6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snowstorm.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After </a:t>
            </a:r>
            <a:r>
              <a:rPr sz="1800" dirty="0">
                <a:latin typeface="Comic Sans MS"/>
                <a:cs typeface="Comic Sans MS"/>
              </a:rPr>
              <a:t>getting all </a:t>
            </a:r>
            <a:r>
              <a:rPr sz="1800" spc="-5" dirty="0">
                <a:latin typeface="Comic Sans MS"/>
                <a:cs typeface="Comic Sans MS"/>
              </a:rPr>
              <a:t>the questions </a:t>
            </a:r>
            <a:r>
              <a:rPr sz="1800" dirty="0">
                <a:latin typeface="Comic Sans MS"/>
                <a:cs typeface="Comic Sans MS"/>
              </a:rPr>
              <a:t>correct on her </a:t>
            </a:r>
            <a:r>
              <a:rPr sz="1800" spc="-5" dirty="0">
                <a:latin typeface="Comic Sans MS"/>
                <a:cs typeface="Comic Sans MS"/>
              </a:rPr>
              <a:t>test,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wise </a:t>
            </a:r>
            <a:r>
              <a:rPr sz="1800" dirty="0">
                <a:latin typeface="Comic Sans MS"/>
                <a:cs typeface="Comic Sans MS"/>
              </a:rPr>
              <a:t>as an</a:t>
            </a:r>
            <a:r>
              <a:rPr sz="1800" spc="-6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owl.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The snobby and conceited girl </a:t>
            </a:r>
            <a:r>
              <a:rPr sz="1800" spc="-5" dirty="0">
                <a:latin typeface="Comic Sans MS"/>
                <a:cs typeface="Comic Sans MS"/>
              </a:rPr>
              <a:t>treated </a:t>
            </a:r>
            <a:r>
              <a:rPr sz="1800" dirty="0">
                <a:latin typeface="Comic Sans MS"/>
                <a:cs typeface="Comic Sans MS"/>
              </a:rPr>
              <a:t>everyone </a:t>
            </a:r>
            <a:r>
              <a:rPr sz="1800" spc="-5" dirty="0">
                <a:latin typeface="Comic Sans MS"/>
                <a:cs typeface="Comic Sans MS"/>
              </a:rPr>
              <a:t>badly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cold as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ice.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65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I </a:t>
            </a:r>
            <a:r>
              <a:rPr sz="1800" spc="-5" dirty="0">
                <a:latin typeface="Comic Sans MS"/>
                <a:cs typeface="Comic Sans MS"/>
              </a:rPr>
              <a:t>needed </a:t>
            </a:r>
            <a:r>
              <a:rPr sz="1800" dirty="0">
                <a:latin typeface="Comic Sans MS"/>
                <a:cs typeface="Comic Sans MS"/>
              </a:rPr>
              <a:t>my sunglasses </a:t>
            </a:r>
            <a:r>
              <a:rPr sz="1800" spc="-5" dirty="0">
                <a:latin typeface="Comic Sans MS"/>
                <a:cs typeface="Comic Sans MS"/>
              </a:rPr>
              <a:t>inside </a:t>
            </a:r>
            <a:r>
              <a:rPr sz="1800" dirty="0">
                <a:latin typeface="Comic Sans MS"/>
                <a:cs typeface="Comic Sans MS"/>
              </a:rPr>
              <a:t>since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lights </a:t>
            </a:r>
            <a:r>
              <a:rPr sz="1800" spc="-5" dirty="0">
                <a:latin typeface="Comic Sans MS"/>
                <a:cs typeface="Comic Sans MS"/>
              </a:rPr>
              <a:t>were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bright </a:t>
            </a:r>
            <a:r>
              <a:rPr sz="1800" dirty="0">
                <a:latin typeface="Comic Sans MS"/>
                <a:cs typeface="Comic Sans MS"/>
              </a:rPr>
              <a:t>as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day.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27749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new baby </a:t>
            </a:r>
            <a:r>
              <a:rPr sz="1800" dirty="0">
                <a:latin typeface="Comic Sans MS"/>
                <a:cs typeface="Comic Sans MS"/>
              </a:rPr>
              <a:t>looked as cute as a cupcake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his </a:t>
            </a:r>
            <a:r>
              <a:rPr sz="1800" spc="-5" dirty="0">
                <a:latin typeface="Comic Sans MS"/>
                <a:cs typeface="Comic Sans MS"/>
              </a:rPr>
              <a:t>brand new </a:t>
            </a:r>
            <a:r>
              <a:rPr sz="1800" dirty="0">
                <a:latin typeface="Comic Sans MS"/>
                <a:cs typeface="Comic Sans MS"/>
              </a:rPr>
              <a:t>giraffe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sweater.</a:t>
            </a:r>
            <a:endParaRPr sz="1800">
              <a:latin typeface="Comic Sans MS"/>
              <a:cs typeface="Comic Sans MS"/>
            </a:endParaRPr>
          </a:p>
          <a:p>
            <a:pPr marL="276860" indent="-264795">
              <a:lnSpc>
                <a:spcPct val="100000"/>
              </a:lnSpc>
              <a:spcBef>
                <a:spcPts val="359"/>
              </a:spcBef>
              <a:buAutoNum type="arabicPeriod"/>
              <a:tabLst>
                <a:tab pos="277495" algn="l"/>
              </a:tabLst>
            </a:pPr>
            <a:r>
              <a:rPr sz="1800" spc="-5" dirty="0">
                <a:latin typeface="Comic Sans MS"/>
                <a:cs typeface="Comic Sans MS"/>
              </a:rPr>
              <a:t>Her brand new </a:t>
            </a:r>
            <a:r>
              <a:rPr sz="1800" dirty="0">
                <a:latin typeface="Comic Sans MS"/>
                <a:cs typeface="Comic Sans MS"/>
              </a:rPr>
              <a:t>puppy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cute as a </a:t>
            </a:r>
            <a:r>
              <a:rPr sz="1800" spc="-5" dirty="0">
                <a:latin typeface="Comic Sans MS"/>
                <a:cs typeface="Comic Sans MS"/>
              </a:rPr>
              <a:t>button when </a:t>
            </a:r>
            <a:r>
              <a:rPr sz="1800" dirty="0">
                <a:latin typeface="Comic Sans MS"/>
                <a:cs typeface="Comic Sans MS"/>
              </a:rPr>
              <a:t>he chased his </a:t>
            </a:r>
            <a:r>
              <a:rPr sz="1800" spc="-5" dirty="0">
                <a:latin typeface="Comic Sans MS"/>
                <a:cs typeface="Comic Sans MS"/>
              </a:rPr>
              <a:t>tail in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circles.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frog wasn’t </a:t>
            </a:r>
            <a:r>
              <a:rPr sz="1800" dirty="0">
                <a:latin typeface="Comic Sans MS"/>
                <a:cs typeface="Comic Sans MS"/>
              </a:rPr>
              <a:t>moving </a:t>
            </a:r>
            <a:r>
              <a:rPr sz="1800" spc="-5" dirty="0">
                <a:latin typeface="Comic Sans MS"/>
                <a:cs typeface="Comic Sans MS"/>
              </a:rPr>
              <a:t>because it was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dead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5" dirty="0">
                <a:latin typeface="Comic Sans MS"/>
                <a:cs typeface="Comic Sans MS"/>
              </a:rPr>
              <a:t> doornail.</a:t>
            </a:r>
            <a:endParaRPr sz="1800">
              <a:latin typeface="Comic Sans MS"/>
              <a:cs typeface="Comic Sans MS"/>
            </a:endParaRPr>
          </a:p>
          <a:p>
            <a:pPr marL="343535" indent="-33083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343535" algn="l"/>
              </a:tabLst>
            </a:pPr>
            <a:r>
              <a:rPr sz="1800" dirty="0">
                <a:latin typeface="Comic Sans MS"/>
                <a:cs typeface="Comic Sans MS"/>
              </a:rPr>
              <a:t>When everyone </a:t>
            </a:r>
            <a:r>
              <a:rPr sz="1800" spc="-5" dirty="0">
                <a:latin typeface="Comic Sans MS"/>
                <a:cs typeface="Comic Sans MS"/>
              </a:rPr>
              <a:t>is </a:t>
            </a:r>
            <a:r>
              <a:rPr sz="1800" dirty="0">
                <a:latin typeface="Comic Sans MS"/>
                <a:cs typeface="Comic Sans MS"/>
              </a:rPr>
              <a:t>sleeping,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house </a:t>
            </a:r>
            <a:r>
              <a:rPr sz="1800" spc="-5" dirty="0">
                <a:latin typeface="Comic Sans MS"/>
                <a:cs typeface="Comic Sans MS"/>
              </a:rPr>
              <a:t>is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quiet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mouse.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When she graduated </a:t>
            </a:r>
            <a:r>
              <a:rPr sz="1800" spc="-5" dirty="0">
                <a:latin typeface="Comic Sans MS"/>
                <a:cs typeface="Comic Sans MS"/>
              </a:rPr>
              <a:t>from </a:t>
            </a:r>
            <a:r>
              <a:rPr sz="1800" dirty="0">
                <a:latin typeface="Comic Sans MS"/>
                <a:cs typeface="Comic Sans MS"/>
              </a:rPr>
              <a:t>high school, her mom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proud as a</a:t>
            </a:r>
            <a:r>
              <a:rPr sz="1800" spc="-4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peacock.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When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school </a:t>
            </a:r>
            <a:r>
              <a:rPr sz="1800" spc="-5" dirty="0">
                <a:latin typeface="Comic Sans MS"/>
                <a:cs typeface="Comic Sans MS"/>
              </a:rPr>
              <a:t>bell rings </a:t>
            </a:r>
            <a:r>
              <a:rPr sz="1800" dirty="0">
                <a:latin typeface="Comic Sans MS"/>
                <a:cs typeface="Comic Sans MS"/>
              </a:rPr>
              <a:t>at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end of </a:t>
            </a:r>
            <a:r>
              <a:rPr sz="1800" spc="-5" dirty="0">
                <a:latin typeface="Comic Sans MS"/>
                <a:cs typeface="Comic Sans MS"/>
              </a:rPr>
              <a:t>the day </a:t>
            </a:r>
            <a:r>
              <a:rPr sz="1800" dirty="0">
                <a:latin typeface="Comic Sans MS"/>
                <a:cs typeface="Comic Sans MS"/>
              </a:rPr>
              <a:t>I </a:t>
            </a:r>
            <a:r>
              <a:rPr sz="1800" spc="-5" dirty="0">
                <a:latin typeface="Comic Sans MS"/>
                <a:cs typeface="Comic Sans MS"/>
              </a:rPr>
              <a:t>feel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free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bird.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She </a:t>
            </a:r>
            <a:r>
              <a:rPr sz="1800" dirty="0">
                <a:latin typeface="Comic Sans MS"/>
                <a:cs typeface="Comic Sans MS"/>
              </a:rPr>
              <a:t>accidentally </a:t>
            </a:r>
            <a:r>
              <a:rPr sz="1800" spc="-5" dirty="0">
                <a:latin typeface="Comic Sans MS"/>
                <a:cs typeface="Comic Sans MS"/>
              </a:rPr>
              <a:t>dropped the </a:t>
            </a:r>
            <a:r>
              <a:rPr sz="1800" dirty="0">
                <a:latin typeface="Comic Sans MS"/>
                <a:cs typeface="Comic Sans MS"/>
              </a:rPr>
              <a:t>meatball and </a:t>
            </a:r>
            <a:r>
              <a:rPr sz="1800" spc="-5" dirty="0">
                <a:latin typeface="Comic Sans MS"/>
                <a:cs typeface="Comic Sans MS"/>
              </a:rPr>
              <a:t>it was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flat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pancake.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She </a:t>
            </a:r>
            <a:r>
              <a:rPr sz="1800" dirty="0">
                <a:latin typeface="Comic Sans MS"/>
                <a:cs typeface="Comic Sans MS"/>
              </a:rPr>
              <a:t>ate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huge pizza all </a:t>
            </a:r>
            <a:r>
              <a:rPr sz="1800" spc="-5" dirty="0">
                <a:latin typeface="Comic Sans MS"/>
                <a:cs typeface="Comic Sans MS"/>
              </a:rPr>
              <a:t>by </a:t>
            </a:r>
            <a:r>
              <a:rPr sz="1800" dirty="0">
                <a:latin typeface="Comic Sans MS"/>
                <a:cs typeface="Comic Sans MS"/>
              </a:rPr>
              <a:t>herself 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fat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pig.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She </a:t>
            </a:r>
            <a:r>
              <a:rPr sz="1800" dirty="0">
                <a:latin typeface="Comic Sans MS"/>
                <a:cs typeface="Comic Sans MS"/>
              </a:rPr>
              <a:t>exercised and ate healthy </a:t>
            </a:r>
            <a:r>
              <a:rPr sz="1800" spc="-5" dirty="0">
                <a:latin typeface="Comic Sans MS"/>
                <a:cs typeface="Comic Sans MS"/>
              </a:rPr>
              <a:t>things </a:t>
            </a:r>
            <a:r>
              <a:rPr sz="1800" dirty="0">
                <a:latin typeface="Comic Sans MS"/>
                <a:cs typeface="Comic Sans MS"/>
              </a:rPr>
              <a:t>all </a:t>
            </a:r>
            <a:r>
              <a:rPr sz="1800" spc="-5" dirty="0">
                <a:latin typeface="Comic Sans MS"/>
                <a:cs typeface="Comic Sans MS"/>
              </a:rPr>
              <a:t>week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light as a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feather.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Finding </a:t>
            </a:r>
            <a:r>
              <a:rPr sz="1800" spc="-5" dirty="0">
                <a:latin typeface="Comic Sans MS"/>
                <a:cs typeface="Comic Sans MS"/>
              </a:rPr>
              <a:t>the ring </a:t>
            </a:r>
            <a:r>
              <a:rPr sz="1800" dirty="0">
                <a:latin typeface="Comic Sans MS"/>
                <a:cs typeface="Comic Sans MS"/>
              </a:rPr>
              <a:t>she lost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like </a:t>
            </a:r>
            <a:r>
              <a:rPr sz="1800" spc="-5" dirty="0">
                <a:latin typeface="Comic Sans MS"/>
                <a:cs typeface="Comic Sans MS"/>
              </a:rPr>
              <a:t>finding </a:t>
            </a:r>
            <a:r>
              <a:rPr sz="1800" dirty="0">
                <a:latin typeface="Comic Sans MS"/>
                <a:cs typeface="Comic Sans MS"/>
              </a:rPr>
              <a:t>a needle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a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haystack.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girl </a:t>
            </a:r>
            <a:r>
              <a:rPr sz="1800" spc="-5" dirty="0">
                <a:latin typeface="Comic Sans MS"/>
                <a:cs typeface="Comic Sans MS"/>
              </a:rPr>
              <a:t>walked </a:t>
            </a:r>
            <a:r>
              <a:rPr sz="1800" dirty="0">
                <a:latin typeface="Comic Sans MS"/>
                <a:cs typeface="Comic Sans MS"/>
              </a:rPr>
              <a:t>as slow as a snail </a:t>
            </a:r>
            <a:r>
              <a:rPr sz="1800" spc="-5" dirty="0">
                <a:latin typeface="Comic Sans MS"/>
                <a:cs typeface="Comic Sans MS"/>
              </a:rPr>
              <a:t>because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so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exhausted.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40"/>
              </a:spcBef>
              <a:buAutoNum type="arabicPeriod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class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quiet </a:t>
            </a:r>
            <a:r>
              <a:rPr sz="1800" dirty="0">
                <a:latin typeface="Comic Sans MS"/>
                <a:cs typeface="Comic Sans MS"/>
              </a:rPr>
              <a:t>as a mouse </a:t>
            </a:r>
            <a:r>
              <a:rPr sz="1800" spc="-5" dirty="0">
                <a:latin typeface="Comic Sans MS"/>
                <a:cs typeface="Comic Sans MS"/>
              </a:rPr>
              <a:t>because they didn’t want to </a:t>
            </a:r>
            <a:r>
              <a:rPr sz="1800" dirty="0">
                <a:latin typeface="Comic Sans MS"/>
                <a:cs typeface="Comic Sans MS"/>
              </a:rPr>
              <a:t>get </a:t>
            </a:r>
            <a:r>
              <a:rPr sz="1800" spc="-5" dirty="0">
                <a:latin typeface="Comic Sans MS"/>
                <a:cs typeface="Comic Sans MS"/>
              </a:rPr>
              <a:t>in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trouble.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59"/>
              </a:spcBef>
              <a:buAutoNum type="arabicPeriod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was </a:t>
            </a:r>
            <a:r>
              <a:rPr sz="1800" dirty="0">
                <a:latin typeface="Comic Sans MS"/>
                <a:cs typeface="Comic Sans MS"/>
              </a:rPr>
              <a:t>so cozy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her </a:t>
            </a:r>
            <a:r>
              <a:rPr sz="1800" spc="-5" dirty="0">
                <a:latin typeface="Comic Sans MS"/>
                <a:cs typeface="Comic Sans MS"/>
              </a:rPr>
              <a:t>bed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snug as a </a:t>
            </a:r>
            <a:r>
              <a:rPr sz="1800" spc="-5" dirty="0">
                <a:latin typeface="Comic Sans MS"/>
                <a:cs typeface="Comic Sans MS"/>
              </a:rPr>
              <a:t>bug in </a:t>
            </a:r>
            <a:r>
              <a:rPr sz="1800" dirty="0">
                <a:latin typeface="Comic Sans MS"/>
                <a:cs typeface="Comic Sans MS"/>
              </a:rPr>
              <a:t>a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rug.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767" y="270866"/>
            <a:ext cx="1469667" cy="39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7478" y="392175"/>
            <a:ext cx="3515995" cy="358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50" b="0" spc="-430" dirty="0">
                <a:latin typeface="Arial"/>
                <a:cs typeface="Arial"/>
              </a:rPr>
              <a:t>Find </a:t>
            </a:r>
            <a:r>
              <a:rPr sz="2150" b="0" spc="-320" dirty="0">
                <a:latin typeface="Arial"/>
                <a:cs typeface="Arial"/>
              </a:rPr>
              <a:t>the </a:t>
            </a:r>
            <a:r>
              <a:rPr sz="2150" b="0" spc="-415" dirty="0">
                <a:latin typeface="Arial"/>
                <a:cs typeface="Arial"/>
              </a:rPr>
              <a:t>similes. </a:t>
            </a:r>
            <a:r>
              <a:rPr sz="2150" b="0" spc="-330" dirty="0">
                <a:latin typeface="Arial"/>
                <a:cs typeface="Arial"/>
              </a:rPr>
              <a:t>Highlight </a:t>
            </a:r>
            <a:r>
              <a:rPr sz="2150" b="0" spc="-340" dirty="0">
                <a:latin typeface="Arial"/>
                <a:cs typeface="Arial"/>
              </a:rPr>
              <a:t>or </a:t>
            </a:r>
            <a:r>
              <a:rPr sz="2150" b="0" spc="-409" dirty="0">
                <a:latin typeface="Arial"/>
                <a:cs typeface="Arial"/>
              </a:rPr>
              <a:t>underline</a:t>
            </a:r>
            <a:r>
              <a:rPr sz="2150" b="0" spc="-375" dirty="0">
                <a:latin typeface="Arial"/>
                <a:cs typeface="Arial"/>
              </a:rPr>
              <a:t> </a:t>
            </a:r>
            <a:r>
              <a:rPr sz="2150" b="0" spc="-434" dirty="0">
                <a:latin typeface="Arial"/>
                <a:cs typeface="Arial"/>
              </a:rPr>
              <a:t>them.</a:t>
            </a:r>
            <a:endParaRPr sz="2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530" y="754887"/>
            <a:ext cx="9081135" cy="63988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79730" indent="-367665">
              <a:lnSpc>
                <a:spcPct val="100000"/>
              </a:lnSpc>
              <a:spcBef>
                <a:spcPts val="459"/>
              </a:spcBef>
              <a:buAutoNum type="arabicPeriod" startAt="21"/>
              <a:tabLst>
                <a:tab pos="38036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teacher told </a:t>
            </a:r>
            <a:r>
              <a:rPr sz="1800" dirty="0">
                <a:latin typeface="Comic Sans MS"/>
                <a:cs typeface="Comic Sans MS"/>
              </a:rPr>
              <a:t>him </a:t>
            </a:r>
            <a:r>
              <a:rPr sz="1800" spc="-5" dirty="0">
                <a:latin typeface="Comic Sans MS"/>
                <a:cs typeface="Comic Sans MS"/>
              </a:rPr>
              <a:t>it is </a:t>
            </a:r>
            <a:r>
              <a:rPr sz="1800" dirty="0">
                <a:latin typeface="Comic Sans MS"/>
                <a:cs typeface="Comic Sans MS"/>
              </a:rPr>
              <a:t>as solid as a </a:t>
            </a:r>
            <a:r>
              <a:rPr sz="1800" spc="-5" dirty="0">
                <a:latin typeface="Comic Sans MS"/>
                <a:cs typeface="Comic Sans MS"/>
              </a:rPr>
              <a:t>rock, </a:t>
            </a:r>
            <a:r>
              <a:rPr sz="1800" dirty="0">
                <a:latin typeface="Comic Sans MS"/>
                <a:cs typeface="Comic Sans MS"/>
              </a:rPr>
              <a:t>admiring his model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airplane.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 wouldn’t </a:t>
            </a:r>
            <a:r>
              <a:rPr sz="1800" dirty="0">
                <a:latin typeface="Comic Sans MS"/>
                <a:cs typeface="Comic Sans MS"/>
              </a:rPr>
              <a:t>change his mind and </a:t>
            </a:r>
            <a:r>
              <a:rPr sz="1800" spc="-5" dirty="0">
                <a:latin typeface="Comic Sans MS"/>
                <a:cs typeface="Comic Sans MS"/>
              </a:rPr>
              <a:t>was told </a:t>
            </a:r>
            <a:r>
              <a:rPr sz="1800" dirty="0">
                <a:latin typeface="Comic Sans MS"/>
                <a:cs typeface="Comic Sans MS"/>
              </a:rPr>
              <a:t>he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stubborn as a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mule.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felt </a:t>
            </a:r>
            <a:r>
              <a:rPr sz="1800" dirty="0">
                <a:latin typeface="Comic Sans MS"/>
                <a:cs typeface="Comic Sans MS"/>
              </a:rPr>
              <a:t>as sick as a </a:t>
            </a:r>
            <a:r>
              <a:rPr sz="1800" spc="-5" dirty="0">
                <a:latin typeface="Comic Sans MS"/>
                <a:cs typeface="Comic Sans MS"/>
              </a:rPr>
              <a:t>dog when </a:t>
            </a:r>
            <a:r>
              <a:rPr sz="1800" dirty="0">
                <a:latin typeface="Comic Sans MS"/>
                <a:cs typeface="Comic Sans MS"/>
              </a:rPr>
              <a:t>she had </a:t>
            </a:r>
            <a:r>
              <a:rPr sz="1800" spc="-5" dirty="0">
                <a:latin typeface="Comic Sans MS"/>
                <a:cs typeface="Comic Sans MS"/>
              </a:rPr>
              <a:t>the flu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didn’t </a:t>
            </a:r>
            <a:r>
              <a:rPr sz="1800" dirty="0">
                <a:latin typeface="Comic Sans MS"/>
                <a:cs typeface="Comic Sans MS"/>
              </a:rPr>
              <a:t>go </a:t>
            </a:r>
            <a:r>
              <a:rPr sz="1800" spc="-5" dirty="0">
                <a:latin typeface="Comic Sans MS"/>
                <a:cs typeface="Comic Sans MS"/>
              </a:rPr>
              <a:t>to </a:t>
            </a:r>
            <a:r>
              <a:rPr sz="1800" dirty="0">
                <a:latin typeface="Comic Sans MS"/>
                <a:cs typeface="Comic Sans MS"/>
              </a:rPr>
              <a:t>school</a:t>
            </a:r>
            <a:r>
              <a:rPr sz="1800" spc="-4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yesterday.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didn’t </a:t>
            </a:r>
            <a:r>
              <a:rPr sz="1800" dirty="0">
                <a:latin typeface="Comic Sans MS"/>
                <a:cs typeface="Comic Sans MS"/>
              </a:rPr>
              <a:t>care </a:t>
            </a:r>
            <a:r>
              <a:rPr sz="1800" spc="-5" dirty="0">
                <a:latin typeface="Comic Sans MS"/>
                <a:cs typeface="Comic Sans MS"/>
              </a:rPr>
              <a:t>what </a:t>
            </a:r>
            <a:r>
              <a:rPr sz="1800" dirty="0">
                <a:latin typeface="Comic Sans MS"/>
                <a:cs typeface="Comic Sans MS"/>
              </a:rPr>
              <a:t>others said about her </a:t>
            </a:r>
            <a:r>
              <a:rPr sz="1800" spc="-5" dirty="0">
                <a:latin typeface="Comic Sans MS"/>
                <a:cs typeface="Comic Sans MS"/>
              </a:rPr>
              <a:t>because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tough </a:t>
            </a:r>
            <a:r>
              <a:rPr sz="1800" dirty="0">
                <a:latin typeface="Comic Sans MS"/>
                <a:cs typeface="Comic Sans MS"/>
              </a:rPr>
              <a:t>as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nails.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extraordinary girl </a:t>
            </a:r>
            <a:r>
              <a:rPr sz="1800" spc="-5" dirty="0">
                <a:latin typeface="Comic Sans MS"/>
                <a:cs typeface="Comic Sans MS"/>
              </a:rPr>
              <a:t>was </a:t>
            </a:r>
            <a:r>
              <a:rPr sz="1800" dirty="0">
                <a:latin typeface="Comic Sans MS"/>
                <a:cs typeface="Comic Sans MS"/>
              </a:rPr>
              <a:t>as sweet as honey and </a:t>
            </a:r>
            <a:r>
              <a:rPr sz="1800" spc="-5" dirty="0">
                <a:latin typeface="Comic Sans MS"/>
                <a:cs typeface="Comic Sans MS"/>
              </a:rPr>
              <a:t>was voted </a:t>
            </a:r>
            <a:r>
              <a:rPr sz="1800" dirty="0">
                <a:latin typeface="Comic Sans MS"/>
                <a:cs typeface="Comic Sans MS"/>
              </a:rPr>
              <a:t>class</a:t>
            </a:r>
            <a:r>
              <a:rPr sz="1800" spc="-4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president.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was </a:t>
            </a:r>
            <a:r>
              <a:rPr sz="1800" dirty="0">
                <a:latin typeface="Comic Sans MS"/>
                <a:cs typeface="Comic Sans MS"/>
              </a:rPr>
              <a:t>so scared </a:t>
            </a:r>
            <a:r>
              <a:rPr sz="1800" spc="-5" dirty="0">
                <a:latin typeface="Comic Sans MS"/>
                <a:cs typeface="Comic Sans MS"/>
              </a:rPr>
              <a:t>that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turned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white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ghost.</a:t>
            </a:r>
            <a:endParaRPr sz="1800">
              <a:latin typeface="Comic Sans MS"/>
              <a:cs typeface="Comic Sans MS"/>
            </a:endParaRPr>
          </a:p>
          <a:p>
            <a:pPr marL="416559" indent="-404495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417195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dog’s fur </a:t>
            </a:r>
            <a:r>
              <a:rPr sz="1800" dirty="0">
                <a:latin typeface="Comic Sans MS"/>
                <a:cs typeface="Comic Sans MS"/>
              </a:rPr>
              <a:t>looked as </a:t>
            </a:r>
            <a:r>
              <a:rPr sz="1800" spc="-5" dirty="0">
                <a:latin typeface="Comic Sans MS"/>
                <a:cs typeface="Comic Sans MS"/>
              </a:rPr>
              <a:t>fluffy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white </a:t>
            </a:r>
            <a:r>
              <a:rPr sz="1800" dirty="0">
                <a:latin typeface="Comic Sans MS"/>
                <a:cs typeface="Comic Sans MS"/>
              </a:rPr>
              <a:t>as snow after getting his hair</a:t>
            </a:r>
            <a:r>
              <a:rPr sz="1800" spc="-6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washed.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" dirty="0">
                <a:latin typeface="Comic Sans MS"/>
                <a:cs typeface="Comic Sans MS"/>
              </a:rPr>
              <a:t>basketball </a:t>
            </a:r>
            <a:r>
              <a:rPr sz="1800" dirty="0">
                <a:latin typeface="Comic Sans MS"/>
                <a:cs typeface="Comic Sans MS"/>
              </a:rPr>
              <a:t>players all looked as </a:t>
            </a:r>
            <a:r>
              <a:rPr sz="1800" spc="-5" dirty="0">
                <a:latin typeface="Comic Sans MS"/>
                <a:cs typeface="Comic Sans MS"/>
              </a:rPr>
              <a:t>tall </a:t>
            </a:r>
            <a:r>
              <a:rPr sz="1800" dirty="0">
                <a:latin typeface="Comic Sans MS"/>
                <a:cs typeface="Comic Sans MS"/>
              </a:rPr>
              <a:t>as giraffes </a:t>
            </a:r>
            <a:r>
              <a:rPr sz="1800" spc="-5" dirty="0">
                <a:latin typeface="Comic Sans MS"/>
                <a:cs typeface="Comic Sans MS"/>
              </a:rPr>
              <a:t>to the </a:t>
            </a:r>
            <a:r>
              <a:rPr sz="1800" dirty="0">
                <a:latin typeface="Comic Sans MS"/>
                <a:cs typeface="Comic Sans MS"/>
              </a:rPr>
              <a:t>people </a:t>
            </a:r>
            <a:r>
              <a:rPr sz="1800" spc="-5" dirty="0">
                <a:latin typeface="Comic Sans MS"/>
                <a:cs typeface="Comic Sans MS"/>
              </a:rPr>
              <a:t>in the</a:t>
            </a:r>
            <a:r>
              <a:rPr sz="1800" spc="-7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audience.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4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ants at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picnic </a:t>
            </a:r>
            <a:r>
              <a:rPr sz="1800" spc="-5" dirty="0">
                <a:latin typeface="Comic Sans MS"/>
                <a:cs typeface="Comic Sans MS"/>
              </a:rPr>
              <a:t>were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welcome </a:t>
            </a:r>
            <a:r>
              <a:rPr sz="1800" dirty="0">
                <a:latin typeface="Comic Sans MS"/>
                <a:cs typeface="Comic Sans MS"/>
              </a:rPr>
              <a:t>as a skunk at a lawn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party.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59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 </a:t>
            </a:r>
            <a:r>
              <a:rPr sz="1800" dirty="0">
                <a:latin typeface="Comic Sans MS"/>
                <a:cs typeface="Comic Sans MS"/>
              </a:rPr>
              <a:t>stayed out </a:t>
            </a:r>
            <a:r>
              <a:rPr sz="1800" spc="-5" dirty="0">
                <a:latin typeface="Comic Sans MS"/>
                <a:cs typeface="Comic Sans MS"/>
              </a:rPr>
              <a:t>in the </a:t>
            </a:r>
            <a:r>
              <a:rPr sz="1800" dirty="0">
                <a:latin typeface="Comic Sans MS"/>
                <a:cs typeface="Comic Sans MS"/>
              </a:rPr>
              <a:t>sun all </a:t>
            </a:r>
            <a:r>
              <a:rPr sz="1800" spc="-5" dirty="0">
                <a:latin typeface="Comic Sans MS"/>
                <a:cs typeface="Comic Sans MS"/>
              </a:rPr>
              <a:t>day </a:t>
            </a:r>
            <a:r>
              <a:rPr sz="1800" dirty="0">
                <a:latin typeface="Comic Sans MS"/>
                <a:cs typeface="Comic Sans MS"/>
              </a:rPr>
              <a:t>and after his </a:t>
            </a:r>
            <a:r>
              <a:rPr sz="1800" spc="-5" dirty="0">
                <a:latin typeface="Comic Sans MS"/>
                <a:cs typeface="Comic Sans MS"/>
              </a:rPr>
              <a:t>face </a:t>
            </a:r>
            <a:r>
              <a:rPr sz="1800" dirty="0">
                <a:latin typeface="Comic Sans MS"/>
                <a:cs typeface="Comic Sans MS"/>
              </a:rPr>
              <a:t>looked as </a:t>
            </a:r>
            <a:r>
              <a:rPr sz="1800" spc="-5" dirty="0">
                <a:latin typeface="Comic Sans MS"/>
                <a:cs typeface="Comic Sans MS"/>
              </a:rPr>
              <a:t>red </a:t>
            </a:r>
            <a:r>
              <a:rPr sz="1800" dirty="0">
                <a:latin typeface="Comic Sans MS"/>
                <a:cs typeface="Comic Sans MS"/>
              </a:rPr>
              <a:t>as a</a:t>
            </a:r>
            <a:r>
              <a:rPr sz="1800" spc="-4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tomato.</a:t>
            </a:r>
            <a:endParaRPr sz="1800">
              <a:latin typeface="Comic Sans MS"/>
              <a:cs typeface="Comic Sans MS"/>
            </a:endParaRPr>
          </a:p>
          <a:p>
            <a:pPr marL="379730" indent="-367665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380365" algn="l"/>
              </a:tabLst>
            </a:pPr>
            <a:r>
              <a:rPr sz="1800" spc="-5" dirty="0">
                <a:latin typeface="Comic Sans MS"/>
                <a:cs typeface="Comic Sans MS"/>
              </a:rPr>
              <a:t>He </a:t>
            </a:r>
            <a:r>
              <a:rPr sz="1800" dirty="0">
                <a:latin typeface="Comic Sans MS"/>
                <a:cs typeface="Comic Sans MS"/>
              </a:rPr>
              <a:t>hadn’t eaten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entire </a:t>
            </a:r>
            <a:r>
              <a:rPr sz="1800" spc="-5" dirty="0">
                <a:latin typeface="Comic Sans MS"/>
                <a:cs typeface="Comic Sans MS"/>
              </a:rPr>
              <a:t>day </a:t>
            </a:r>
            <a:r>
              <a:rPr sz="1800" dirty="0">
                <a:latin typeface="Comic Sans MS"/>
                <a:cs typeface="Comic Sans MS"/>
              </a:rPr>
              <a:t>at school and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as hungry as a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bear.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class acted like </a:t>
            </a:r>
            <a:r>
              <a:rPr sz="1800" spc="-5" dirty="0">
                <a:latin typeface="Comic Sans MS"/>
                <a:cs typeface="Comic Sans MS"/>
              </a:rPr>
              <a:t>busy bees </a:t>
            </a:r>
            <a:r>
              <a:rPr sz="1800" dirty="0">
                <a:latin typeface="Comic Sans MS"/>
                <a:cs typeface="Comic Sans MS"/>
              </a:rPr>
              <a:t>getting </a:t>
            </a:r>
            <a:r>
              <a:rPr sz="1800" spc="-5" dirty="0">
                <a:latin typeface="Comic Sans MS"/>
                <a:cs typeface="Comic Sans MS"/>
              </a:rPr>
              <a:t>ready for </a:t>
            </a:r>
            <a:r>
              <a:rPr sz="1800" dirty="0">
                <a:latin typeface="Comic Sans MS"/>
                <a:cs typeface="Comic Sans MS"/>
              </a:rPr>
              <a:t>open house later </a:t>
            </a:r>
            <a:r>
              <a:rPr sz="1800" spc="-5" dirty="0">
                <a:latin typeface="Comic Sans MS"/>
                <a:cs typeface="Comic Sans MS"/>
              </a:rPr>
              <a:t>that</a:t>
            </a:r>
            <a:r>
              <a:rPr sz="1800" spc="-5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day.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When she made her speech she </a:t>
            </a:r>
            <a:r>
              <a:rPr sz="1800" spc="-5" dirty="0">
                <a:latin typeface="Comic Sans MS"/>
                <a:cs typeface="Comic Sans MS"/>
              </a:rPr>
              <a:t>felt </a:t>
            </a:r>
            <a:r>
              <a:rPr sz="1800" dirty="0">
                <a:latin typeface="Comic Sans MS"/>
                <a:cs typeface="Comic Sans MS"/>
              </a:rPr>
              <a:t>like a </a:t>
            </a:r>
            <a:r>
              <a:rPr sz="1800" spc="-5" dirty="0">
                <a:latin typeface="Comic Sans MS"/>
                <a:cs typeface="Comic Sans MS"/>
              </a:rPr>
              <a:t>bug under </a:t>
            </a:r>
            <a:r>
              <a:rPr sz="1800" dirty="0">
                <a:latin typeface="Comic Sans MS"/>
                <a:cs typeface="Comic Sans MS"/>
              </a:rPr>
              <a:t>a magnifying</a:t>
            </a:r>
            <a:r>
              <a:rPr sz="1800" spc="-5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glass.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 disappeared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quick </a:t>
            </a:r>
            <a:r>
              <a:rPr sz="1800" dirty="0">
                <a:latin typeface="Comic Sans MS"/>
                <a:cs typeface="Comic Sans MS"/>
              </a:rPr>
              <a:t>as a </a:t>
            </a:r>
            <a:r>
              <a:rPr sz="1800" spc="-5" dirty="0">
                <a:latin typeface="Comic Sans MS"/>
                <a:cs typeface="Comic Sans MS"/>
              </a:rPr>
              <a:t>wink when </a:t>
            </a:r>
            <a:r>
              <a:rPr sz="1800" dirty="0">
                <a:latin typeface="Comic Sans MS"/>
                <a:cs typeface="Comic Sans MS"/>
              </a:rPr>
              <a:t>his mom asked him </a:t>
            </a:r>
            <a:r>
              <a:rPr sz="1800" spc="-5" dirty="0">
                <a:latin typeface="Comic Sans MS"/>
                <a:cs typeface="Comic Sans MS"/>
              </a:rPr>
              <a:t>to do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chores.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girl acted as </a:t>
            </a:r>
            <a:r>
              <a:rPr sz="1800" spc="-5" dirty="0">
                <a:latin typeface="Comic Sans MS"/>
                <a:cs typeface="Comic Sans MS"/>
              </a:rPr>
              <a:t>nutty </a:t>
            </a:r>
            <a:r>
              <a:rPr sz="1800" dirty="0">
                <a:latin typeface="Comic Sans MS"/>
                <a:cs typeface="Comic Sans MS"/>
              </a:rPr>
              <a:t>as a </a:t>
            </a:r>
            <a:r>
              <a:rPr sz="1800" spc="-5" dirty="0">
                <a:latin typeface="Comic Sans MS"/>
                <a:cs typeface="Comic Sans MS"/>
              </a:rPr>
              <a:t>fruitcake when </a:t>
            </a:r>
            <a:r>
              <a:rPr sz="1800" dirty="0">
                <a:latin typeface="Comic Sans MS"/>
                <a:cs typeface="Comic Sans MS"/>
              </a:rPr>
              <a:t>she </a:t>
            </a:r>
            <a:r>
              <a:rPr sz="1800" spc="-5" dirty="0">
                <a:latin typeface="Comic Sans MS"/>
                <a:cs typeface="Comic Sans MS"/>
              </a:rPr>
              <a:t>wouldn’t </a:t>
            </a:r>
            <a:r>
              <a:rPr sz="1800" dirty="0">
                <a:latin typeface="Comic Sans MS"/>
                <a:cs typeface="Comic Sans MS"/>
              </a:rPr>
              <a:t>stop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laughing.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Someone </a:t>
            </a:r>
            <a:r>
              <a:rPr sz="1800" dirty="0">
                <a:latin typeface="Comic Sans MS"/>
                <a:cs typeface="Comic Sans MS"/>
              </a:rPr>
              <a:t>stole all of </a:t>
            </a:r>
            <a:r>
              <a:rPr sz="1800" spc="-5" dirty="0">
                <a:latin typeface="Comic Sans MS"/>
                <a:cs typeface="Comic Sans MS"/>
              </a:rPr>
              <a:t>the </a:t>
            </a:r>
            <a:r>
              <a:rPr sz="1800" dirty="0">
                <a:latin typeface="Comic Sans MS"/>
                <a:cs typeface="Comic Sans MS"/>
              </a:rPr>
              <a:t>money </a:t>
            </a:r>
            <a:r>
              <a:rPr sz="1800" spc="-5" dirty="0">
                <a:latin typeface="Comic Sans MS"/>
                <a:cs typeface="Comic Sans MS"/>
              </a:rPr>
              <a:t>in </a:t>
            </a:r>
            <a:r>
              <a:rPr sz="1800" dirty="0">
                <a:latin typeface="Comic Sans MS"/>
                <a:cs typeface="Comic Sans MS"/>
              </a:rPr>
              <a:t>her </a:t>
            </a:r>
            <a:r>
              <a:rPr sz="1800" spc="-5" dirty="0">
                <a:latin typeface="Comic Sans MS"/>
                <a:cs typeface="Comic Sans MS"/>
              </a:rPr>
              <a:t>wallet </a:t>
            </a:r>
            <a:r>
              <a:rPr sz="1800" dirty="0">
                <a:latin typeface="Comic Sans MS"/>
                <a:cs typeface="Comic Sans MS"/>
              </a:rPr>
              <a:t>and </a:t>
            </a:r>
            <a:r>
              <a:rPr sz="1800" spc="-5" dirty="0">
                <a:latin typeface="Comic Sans MS"/>
                <a:cs typeface="Comic Sans MS"/>
              </a:rPr>
              <a:t>she felt </a:t>
            </a:r>
            <a:r>
              <a:rPr sz="1800" dirty="0">
                <a:latin typeface="Comic Sans MS"/>
                <a:cs typeface="Comic Sans MS"/>
              </a:rPr>
              <a:t>as poor as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dirt.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35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felt </a:t>
            </a:r>
            <a:r>
              <a:rPr sz="1800" dirty="0">
                <a:latin typeface="Comic Sans MS"/>
                <a:cs typeface="Comic Sans MS"/>
              </a:rPr>
              <a:t>as </a:t>
            </a:r>
            <a:r>
              <a:rPr sz="1800" spc="-5" dirty="0">
                <a:latin typeface="Comic Sans MS"/>
                <a:cs typeface="Comic Sans MS"/>
              </a:rPr>
              <a:t>fit </a:t>
            </a:r>
            <a:r>
              <a:rPr sz="1800" dirty="0">
                <a:latin typeface="Comic Sans MS"/>
                <a:cs typeface="Comic Sans MS"/>
              </a:rPr>
              <a:t>as a </a:t>
            </a:r>
            <a:r>
              <a:rPr sz="1800" spc="-5" dirty="0">
                <a:latin typeface="Comic Sans MS"/>
                <a:cs typeface="Comic Sans MS"/>
              </a:rPr>
              <a:t>fiddle </a:t>
            </a:r>
            <a:r>
              <a:rPr sz="1800" dirty="0">
                <a:latin typeface="Comic Sans MS"/>
                <a:cs typeface="Comic Sans MS"/>
              </a:rPr>
              <a:t>after completing </a:t>
            </a:r>
            <a:r>
              <a:rPr sz="1800" spc="-5" dirty="0">
                <a:latin typeface="Comic Sans MS"/>
                <a:cs typeface="Comic Sans MS"/>
              </a:rPr>
              <a:t>the twelve week </a:t>
            </a:r>
            <a:r>
              <a:rPr sz="1800" dirty="0">
                <a:latin typeface="Comic Sans MS"/>
                <a:cs typeface="Comic Sans MS"/>
              </a:rPr>
              <a:t>exercise</a:t>
            </a:r>
            <a:r>
              <a:rPr sz="1800" spc="-4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program.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60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Her dad </a:t>
            </a:r>
            <a:r>
              <a:rPr sz="1800" dirty="0">
                <a:latin typeface="Comic Sans MS"/>
                <a:cs typeface="Comic Sans MS"/>
              </a:rPr>
              <a:t>looked like a </a:t>
            </a:r>
            <a:r>
              <a:rPr sz="1800" spc="-5" dirty="0">
                <a:latin typeface="Comic Sans MS"/>
                <a:cs typeface="Comic Sans MS"/>
              </a:rPr>
              <a:t>bald badger because </a:t>
            </a:r>
            <a:r>
              <a:rPr sz="1800" dirty="0">
                <a:latin typeface="Comic Sans MS"/>
                <a:cs typeface="Comic Sans MS"/>
              </a:rPr>
              <a:t>he lost all his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hair.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40"/>
              </a:spcBef>
              <a:buAutoNum type="arabicPeriod" startAt="21"/>
              <a:tabLst>
                <a:tab pos="416559" algn="l"/>
              </a:tabLst>
            </a:pPr>
            <a:r>
              <a:rPr sz="1800" dirty="0">
                <a:latin typeface="Comic Sans MS"/>
                <a:cs typeface="Comic Sans MS"/>
              </a:rPr>
              <a:t>The play </a:t>
            </a:r>
            <a:r>
              <a:rPr sz="1800" spc="-5" dirty="0">
                <a:latin typeface="Comic Sans MS"/>
                <a:cs typeface="Comic Sans MS"/>
              </a:rPr>
              <a:t>was not </a:t>
            </a:r>
            <a:r>
              <a:rPr sz="1800" dirty="0">
                <a:latin typeface="Comic Sans MS"/>
                <a:cs typeface="Comic Sans MS"/>
              </a:rPr>
              <a:t>good and </a:t>
            </a:r>
            <a:r>
              <a:rPr sz="1800" spc="-5" dirty="0">
                <a:latin typeface="Comic Sans MS"/>
                <a:cs typeface="Comic Sans MS"/>
              </a:rPr>
              <a:t>would </a:t>
            </a:r>
            <a:r>
              <a:rPr sz="1800" dirty="0">
                <a:latin typeface="Comic Sans MS"/>
                <a:cs typeface="Comic Sans MS"/>
              </a:rPr>
              <a:t>last as long as </a:t>
            </a:r>
            <a:r>
              <a:rPr sz="1800" spc="-5" dirty="0">
                <a:latin typeface="Comic Sans MS"/>
                <a:cs typeface="Comic Sans MS"/>
              </a:rPr>
              <a:t>balloons in </a:t>
            </a:r>
            <a:r>
              <a:rPr sz="1800" dirty="0">
                <a:latin typeface="Comic Sans MS"/>
                <a:cs typeface="Comic Sans MS"/>
              </a:rPr>
              <a:t>a </a:t>
            </a:r>
            <a:r>
              <a:rPr sz="1800" spc="-5" dirty="0">
                <a:latin typeface="Comic Sans MS"/>
                <a:cs typeface="Comic Sans MS"/>
              </a:rPr>
              <a:t>room </a:t>
            </a:r>
            <a:r>
              <a:rPr sz="1800" dirty="0">
                <a:latin typeface="Comic Sans MS"/>
                <a:cs typeface="Comic Sans MS"/>
              </a:rPr>
              <a:t>of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kittens.</a:t>
            </a:r>
            <a:endParaRPr sz="1800">
              <a:latin typeface="Comic Sans MS"/>
              <a:cs typeface="Comic Sans MS"/>
            </a:endParaRPr>
          </a:p>
          <a:p>
            <a:pPr marL="415925" indent="-403860">
              <a:lnSpc>
                <a:spcPct val="100000"/>
              </a:lnSpc>
              <a:spcBef>
                <a:spcPts val="359"/>
              </a:spcBef>
              <a:buAutoNum type="arabicPeriod" startAt="21"/>
              <a:tabLst>
                <a:tab pos="416559" algn="l"/>
              </a:tabLst>
            </a:pPr>
            <a:r>
              <a:rPr sz="1800" spc="-5" dirty="0">
                <a:latin typeface="Comic Sans MS"/>
                <a:cs typeface="Comic Sans MS"/>
              </a:rPr>
              <a:t>She was </a:t>
            </a:r>
            <a:r>
              <a:rPr sz="1800" dirty="0">
                <a:latin typeface="Comic Sans MS"/>
                <a:cs typeface="Comic Sans MS"/>
              </a:rPr>
              <a:t>as pleased as punch after she got a letter </a:t>
            </a:r>
            <a:r>
              <a:rPr sz="1800" spc="-5" dirty="0">
                <a:latin typeface="Comic Sans MS"/>
                <a:cs typeface="Comic Sans MS"/>
              </a:rPr>
              <a:t>from </a:t>
            </a:r>
            <a:r>
              <a:rPr sz="1800" dirty="0">
                <a:latin typeface="Comic Sans MS"/>
                <a:cs typeface="Comic Sans MS"/>
              </a:rPr>
              <a:t>her</a:t>
            </a:r>
            <a:r>
              <a:rPr sz="1800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Grandma.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A31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2189</Words>
  <Application>Microsoft Office PowerPoint</Application>
  <PresentationFormat>Custom</PresentationFormat>
  <Paragraphs>236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What is figurative language?</vt:lpstr>
      <vt:lpstr>What is Alliteration?</vt:lpstr>
      <vt:lpstr>What is  Onomatopoeia?</vt:lpstr>
      <vt:lpstr>What is a Metaphor?</vt:lpstr>
      <vt:lpstr>What is a Simile?</vt:lpstr>
      <vt:lpstr>What is Personification?</vt:lpstr>
      <vt:lpstr>Find the similes. Highlight or underline them.</vt:lpstr>
      <vt:lpstr>Find the similes. Highlight or underline them.</vt:lpstr>
      <vt:lpstr>Find the similes. Highlight or underline them.</vt:lpstr>
      <vt:lpstr>Find the similes. Highlight or underline them.</vt:lpstr>
      <vt:lpstr>Metaphor Examples Highlight or underline the 2 things being compared in each metaphor.</vt:lpstr>
      <vt:lpstr>Metaphor Examples Highlight or underline the 2 things being compared in each metaphor.</vt:lpstr>
      <vt:lpstr>Personification Examples Highlight or underline the personification example in each sentence.</vt:lpstr>
      <vt:lpstr>Personification Examples Highlight or underline the personification example in each sentence.</vt:lpstr>
      <vt:lpstr>Onomatopoeia Onomatopoeia: Words whose sound suggests its meaning.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FigurativeLanguageKit</dc:title>
  <dc:creator>Susie Rios</dc:creator>
  <cp:lastModifiedBy>Iman</cp:lastModifiedBy>
  <cp:revision>1</cp:revision>
  <dcterms:created xsi:type="dcterms:W3CDTF">2020-03-07T16:08:22Z</dcterms:created>
  <dcterms:modified xsi:type="dcterms:W3CDTF">2020-03-07T16:14:03Z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2011-11-08T00:00:00Z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2020-03-07T00:00:00Z</vt:filetime>
  </property>
</Properties>
</file>