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العاشرة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cs typeface="B Jadid" pitchFamily="2" charset="-78"/>
              </a:rPr>
              <a:t>10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635896" y="25248"/>
            <a:ext cx="2550199" cy="80791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رمـوز المصحـف الشـريف وسجود التلاوة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37384" y="915566"/>
            <a:ext cx="8071634" cy="2223684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الرموز القرآنية أخذت عن المعنى التفسيري للآية أي ان الوقف اجتهادي يحدده واضع التفسير، وكل رمز في المصحف الشريف له دلالة على معنى محدد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وأن الرموز القرآنية لما تعددت تباينت معانيها ووصل عدد الرموز في المصاحف المطبوعة في اسطنبول ودمشق والهند على ما يزيد على خمسة وعشرون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رمزاً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تألفت لجنة عام 1342هـ برئاسة شيخ المقارئ المصرية الشيخ محمد خلف الحسيني  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V_Symbols"/>
              </a:rPr>
              <a:t>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واكتفت تلك اللجنة بوضع سبعة رموز فقط، هي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نزهة القارئ وتحفة البارئ: 80.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المصدر نفسه.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262016" y="3291830"/>
            <a:ext cx="6753268" cy="76174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9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1ـ  م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ما يلزم الوقف عليه: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نحو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قوله </a:t>
            </a:r>
            <a:r>
              <a:rPr lang="ar-IQ" dirty="0" err="1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تعالى:</a:t>
            </a:r>
            <a:r>
              <a:rPr lang="ar-IQ" b="1" dirty="0" err="1" smtClean="0"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 smtClean="0">
                <a:latin typeface="Times New Roman"/>
                <a:ea typeface="Times New Roman"/>
                <a:cs typeface="QCF2574"/>
              </a:rPr>
              <a:t> </a:t>
            </a:r>
            <a:r>
              <a:rPr lang="ar-SA" b="1" dirty="0">
                <a:latin typeface="Times New Roman"/>
                <a:ea typeface="Times New Roman"/>
                <a:cs typeface="QCF2445"/>
              </a:rPr>
              <a:t>ﱭ ﱮ </a:t>
            </a:r>
            <a:r>
              <a:rPr lang="ar-SA" b="1" dirty="0" err="1">
                <a:latin typeface="Times New Roman"/>
                <a:ea typeface="Times New Roman"/>
                <a:cs typeface="QCF2445"/>
              </a:rPr>
              <a:t>ﱯﱰ</a:t>
            </a:r>
            <a:r>
              <a:rPr lang="ar-SA" b="1" dirty="0">
                <a:latin typeface="Times New Roman"/>
                <a:ea typeface="Times New Roman"/>
                <a:cs typeface="QCF2445"/>
              </a:rPr>
              <a:t>  ﱱ ﱲ ﱳ ﱴ ﱵ ﱶ</a:t>
            </a:r>
            <a:r>
              <a:rPr lang="ar-IQ" b="1" dirty="0">
                <a:latin typeface="Times New Roman"/>
                <a:ea typeface="Times New Roman"/>
                <a:cs typeface="QCF2BSML"/>
              </a:rPr>
              <a:t>ﱠ</a:t>
            </a:r>
            <a:r>
              <a:rPr lang="ar-IQ" b="1" dirty="0">
                <a:latin typeface="@Arial Unicode MS"/>
                <a:ea typeface="@Arial Unicode MS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@Arial Unicode MS"/>
                <a:ea typeface="@Arial Unicode MS"/>
                <a:cs typeface="Simplified Arabic"/>
              </a:rPr>
              <a:t>يس:76.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64591" y="395933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أولاً ــ رموز المصحف الشريف:</a:t>
            </a:r>
            <a:endParaRPr lang="ar-AE" sz="20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255750" y="4155926"/>
            <a:ext cx="6753268" cy="90024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>
                <a:solidFill>
                  <a:srgbClr val="000000"/>
                </a:solidFill>
                <a:latin typeface="@Arial Unicode MS"/>
                <a:ea typeface="@Arial Unicode MS"/>
                <a:cs typeface="Simplified Arabic"/>
              </a:rPr>
              <a:t>2ـ </a:t>
            </a:r>
            <a:r>
              <a:rPr lang="ar-IQ" b="1" dirty="0" smtClean="0">
                <a:solidFill>
                  <a:srgbClr val="000000"/>
                </a:solidFill>
                <a:latin typeface="@Arial Unicode MS"/>
                <a:ea typeface="@Arial Unicode MS"/>
                <a:cs typeface="Simplified Arabic"/>
              </a:rPr>
              <a:t>لا </a:t>
            </a:r>
            <a:r>
              <a:rPr lang="ar-IQ" b="1" dirty="0">
                <a:solidFill>
                  <a:srgbClr val="000000"/>
                </a:solidFill>
                <a:latin typeface="@Arial Unicode MS"/>
                <a:ea typeface="@Arial Unicode MS"/>
                <a:cs typeface="Simplified Arabic"/>
              </a:rPr>
              <a:t>ـ  الوقف الممنوع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dirty="0">
              <a:latin typeface="Times New Roman"/>
              <a:ea typeface="Times New Roman"/>
            </a:endParaRPr>
          </a:p>
          <a:p>
            <a:pPr rtl="0"/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نحو قوله تعالـى: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latin typeface="Times New Roman"/>
                <a:ea typeface="Times New Roman"/>
                <a:cs typeface="QCF2574"/>
              </a:rPr>
              <a:t> </a:t>
            </a:r>
            <a:r>
              <a:rPr lang="ar-SA" b="1" dirty="0">
                <a:latin typeface="Times New Roman"/>
                <a:ea typeface="Times New Roman"/>
                <a:cs typeface="QCF_P183"/>
              </a:rPr>
              <a:t>ﯪ  </a:t>
            </a:r>
            <a:r>
              <a:rPr lang="ar-SA" b="1" dirty="0" err="1">
                <a:latin typeface="Times New Roman"/>
                <a:ea typeface="Times New Roman"/>
                <a:cs typeface="QCF_P183"/>
              </a:rPr>
              <a:t>ﯫﯬ</a:t>
            </a:r>
            <a:r>
              <a:rPr lang="ar-SA" b="1" dirty="0">
                <a:latin typeface="Times New Roman"/>
                <a:ea typeface="Times New Roman"/>
                <a:cs typeface="QCF_P183"/>
              </a:rPr>
              <a:t>  ﯭ  ﯮ  </a:t>
            </a:r>
            <a:r>
              <a:rPr lang="ar-SA" b="1" dirty="0" err="1">
                <a:latin typeface="Times New Roman"/>
                <a:ea typeface="Times New Roman"/>
                <a:cs typeface="QCF_P183"/>
              </a:rPr>
              <a:t>ﯯﯰ</a:t>
            </a:r>
            <a:r>
              <a:rPr lang="ar-SA" b="1" dirty="0">
                <a:latin typeface="Times New Roman"/>
                <a:ea typeface="Times New Roman"/>
                <a:cs typeface="QCF_P183"/>
              </a:rPr>
              <a:t>  ﯱ         ﯲ     ﯳ   ﯴ  ﯵ  </a:t>
            </a:r>
            <a:r>
              <a:rPr lang="ar-SA" b="1" dirty="0" err="1">
                <a:latin typeface="Times New Roman"/>
                <a:ea typeface="Times New Roman"/>
                <a:cs typeface="QCF_P183"/>
              </a:rPr>
              <a:t>ﯶﯷ</a:t>
            </a:r>
            <a:r>
              <a:rPr lang="ar-SA" b="1" dirty="0">
                <a:latin typeface="Times New Roman"/>
                <a:ea typeface="Times New Roman"/>
                <a:cs typeface="QCF_P183"/>
              </a:rPr>
              <a:t>  ﯸ  ﯹ  ﯺ  ﯻ  </a:t>
            </a:r>
            <a:r>
              <a:rPr lang="ar-SA" b="1" dirty="0" smtClean="0">
                <a:latin typeface="Times New Roman"/>
                <a:ea typeface="Times New Roman"/>
                <a:cs typeface="QCF_P183"/>
              </a:rPr>
              <a:t>ﯼ</a:t>
            </a:r>
            <a:r>
              <a:rPr lang="ar-IQ" b="1" dirty="0" smtClean="0">
                <a:latin typeface="Times New Roman"/>
                <a:ea typeface="Times New Roman"/>
                <a:cs typeface="QCF2BSML"/>
              </a:rPr>
              <a:t>ﱠ</a:t>
            </a:r>
            <a:r>
              <a:rPr lang="ar-IQ" b="1" dirty="0" smtClean="0">
                <a:solidFill>
                  <a:srgbClr val="9DAB0C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ar-SA" dirty="0">
                <a:latin typeface="Simplified Arabic"/>
                <a:ea typeface="Times New Roman"/>
                <a:cs typeface="Simplified Arabic"/>
              </a:rPr>
              <a:t>الأنفال:52</a:t>
            </a:r>
            <a:r>
              <a:rPr lang="ar-IQ" dirty="0">
                <a:latin typeface="Times New Roman"/>
                <a:ea typeface="Times New Roman"/>
                <a:cs typeface="Simplified Arabic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973707" y="4083918"/>
            <a:ext cx="6912690" cy="90024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7ـ س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علامة سكته 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لطيفة:</a:t>
            </a:r>
            <a:r>
              <a:rPr lang="ar-IQ" dirty="0" smtClean="0">
                <a:latin typeface="Times New Roman"/>
                <a:ea typeface="Times New Roman"/>
              </a:rPr>
              <a:t>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نحو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قوله تعالى: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endParaRPr lang="ar-IQ" b="1" dirty="0" smtClean="0">
              <a:solidFill>
                <a:srgbClr val="000000"/>
              </a:solidFill>
              <a:latin typeface="Times New Roman"/>
              <a:ea typeface="Times New Roman"/>
              <a:cs typeface="QCF2BSML"/>
            </a:endParaRPr>
          </a:p>
          <a:p>
            <a:pPr algn="justLow"/>
            <a:endParaRPr lang="ar-IQ" b="1" dirty="0">
              <a:solidFill>
                <a:srgbClr val="000000"/>
              </a:solidFill>
              <a:latin typeface="Times New Roman"/>
              <a:ea typeface="Times New Roman"/>
              <a:cs typeface="QCF2BSML"/>
            </a:endParaRPr>
          </a:p>
          <a:p>
            <a:pPr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443"/>
              </a:rPr>
              <a:t>ﲷ ﲸ ﲹ ﲺ ﲻ </a:t>
            </a:r>
            <a:r>
              <a:rPr lang="ar-SA" b="1" dirty="0" err="1">
                <a:solidFill>
                  <a:srgbClr val="000000"/>
                </a:solidFill>
                <a:latin typeface="Times New Roman"/>
                <a:ea typeface="Times New Roman"/>
                <a:cs typeface="QCF2443"/>
              </a:rPr>
              <a:t>ﲼﲽﲾ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443"/>
              </a:rPr>
              <a:t> ﲿ ﳀ ﳁ ﳂ  ﳃ ﳄ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يس:52.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944910" y="123478"/>
            <a:ext cx="6897946" cy="62324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dirty="0" smtClean="0">
                <a:latin typeface="Times New Roman"/>
                <a:ea typeface="Times New Roman"/>
              </a:rPr>
              <a:t>3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ج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الوقف الجائز المستوي الطرفين: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نحو قوله تعالى: </a:t>
            </a:r>
            <a:r>
              <a:rPr lang="ar-IQ" b="1" dirty="0"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latin typeface="Times New Roman"/>
                <a:ea typeface="Times New Roman"/>
                <a:cs typeface="QCF2574"/>
              </a:rPr>
              <a:t> </a:t>
            </a:r>
            <a:r>
              <a:rPr lang="ar-SA" b="1" dirty="0">
                <a:latin typeface="Times New Roman"/>
                <a:ea typeface="Times New Roman"/>
                <a:cs typeface="QCF2231"/>
              </a:rPr>
              <a:t>ﳈ ﳉ ﳊ </a:t>
            </a:r>
            <a:r>
              <a:rPr lang="ar-SA" b="1" dirty="0" err="1">
                <a:latin typeface="Times New Roman"/>
                <a:ea typeface="Times New Roman"/>
                <a:cs typeface="QCF2231"/>
              </a:rPr>
              <a:t>ﳋﳌ</a:t>
            </a:r>
            <a:r>
              <a:rPr lang="ar-SA" b="1" dirty="0">
                <a:latin typeface="Times New Roman"/>
                <a:ea typeface="Times New Roman"/>
                <a:cs typeface="QCF2231"/>
              </a:rPr>
              <a:t> ﳍ ﳎ ﳏ ﳐ</a:t>
            </a:r>
            <a:r>
              <a:rPr lang="ar-IQ" b="1" dirty="0">
                <a:latin typeface="Times New Roman"/>
                <a:ea typeface="Times New Roman"/>
                <a:cs typeface="QCF2BSML"/>
              </a:rPr>
              <a:t>ﱠ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هود:88.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017249" y="1059582"/>
            <a:ext cx="6825607" cy="9310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4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-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صلى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وصل القراءة أولى: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نحو قوله تعالى: </a:t>
            </a:r>
            <a:r>
              <a:rPr lang="ar-IQ" b="1" dirty="0">
                <a:latin typeface="Times New Roman"/>
                <a:ea typeface="Times New Roman"/>
                <a:cs typeface="QCF2BSML"/>
              </a:rPr>
              <a:t>ﱡ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 ﱁ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ﱂ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ﱃ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ﱄ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 err="1">
                <a:latin typeface="Times New Roman"/>
                <a:ea typeface="Times New Roman"/>
                <a:cs typeface="QCF2225"/>
              </a:rPr>
              <a:t>ﱅﱆ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ﱇ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ﱈ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ﱉ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>
                <a:latin typeface="Times New Roman"/>
                <a:ea typeface="Times New Roman"/>
                <a:cs typeface="QCF2225"/>
              </a:rPr>
              <a:t>ﱊ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SA" sz="2000" b="1" dirty="0" err="1">
                <a:latin typeface="Times New Roman"/>
                <a:ea typeface="Times New Roman"/>
                <a:cs typeface="QCF2225"/>
              </a:rPr>
              <a:t>ﱋﱌ</a:t>
            </a:r>
            <a:r>
              <a:rPr lang="ar-SA" sz="200" b="1" dirty="0">
                <a:latin typeface="Times New Roman"/>
                <a:ea typeface="Times New Roman"/>
                <a:cs typeface="QCF2225"/>
              </a:rPr>
              <a:t> </a:t>
            </a:r>
            <a:r>
              <a:rPr lang="ar-IQ" b="1" dirty="0">
                <a:latin typeface="Times New Roman"/>
                <a:ea typeface="Times New Roman"/>
                <a:cs typeface="QCF2BSML"/>
              </a:rPr>
              <a:t>ﱠ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هود:29.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073562" y="2211710"/>
            <a:ext cx="6812835" cy="96180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5ـ  قلى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الوقف أولى: 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نحو قوله تعالى: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ﲗ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ﲘ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ﲙ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 err="1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ﲚﲛ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ﲜ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ﲝ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ﲞ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ﲟ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 err="1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ﲠﲡ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ﲢ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ﲣ</a:t>
            </a:r>
            <a:r>
              <a:rPr lang="ar-SA" sz="2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  </a:t>
            </a:r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QCF2229"/>
              </a:rPr>
              <a:t>ﲤ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هود:68.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07536" y="3291830"/>
            <a:ext cx="6753268" cy="623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6ـ   تعانق الوقف إذا وقف على احدهما </a:t>
            </a:r>
            <a:r>
              <a:rPr lang="ar-IQ" b="1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لايقف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على الآخر: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نحو قوله تعالى: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ﱃ ﱄ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ﱅ </a:t>
            </a:r>
            <a:r>
              <a:rPr lang="ar-SA" b="1" dirty="0" err="1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ﱆﱇ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 </a:t>
            </a:r>
            <a:r>
              <a:rPr lang="ar-SA" b="1" dirty="0" err="1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ﱈﱉﱊ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 ﱋ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البقرة:2.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120</Words>
  <Application>Microsoft Office PowerPoint</Application>
  <PresentationFormat>عرض على الشاشة (9:16)‏</PresentationFormat>
  <Paragraphs>31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57</cp:revision>
  <dcterms:created xsi:type="dcterms:W3CDTF">2018-09-14T18:51:34Z</dcterms:created>
  <dcterms:modified xsi:type="dcterms:W3CDTF">2020-03-06T22:39:17Z</dcterms:modified>
</cp:coreProperties>
</file>