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notesMasterIdLst>
    <p:notesMasterId r:id="rId5"/>
  </p:notesMasterIdLst>
  <p:sldIdLst>
    <p:sldId id="268" r:id="rId2"/>
    <p:sldId id="269" r:id="rId3"/>
    <p:sldId id="270" r:id="rId4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102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2E1D13D-BD87-4FA8-9A34-28899C2847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CB51EDE-2957-4886-94A0-8BC17A5878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7622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51EDE-2957-4886-94A0-8BC17A5878EE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42020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763689" y="864681"/>
            <a:ext cx="5616624" cy="807911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48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</a:t>
            </a:r>
            <a:r>
              <a:rPr lang="ar-IQ" sz="4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السابعة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339502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sz="4400" dirty="0" smtClean="0">
                <a:cs typeface="B Jadid" pitchFamily="2" charset="-78"/>
              </a:rPr>
              <a:t>7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851920" y="1923678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>
                <a:cs typeface="Simple Bold Jut Out" pitchFamily="2" charset="-78"/>
              </a:rPr>
              <a:t>اعداد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4244753" y="-10475"/>
            <a:ext cx="2550199" cy="8130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ts val="2900"/>
              </a:lnSpc>
            </a:pPr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كيفيات التلاوة وطرق أداء القرآن الكريم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820688" y="892435"/>
            <a:ext cx="8084410" cy="31546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lvl="0"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أولاً ــ كيفية قراءة النبي (صلى الله عليه وآله وسلم) وأصحابه</a:t>
            </a:r>
            <a:endParaRPr lang="ar-IQ" sz="1600" dirty="0">
              <a:solidFill>
                <a:srgbClr val="000000"/>
              </a:solidFill>
              <a:latin typeface="Times New Roman"/>
              <a:ea typeface="Times New Roman"/>
              <a:cs typeface="Simplified Arabic" pitchFamily="2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1131590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217330" y="1289324"/>
            <a:ext cx="7783602" cy="38446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تلقى النبي 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600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)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جميع كلمات القرآن الكريم وآياته وسوره عن جبريل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  <a:sym typeface="V_Symbols"/>
              </a:rPr>
              <a:t>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عن ربه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عزَّ وجل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 قال تعالى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</a:t>
            </a:r>
          </a:p>
          <a:p>
            <a:pPr algn="justLow"/>
            <a:r>
              <a:rPr lang="ar-IQ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sz="1600" b="1" dirty="0" smtClean="0">
                <a:solidFill>
                  <a:srgbClr val="000000"/>
                </a:solidFill>
                <a:latin typeface="QCF2BSML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ﲈ</a:t>
            </a:r>
            <a:r>
              <a:rPr lang="ar-SA" sz="1600" b="1" dirty="0">
                <a:solidFill>
                  <a:srgbClr val="000000"/>
                </a:solidFill>
                <a:latin typeface="QCF2375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ﲉ</a:t>
            </a:r>
            <a:r>
              <a:rPr lang="ar-SA" sz="1600" b="1" dirty="0">
                <a:solidFill>
                  <a:srgbClr val="000000"/>
                </a:solidFill>
                <a:latin typeface="QCF2375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ﲊ</a:t>
            </a:r>
            <a:r>
              <a:rPr lang="ar-SA" sz="1600" b="1" dirty="0">
                <a:solidFill>
                  <a:srgbClr val="000000"/>
                </a:solidFill>
                <a:latin typeface="QCF2375"/>
                <a:ea typeface="Times New Roman"/>
                <a:cs typeface="Simplified Arabic"/>
              </a:rPr>
              <a:t> 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ﲋ</a:t>
            </a:r>
            <a:r>
              <a:rPr lang="ar-SA" sz="1600" b="1" dirty="0">
                <a:solidFill>
                  <a:srgbClr val="000000"/>
                </a:solidFill>
                <a:latin typeface="QCF2375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ﲍ</a:t>
            </a:r>
            <a:r>
              <a:rPr lang="ar-SA" sz="1600" b="1" dirty="0">
                <a:solidFill>
                  <a:srgbClr val="000000"/>
                </a:solidFill>
                <a:latin typeface="QCF2375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ﲎ</a:t>
            </a:r>
            <a:r>
              <a:rPr lang="ar-SA" sz="1600" b="1" dirty="0">
                <a:solidFill>
                  <a:srgbClr val="000000"/>
                </a:solidFill>
                <a:latin typeface="QCF2375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ﲏ</a:t>
            </a:r>
            <a:r>
              <a:rPr lang="ar-SA" sz="1600" b="1" dirty="0">
                <a:solidFill>
                  <a:srgbClr val="000000"/>
                </a:solidFill>
                <a:latin typeface="QCF2375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ﲐ</a:t>
            </a:r>
            <a:r>
              <a:rPr lang="ar-SA" sz="1600" b="1" dirty="0">
                <a:solidFill>
                  <a:srgbClr val="000000"/>
                </a:solidFill>
                <a:latin typeface="QCF2375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ﲑ</a:t>
            </a:r>
            <a:r>
              <a:rPr lang="ar-SA" sz="1600" b="1" dirty="0">
                <a:solidFill>
                  <a:srgbClr val="000000"/>
                </a:solidFill>
                <a:latin typeface="QCF2375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ﲓ</a:t>
            </a:r>
            <a:r>
              <a:rPr lang="ar-SA" sz="1600" b="1" dirty="0">
                <a:solidFill>
                  <a:srgbClr val="000000"/>
                </a:solidFill>
                <a:latin typeface="QCF2375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ﲔ</a:t>
            </a:r>
            <a:r>
              <a:rPr lang="ar-SA" sz="1600" b="1" dirty="0">
                <a:solidFill>
                  <a:srgbClr val="000000"/>
                </a:solidFill>
                <a:latin typeface="QCF2375"/>
                <a:ea typeface="Times New Roman"/>
                <a:cs typeface="Simplified Arabic"/>
              </a:rPr>
              <a:t> 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375"/>
              </a:rPr>
              <a:t>ﲕ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الشعراء:193.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 </a:t>
            </a:r>
            <a:endParaRPr lang="ar-IQ" sz="1600" dirty="0" smtClean="0">
              <a:latin typeface="Times New Roman"/>
              <a:ea typeface="Times New Roman"/>
            </a:endParaRPr>
          </a:p>
          <a:p>
            <a:pPr algn="justLow"/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    ووصفت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أمُّ سلمة قراءته ( صلى الله عليه وآله وسلم ) بأنها قراءة مُفسِّرة حرفاً </a:t>
            </a:r>
            <a:r>
              <a:rPr lang="ar-IQ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حرفاً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 وكان يقطع قراء ته آية </a:t>
            </a:r>
            <a:r>
              <a:rPr lang="ar-IQ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آية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وكانت قراءته ترتيلاً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لا هَذّاً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– غير سريعة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– ولا عجلة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وكان يحب أن يسمع القرآن من غيره، وقد أمر عبد الله بن مسعود مرَّة أن يقرأ عليه، فلما سمعه ( صلى الله عليه وآله وسلم ) خشع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حتى</a:t>
            </a:r>
            <a:r>
              <a:rPr lang="ar-IQ" sz="1600" dirty="0" smtClean="0">
                <a:latin typeface="Times New Roman"/>
                <a:ea typeface="Times New Roman"/>
              </a:rPr>
              <a:t>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ذرفت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عيناه 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algn="justLow"/>
            <a:endParaRPr lang="en-US" sz="1600" dirty="0">
              <a:latin typeface="Times New Roman"/>
              <a:ea typeface="Times New Roman"/>
            </a:endParaRPr>
          </a:p>
          <a:p>
            <a:pPr marL="342900" indent="-342900" algn="justLow">
              <a:lnSpc>
                <a:spcPts val="1900"/>
              </a:lnSpc>
              <a:buAutoNum type="arabicParenBoth"/>
            </a:pP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ينظر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 سنن أبي داود:4/37، كتاب الحروف والقراءات، رقم(4001). وسنن الترمذي:5/ 185، كتاب فضائل  القرآن، باب 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ما جاء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كيف كانت قراءة النبي </a:t>
            </a:r>
            <a:r>
              <a:rPr lang="ar-IQ" sz="1400" dirty="0"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400" dirty="0"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400" dirty="0">
                <a:latin typeface="Simplified Arabic"/>
                <a:ea typeface="Times New Roman"/>
                <a:cs typeface="Simplified Arabic"/>
              </a:rPr>
              <a:t>)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، رقم(2927). والحديث صحيح، ينظر: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إرواء الغليل في  تخريج أحاديث منار السبيل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 </a:t>
            </a:r>
            <a:r>
              <a:rPr lang="ar-IQ" sz="1400" dirty="0">
                <a:latin typeface="Simplified Arabic"/>
                <a:ea typeface="Times New Roman"/>
                <a:cs typeface="Simplified Arabic"/>
              </a:rPr>
              <a:t>2/     59، كتاب الصلاة، 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حديث أم سلمة:  أن النبى </a:t>
            </a:r>
            <a:r>
              <a:rPr lang="ar-IQ" sz="1400" dirty="0"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400" dirty="0"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400" dirty="0">
                <a:latin typeface="Simplified Arabic"/>
                <a:ea typeface="Times New Roman"/>
                <a:cs typeface="Simplified Arabic"/>
              </a:rPr>
              <a:t>)   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قرأ فى الصلاة بسم الله الرحمن الرحيم , وعدها آية ،</a:t>
            </a:r>
            <a:r>
              <a:rPr lang="ar-IQ" sz="1400" dirty="0">
                <a:latin typeface="Simplified Arabic"/>
                <a:ea typeface="Times New Roman"/>
                <a:cs typeface="Simplified Arabic"/>
              </a:rPr>
              <a:t> رقم ( 343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).</a:t>
            </a:r>
            <a:endParaRPr lang="ar-IQ" sz="1400" dirty="0" smtClean="0">
              <a:latin typeface="Times New Roman"/>
              <a:ea typeface="Times New Roman"/>
            </a:endParaRPr>
          </a:p>
          <a:p>
            <a:pPr marL="342900" indent="-342900" algn="justLow">
              <a:lnSpc>
                <a:spcPts val="1900"/>
              </a:lnSpc>
              <a:buAutoNum type="arabicParenBoth"/>
            </a:pPr>
            <a:endParaRPr lang="en-US" sz="1400" dirty="0">
              <a:latin typeface="Times New Roman"/>
              <a:ea typeface="Times New Roman"/>
            </a:endParaRPr>
          </a:p>
          <a:p>
            <a:pPr marL="245110" indent="-245110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السنن الكبرى للبيهقي: 10/390، كتاب الشهادات، 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بَابُ: الْبُكَاءُ عِنْدَ قِرَاءَةِ الْقُرْآنِ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، رقم( 21057)، والحديث 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رَوَاهُ الْبُخَارِيُّ فِي الصَّحِيحِ , عَنِ </a:t>
            </a:r>
            <a:r>
              <a:rPr lang="ar-IQ" sz="1400" dirty="0" smtClean="0">
                <a:latin typeface="Traditional Arabic"/>
                <a:ea typeface="Times New Roman"/>
                <a:cs typeface="Simplified Arabic"/>
              </a:rPr>
              <a:t> </a:t>
            </a:r>
            <a:r>
              <a:rPr lang="ar-IQ" sz="1400" dirty="0" err="1" smtClean="0">
                <a:latin typeface="Traditional Arabic"/>
                <a:ea typeface="Times New Roman"/>
                <a:cs typeface="Simplified Arabic"/>
              </a:rPr>
              <a:t>الْفِرْيَابِيِّ</a:t>
            </a:r>
            <a:r>
              <a:rPr lang="ar-IQ" sz="1400" dirty="0" smtClean="0">
                <a:latin typeface="Traditional Arabic"/>
                <a:ea typeface="Times New Roman"/>
                <a:cs typeface="Simplified Arabic"/>
              </a:rPr>
              <a:t> 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, وَأَخْرَجَاهُ مِنْ أَوْجُهٍ , عَنِ الْأَعْمَشِ، عَنْ عَبْدِ اللهِ بْنِ مَسْعُودٍ , قَالَ: قَالَ رَسُولُ اللهِ </a:t>
            </a:r>
            <a:r>
              <a:rPr lang="ar-IQ" sz="1400" dirty="0"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400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400" dirty="0">
                <a:latin typeface="Simplified Arabic"/>
                <a:ea typeface="Times New Roman"/>
                <a:cs typeface="Simplified Arabic"/>
              </a:rPr>
              <a:t>)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: " اقْرَأْ عَلَيَّ " , فَقُلْتُ: أَقْرَأُ عَلَيْكَ , وَعَلَيْكَ أُنْزِلَ؟ قَالَ: فَقَرَأْتُ سُورَةَ النِّسَاءِ , فَلَمَّا بَلَغْتُ: </a:t>
            </a:r>
            <a:r>
              <a:rPr lang="ar-SA" sz="1400" b="1" dirty="0" err="1" smtClean="0">
                <a:latin typeface="Times New Roman"/>
                <a:ea typeface="Times New Roman"/>
                <a:cs typeface="QCF2BSML"/>
              </a:rPr>
              <a:t>ﱡﭐ</a:t>
            </a:r>
            <a:r>
              <a:rPr lang="ar-IQ" sz="1400" b="1" dirty="0">
                <a:latin typeface="Times New Roman"/>
                <a:ea typeface="Times New Roman"/>
                <a:cs typeface="QCF2BSML"/>
              </a:rPr>
              <a:t> </a:t>
            </a:r>
            <a:r>
              <a:rPr lang="ar-SA" sz="1400" b="1" dirty="0" smtClean="0">
                <a:latin typeface="Times New Roman"/>
                <a:ea typeface="Times New Roman"/>
                <a:cs typeface="QCF2085"/>
              </a:rPr>
              <a:t>ﱷ </a:t>
            </a:r>
            <a:r>
              <a:rPr lang="ar-SA" sz="1400" b="1" dirty="0">
                <a:latin typeface="Times New Roman"/>
                <a:ea typeface="Times New Roman"/>
                <a:cs typeface="QCF2085"/>
              </a:rPr>
              <a:t>ﱸ ﱹ ﱺ ﱻ ﱼ ﱽ  ﱾ ﱿ ﲀ ﲁ ﲂ </a:t>
            </a:r>
            <a:r>
              <a:rPr lang="ar-SA" sz="1400" b="1" dirty="0">
                <a:latin typeface="Times New Roman"/>
                <a:ea typeface="Times New Roman"/>
                <a:cs typeface="QCF2BSML"/>
              </a:rPr>
              <a:t>ﱠ</a:t>
            </a:r>
            <a:r>
              <a:rPr lang="ar-SA" sz="1400" dirty="0">
                <a:latin typeface="Times New Roman"/>
                <a:ea typeface="Times New Roman"/>
                <a:cs typeface="Arial"/>
              </a:rPr>
              <a:t> </a:t>
            </a:r>
            <a:r>
              <a:rPr lang="ar-SA" sz="1400" dirty="0">
                <a:latin typeface="Arial"/>
                <a:ea typeface="Times New Roman"/>
                <a:cs typeface="Simplified Arabic"/>
              </a:rPr>
              <a:t>النساء: ٤١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قَالَ: " حَسْبُكَ" , فَالْتَفَتُّ , فَإِذَا عَيْنَاهُ تَذْرِفَانِ.</a:t>
            </a:r>
            <a:endParaRPr lang="en-US" sz="1400" dirty="0">
              <a:latin typeface="Times New Roman"/>
              <a:ea typeface="Times New Roman"/>
            </a:endParaRPr>
          </a:p>
          <a:p>
            <a:pPr marL="255905" indent="-255905" algn="justLow">
              <a:tabLst>
                <a:tab pos="130810" algn="l"/>
              </a:tabLst>
            </a:pPr>
            <a:r>
              <a:rPr lang="en-US" sz="1400" dirty="0">
                <a:latin typeface="Times New Roman"/>
                <a:ea typeface="Times New Roman"/>
                <a:cs typeface="Simplified Arabic"/>
              </a:rPr>
              <a:t> 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851920" y="110359"/>
            <a:ext cx="2544427" cy="8130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lvl="0" algn="ctr">
              <a:lnSpc>
                <a:spcPts val="2900"/>
              </a:lnSpc>
            </a:pPr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كيفيات التلاوة وطرق أداء القرآن الكريم</a:t>
            </a:r>
            <a:endParaRPr lang="en-US" sz="20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036226" y="1131590"/>
            <a:ext cx="6753268" cy="33932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والى ذلك أشار رسول الله 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600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)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بقوله: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من أحبَّ أن يقرأ القرآن غضاً كما أنزل فليقرأ قراءة ابن أمّ عَبْد </a:t>
            </a:r>
            <a:r>
              <a:rPr lang="ar-IQ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يعني عبد الله بن مسعود 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إنَّ القراءةَ المستحبة هي تلك القراءة القرآنية التي كانت على عهد رسول الله 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600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)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، والتي كانت قراءة متأنية يقصد بها رسول الله 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600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)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التأمل والتعبد، أو يقصد بها تعليم الصحابة كيفية القراءة إذا كان بمحضر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منهم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 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لذا يحسن بالمسلم أن يتعلم قواعد التلاوة، ويجتهد في تجويد القرآن، فيكون ممن ينطبق عليه قوله </a:t>
            </a:r>
            <a:r>
              <a:rPr lang="ar-IQ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تعالى:</a:t>
            </a:r>
            <a:r>
              <a:rPr lang="ar-IQ" sz="1600" b="1" dirty="0" err="1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019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19"/>
              </a:rPr>
              <a:t>ﱣ</a:t>
            </a:r>
            <a:r>
              <a:rPr lang="ar-SA" sz="1600" b="1" dirty="0">
                <a:solidFill>
                  <a:srgbClr val="000000"/>
                </a:solidFill>
                <a:latin typeface="QCF2019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19"/>
              </a:rPr>
              <a:t>ﱤ</a:t>
            </a:r>
            <a:r>
              <a:rPr lang="ar-SA" sz="1600" b="1" dirty="0">
                <a:solidFill>
                  <a:srgbClr val="000000"/>
                </a:solidFill>
                <a:latin typeface="QCF2019"/>
                <a:ea typeface="Times New Roman"/>
                <a:cs typeface="Simplified Arabic"/>
              </a:rPr>
              <a:t> 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19"/>
              </a:rPr>
              <a:t>ﱥ</a:t>
            </a:r>
            <a:r>
              <a:rPr lang="ar-SA" sz="1600" b="1" dirty="0">
                <a:solidFill>
                  <a:srgbClr val="000000"/>
                </a:solidFill>
                <a:latin typeface="QCF2019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19"/>
              </a:rPr>
              <a:t>ﱦ</a:t>
            </a:r>
            <a:r>
              <a:rPr lang="ar-SA" sz="1600" b="1" dirty="0">
                <a:solidFill>
                  <a:srgbClr val="000000"/>
                </a:solidFill>
                <a:latin typeface="QCF2019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19"/>
              </a:rPr>
              <a:t>ﱧ</a:t>
            </a:r>
            <a:r>
              <a:rPr lang="ar-SA" sz="1600" b="1" dirty="0">
                <a:solidFill>
                  <a:srgbClr val="000000"/>
                </a:solidFill>
                <a:latin typeface="QCF2019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19"/>
              </a:rPr>
              <a:t>ﱨ</a:t>
            </a:r>
            <a:r>
              <a:rPr lang="ar-SA" sz="1600" b="1" dirty="0">
                <a:solidFill>
                  <a:srgbClr val="000000"/>
                </a:solidFill>
                <a:latin typeface="QCF2019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19"/>
              </a:rPr>
              <a:t>ﱩ</a:t>
            </a:r>
            <a:r>
              <a:rPr lang="ar-SA" sz="1600" b="1" dirty="0">
                <a:solidFill>
                  <a:srgbClr val="000000"/>
                </a:solidFill>
                <a:latin typeface="QCF2019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19"/>
              </a:rPr>
              <a:t>ﱪ</a:t>
            </a:r>
            <a:r>
              <a:rPr lang="ar-SA" sz="1600" b="1" dirty="0">
                <a:solidFill>
                  <a:srgbClr val="000000"/>
                </a:solidFill>
                <a:latin typeface="QCF2019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19"/>
              </a:rPr>
              <a:t>ﱫ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البقرة:121.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وتؤخذ أحكام التلاوة والتجويد ممن لهم معرفة بها وذلك بالتلقي من أفواههم ورياضة اللسان والتكرار بعد معرفة مخارج الحروف.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 </a:t>
            </a:r>
            <a:endParaRPr lang="en-US" sz="1600" dirty="0">
              <a:latin typeface="Times New Roman"/>
              <a:ea typeface="Times New Roman"/>
            </a:endParaRPr>
          </a:p>
          <a:p>
            <a:pPr marL="255905" indent="-255905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السنـن الكبرى للبيهقي: 2/219، كتاب الصـلاة، 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بَابُ الدُّعَــاءِ فِي الصَّــلاةِ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، رقم</a:t>
            </a:r>
            <a:endParaRPr lang="en-US" sz="1400" dirty="0">
              <a:latin typeface="Times New Roman"/>
              <a:ea typeface="Times New Roman"/>
            </a:endParaRPr>
          </a:p>
          <a:p>
            <a:pPr marL="255905" indent="-255905" algn="justLow"/>
            <a:r>
              <a:rPr lang="ar-IQ" sz="1400" dirty="0">
                <a:latin typeface="Times New Roman"/>
                <a:ea typeface="Times New Roman"/>
                <a:cs typeface="Simplified Arabic"/>
              </a:rPr>
              <a:t>     ( 2880) ، والحديث صحيح، أخرجه احمد في مسنده وابن ماجة في سـننه والحاكم في مستدركه، ينظر: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سلســلة الأحاديث الصحيحة وشيء من فقهها وفوائدها: 5/ 379، رقم( 2301)</a:t>
            </a:r>
            <a:endParaRPr lang="en-US" sz="1400" dirty="0">
              <a:latin typeface="Times New Roman"/>
              <a:ea typeface="Times New Roman"/>
            </a:endParaRPr>
          </a:p>
          <a:p>
            <a:pPr marL="255905" indent="-255905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البيان السديد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في أحكام القراءة والتجويد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 165.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54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112</Words>
  <Application>Microsoft Office PowerPoint</Application>
  <PresentationFormat>عرض على الشاشة (9:16)‏</PresentationFormat>
  <Paragraphs>29</Paragraphs>
  <Slides>3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1_ربطة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44</cp:revision>
  <dcterms:created xsi:type="dcterms:W3CDTF">2018-09-14T18:51:34Z</dcterms:created>
  <dcterms:modified xsi:type="dcterms:W3CDTF">2020-03-06T14:47:20Z</dcterms:modified>
</cp:coreProperties>
</file>