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التاسعة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400" dirty="0">
                <a:cs typeface="B Jadid" pitchFamily="2" charset="-78"/>
              </a:rPr>
              <a:t>9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51920" y="1923678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>
                <a:cs typeface="Simple Bold Jut Out" pitchFamily="2" charset="-78"/>
              </a:rPr>
              <a:t>اعداد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357284" y="143489"/>
            <a:ext cx="2550199" cy="807911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IQ" sz="24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ثالثاً ــ  الكيفية الراجحة لتلاوة القرآن: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71600" y="1059582"/>
            <a:ext cx="8071634" cy="2254461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يبدو من النصوص أن أحسن كيفيات التلاوة هي الترتيل، لما فيها من فوائد للقارئ، وإفادة وأثر في السامع، ولوجوب الترتيل عند القراءة في الصلاة.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وعن عبدالله بن سليمان قال سألت أبا عبدالله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  <a:sym typeface="V_Symbols"/>
              </a:rPr>
              <a:t>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عن قول الله عزَّ وجل</a:t>
            </a:r>
            <a:r>
              <a:rPr lang="ar-IQ" b="1" dirty="0">
                <a:solidFill>
                  <a:srgbClr val="000000"/>
                </a:solidFill>
                <a:latin typeface="QCF2574"/>
                <a:ea typeface="Times New Roman"/>
                <a:cs typeface="Simplified Arabic"/>
              </a:rPr>
              <a:t> </a:t>
            </a:r>
            <a:endParaRPr lang="ar-IQ" b="1" dirty="0" smtClean="0">
              <a:solidFill>
                <a:srgbClr val="000000"/>
              </a:solidFill>
              <a:latin typeface="QCF2574"/>
              <a:ea typeface="Times New Roman"/>
              <a:cs typeface="Simplified Arabic"/>
            </a:endParaRPr>
          </a:p>
          <a:p>
            <a:pPr algn="justLow"/>
            <a:r>
              <a:rPr lang="ar-IQ" b="1" dirty="0">
                <a:solidFill>
                  <a:srgbClr val="000000"/>
                </a:solidFill>
                <a:latin typeface="QCF2574"/>
                <a:ea typeface="Times New Roman"/>
                <a:cs typeface="Simplified Arabic"/>
              </a:rPr>
              <a:t> </a:t>
            </a:r>
            <a:r>
              <a:rPr lang="ar-IQ" b="1" dirty="0" smtClean="0">
                <a:solidFill>
                  <a:srgbClr val="000000"/>
                </a:solidFill>
                <a:latin typeface="QCF2574"/>
                <a:ea typeface="Times New Roman"/>
                <a:cs typeface="Simplified Arabic"/>
              </a:rPr>
              <a:t>     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ﱒ</a:t>
            </a:r>
            <a:r>
              <a:rPr lang="ar-SA" b="1" dirty="0">
                <a:solidFill>
                  <a:srgbClr val="000000"/>
                </a:solidFill>
                <a:latin typeface="QCF2574"/>
                <a:ea typeface="Times New Roman"/>
                <a:cs typeface="Simplified Arabic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ﱓ</a:t>
            </a:r>
            <a:r>
              <a:rPr lang="ar-SA" b="1" dirty="0">
                <a:solidFill>
                  <a:srgbClr val="000000"/>
                </a:solidFill>
                <a:latin typeface="QCF2574"/>
                <a:ea typeface="Times New Roman"/>
                <a:cs typeface="Simplified Arabic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ﱔ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قال أمير المؤمنين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  <a:sym typeface="V_Symbols"/>
              </a:rPr>
              <a:t>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" بيّنهُ تبياناً ولا تهذّه هذّ الشعر، ولا تنثره نثر الرمل، ولكن اقرعوا به قلوبكم القاسية، </a:t>
            </a:r>
            <a:r>
              <a:rPr lang="ar-IQ" dirty="0" err="1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ولايكن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همّ أحدكم آخر السورة 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IQ" sz="10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 </a:t>
            </a:r>
            <a:endParaRPr lang="en-US" sz="1400" dirty="0">
              <a:latin typeface="Times New Roman"/>
              <a:ea typeface="Times New Roman"/>
            </a:endParaRPr>
          </a:p>
          <a:p>
            <a:pPr marL="359410" indent="-359410"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وسائل الشيعة: 6/207، كتاب أبواب قراءة القرآن...، باب استحباب ترتيل القرآن...، رقم( 7743)، </a:t>
            </a:r>
            <a:r>
              <a:rPr lang="ar-IQ" sz="1400" dirty="0" err="1" smtClean="0">
                <a:latin typeface="Times New Roman"/>
                <a:ea typeface="Times New Roman"/>
                <a:cs typeface="Simplified Arabic"/>
              </a:rPr>
              <a:t>والهَذّ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400" dirty="0" err="1" smtClean="0">
                <a:latin typeface="Times New Roman"/>
                <a:ea typeface="Times New Roman"/>
                <a:cs typeface="Simplified Arabic"/>
              </a:rPr>
              <a:t>والهَذَذُ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سُرْعَةُ الْقَطْعِ وَسُرْعَةُ الْقِرَاءَةِ وهَذَّ الْقُرْآنَ يَهُذُّه هَذًّا. يُقَالُ: هُوَ يَهُذُّ القرآنَ هَذًّا، ويهذُّ الْحَدِيثَ هَذًّا أَي يَسْرُده، ينظر: الصحاح تاج اللغة وصحاح العربية، مادة(</a:t>
            </a:r>
            <a:r>
              <a:rPr lang="ar-IQ" sz="1400" dirty="0" err="1">
                <a:latin typeface="Times New Roman"/>
                <a:ea typeface="Times New Roman"/>
                <a:cs typeface="Simplified Arabic"/>
              </a:rPr>
              <a:t>هذذ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): 2/ 573.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1131590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271761" y="3314043"/>
            <a:ext cx="2496186" cy="74635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رابعاً ــ  اللحن في قراءة </a:t>
            </a:r>
            <a:r>
              <a:rPr lang="ar-IQ" sz="20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القرآن</a:t>
            </a:r>
            <a:r>
              <a:rPr lang="ar-IQ" sz="24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: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051720" y="4182202"/>
            <a:ext cx="6753268" cy="900244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اللحن في القراءة: هو الميل عن الصواب، كالخطأ في الإعراب والبناء، فيميل عن رفع المضموم وفتح المنصوب الى رفع المنصوب وفتح المضموم وهو 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الخطأ</a:t>
            </a:r>
            <a:r>
              <a:rPr lang="ar-IQ" sz="12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100" dirty="0">
              <a:latin typeface="Times New Roman"/>
              <a:ea typeface="Times New Roman"/>
            </a:endParaRPr>
          </a:p>
          <a:p>
            <a:pPr algn="justLow"/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وينقسم اللحن في قراءة القرآن على قسمين هما:</a:t>
            </a:r>
            <a:endParaRPr lang="en-US" sz="11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2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2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200" dirty="0">
                <a:latin typeface="Times New Roman"/>
                <a:ea typeface="Times New Roman"/>
                <a:cs typeface="Simplified Arabic"/>
              </a:rPr>
              <a:t>ينظر: مناهل الظمآن: 178.</a:t>
            </a:r>
            <a:endParaRPr lang="en-US" sz="9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944910" y="1149664"/>
            <a:ext cx="6753268" cy="1762019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ويعرف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اللحن الجلي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 " هو خطأ يطرأ على الألفاظ، ويخل بالمعنى والأعراب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وسـمي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جلياً لظهوره بحيث يشترك عـلماء القراءة وغيرهم في معرفته.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وحكمه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أجمع العلماء على عدم جوازه </a:t>
            </a:r>
            <a:r>
              <a:rPr lang="ar-IQ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عمداً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r>
              <a:rPr lang="ar-IQ" sz="1600" dirty="0" smtClean="0">
                <a:latin typeface="Times New Roman"/>
                <a:ea typeface="Times New Roman"/>
              </a:rPr>
              <a:t>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ومن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أمثلته: ضم تاء (أنعمت)، أو فتح دال (الحمد لله) لما يترتب عليه من تغيير في </a:t>
            </a:r>
            <a:r>
              <a:rPr lang="ar-IQ" sz="160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المعنى</a:t>
            </a:r>
            <a:r>
              <a:rPr lang="ar-IQ" sz="160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النشر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القراءات العشـر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1/211.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800232" y="3003798"/>
            <a:ext cx="6897946" cy="1977462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أما اللحن الخفي " هو خطأ يطرأ على الألفاظ فيخل بعرف القراءة، ولكن </a:t>
            </a:r>
            <a:r>
              <a:rPr lang="ar-IQ" sz="16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لايخل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بالمعنى ولا بالإعراب، نحو: ترك الغنة، وقصر الممدود، ومد المقصور.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وحكمه: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مكروه، ومعيب عند أهل الفن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وقيل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يحرم كذلك لذهابه برونق القرآن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ولذلك دأب العلماء على الحث على التلاوة الصحيحة الخالية من اللحن الموافقة على الصفة التي تلقوها عن رسول الله 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التي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لا يجوز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مخالفتها، ولا يجوز العدول عنها إلى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غيرها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الإتقان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علوم القرآن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1/132.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النشر</a:t>
            </a:r>
            <a:r>
              <a:rPr lang="ar-IQ" sz="1400" dirty="0">
                <a:latin typeface="Traditional Arabic"/>
                <a:ea typeface="Times New Roman"/>
                <a:cs typeface="Simplified Arabic"/>
              </a:rPr>
              <a:t> في القراءات العشـر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: 1/210.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173654" y="598019"/>
            <a:ext cx="2544427" cy="3770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2ـ اللحن </a:t>
            </a:r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الخفي</a:t>
            </a:r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153751" y="195486"/>
            <a:ext cx="2544427" cy="3770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1ـ	اللحن الجلي.</a:t>
            </a:r>
            <a:endParaRPr lang="ar-AE" sz="2000" dirty="0">
              <a:solidFill>
                <a:prstClr val="black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190</Words>
  <Application>Microsoft Office PowerPoint</Application>
  <PresentationFormat>عرض على الشاشة (9:16)‏</PresentationFormat>
  <Paragraphs>32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51</cp:revision>
  <dcterms:created xsi:type="dcterms:W3CDTF">2018-09-14T18:51:34Z</dcterms:created>
  <dcterms:modified xsi:type="dcterms:W3CDTF">2020-03-06T20:00:10Z</dcterms:modified>
</cp:coreProperties>
</file>