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83" r:id="rId23"/>
    <p:sldId id="282" r:id="rId24"/>
    <p:sldId id="281" r:id="rId25"/>
    <p:sldId id="280" r:id="rId26"/>
    <p:sldId id="279" r:id="rId27"/>
    <p:sldId id="278" r:id="rId28"/>
    <p:sldId id="286" r:id="rId29"/>
    <p:sldId id="285" r:id="rId30"/>
    <p:sldId id="284" r:id="rId31"/>
    <p:sldId id="288" r:id="rId32"/>
    <p:sldId id="287" r:id="rId33"/>
    <p:sldId id="289" r:id="rId34"/>
    <p:sldId id="291" r:id="rId35"/>
    <p:sldId id="290" r:id="rId36"/>
    <p:sldId id="292" r:id="rId37"/>
    <p:sldId id="294" r:id="rId38"/>
    <p:sldId id="293" r:id="rId39"/>
    <p:sldId id="27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26385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E65EC-ECA1-4996-A9CD-DCB8257DAE1F}"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311973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2292098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C2620-FC6E-4F25-A37F-28931E19981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13581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2776608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CE65EC-ECA1-4996-A9CD-DCB8257DAE1F}" type="datetimeFigureOut">
              <a:rPr lang="en-US" smtClean="0"/>
              <a:t>3/7/2020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2203083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CE65EC-ECA1-4996-A9CD-DCB8257DAE1F}" type="datetimeFigureOut">
              <a:rPr lang="en-US" smtClean="0"/>
              <a:t>3/7/2020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2143146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360703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265783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127957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381074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CE65EC-ECA1-4996-A9CD-DCB8257DAE1F}"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160327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CE65EC-ECA1-4996-A9CD-DCB8257DAE1F}" type="datetimeFigureOut">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18832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404182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312122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ECE65EC-ECA1-4996-A9CD-DCB8257DAE1F}" type="datetimeFigureOut">
              <a:rPr lang="en-US" smtClean="0"/>
              <a:t>3/7/2020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246206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E65EC-ECA1-4996-A9CD-DCB8257DAE1F}" type="datetimeFigureOut">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C2620-FC6E-4F25-A37F-28931E19981B}" type="slidenum">
              <a:rPr lang="en-US" smtClean="0"/>
              <a:t>‹#›</a:t>
            </a:fld>
            <a:endParaRPr lang="en-US"/>
          </a:p>
        </p:txBody>
      </p:sp>
    </p:spTree>
    <p:extLst>
      <p:ext uri="{BB962C8B-B14F-4D97-AF65-F5344CB8AC3E}">
        <p14:creationId xmlns:p14="http://schemas.microsoft.com/office/powerpoint/2010/main" val="2913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ECE65EC-ECA1-4996-A9CD-DCB8257DAE1F}" type="datetimeFigureOut">
              <a:rPr lang="en-US" smtClean="0"/>
              <a:t>3/7/2020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03C2620-FC6E-4F25-A37F-28931E19981B}" type="slidenum">
              <a:rPr lang="en-US" smtClean="0"/>
              <a:t>‹#›</a:t>
            </a:fld>
            <a:endParaRPr lang="en-US"/>
          </a:p>
        </p:txBody>
      </p:sp>
    </p:spTree>
    <p:extLst>
      <p:ext uri="{BB962C8B-B14F-4D97-AF65-F5344CB8AC3E}">
        <p14:creationId xmlns:p14="http://schemas.microsoft.com/office/powerpoint/2010/main" val="404365796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840" y="847300"/>
            <a:ext cx="11095631" cy="1936844"/>
          </a:xfrm>
        </p:spPr>
        <p:txBody>
          <a:bodyPr/>
          <a:lstStyle/>
          <a:p>
            <a:r>
              <a:rPr lang="ar-IQ" sz="6000" b="1" dirty="0" smtClean="0">
                <a:solidFill>
                  <a:schemeClr val="accent1">
                    <a:lumMod val="20000"/>
                    <a:lumOff val="80000"/>
                  </a:schemeClr>
                </a:solidFill>
                <a:cs typeface="AdvertisingExtraBold" pitchFamily="2" charset="-78"/>
              </a:rPr>
              <a:t>كيفية الوقاية من فيروس كورونا</a:t>
            </a:r>
            <a:endParaRPr lang="en-US" sz="6000" b="1" dirty="0">
              <a:solidFill>
                <a:schemeClr val="accent1">
                  <a:lumMod val="20000"/>
                  <a:lumOff val="80000"/>
                </a:schemeClr>
              </a:solidFill>
              <a:cs typeface="AdvertisingExtraBold" pitchFamily="2" charset="-78"/>
            </a:endParaRPr>
          </a:p>
        </p:txBody>
      </p:sp>
      <p:sp>
        <p:nvSpPr>
          <p:cNvPr id="3" name="Subtitle 2"/>
          <p:cNvSpPr>
            <a:spLocks noGrp="1"/>
          </p:cNvSpPr>
          <p:nvPr>
            <p:ph type="subTitle" idx="1"/>
          </p:nvPr>
        </p:nvSpPr>
        <p:spPr>
          <a:xfrm>
            <a:off x="1489826" y="3289110"/>
            <a:ext cx="8825658" cy="2729551"/>
          </a:xfrm>
        </p:spPr>
        <p:txBody>
          <a:bodyPr>
            <a:normAutofit/>
          </a:bodyPr>
          <a:lstStyle/>
          <a:p>
            <a:pPr algn="ctr"/>
            <a:r>
              <a:rPr lang="ar-IQ" sz="6000" dirty="0" smtClean="0">
                <a:solidFill>
                  <a:srgbClr val="FFFF00"/>
                </a:solidFill>
                <a:cs typeface="ALAWI-3-1" pitchFamily="2" charset="-78"/>
              </a:rPr>
              <a:t>د. إيمان يونس إبراهيم العبادي</a:t>
            </a:r>
          </a:p>
          <a:p>
            <a:pPr algn="ctr"/>
            <a:r>
              <a:rPr lang="ar-IQ" sz="3200" dirty="0" smtClean="0">
                <a:solidFill>
                  <a:schemeClr val="accent5">
                    <a:lumMod val="40000"/>
                    <a:lumOff val="60000"/>
                  </a:schemeClr>
                </a:solidFill>
                <a:cs typeface="ALAWI-3-1" pitchFamily="2" charset="-78"/>
              </a:rPr>
              <a:t>الجامعة المستنصرية – كلية التربية الأساسية</a:t>
            </a:r>
          </a:p>
          <a:p>
            <a:pPr algn="ctr"/>
            <a:r>
              <a:rPr lang="ar-IQ" sz="3200" dirty="0" smtClean="0">
                <a:solidFill>
                  <a:schemeClr val="accent5">
                    <a:lumMod val="40000"/>
                    <a:lumOff val="60000"/>
                  </a:schemeClr>
                </a:solidFill>
                <a:cs typeface="ALAWI-3-1" pitchFamily="2" charset="-78"/>
              </a:rPr>
              <a:t>قسم رياض الأطفال</a:t>
            </a:r>
            <a:endParaRPr lang="en-US" sz="3200" dirty="0">
              <a:solidFill>
                <a:schemeClr val="accent5">
                  <a:lumMod val="40000"/>
                  <a:lumOff val="60000"/>
                </a:schemeClr>
              </a:solidFill>
              <a:cs typeface="ALAWI-3-1" pitchFamily="2" charset="-78"/>
            </a:endParaRPr>
          </a:p>
        </p:txBody>
      </p:sp>
    </p:spTree>
    <p:extLst>
      <p:ext uri="{BB962C8B-B14F-4D97-AF65-F5344CB8AC3E}">
        <p14:creationId xmlns:p14="http://schemas.microsoft.com/office/powerpoint/2010/main" val="294810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5" y="341194"/>
            <a:ext cx="9949217" cy="6414448"/>
          </a:xfrm>
        </p:spPr>
        <p:txBody>
          <a:bodyPr>
            <a:normAutofit fontScale="92500"/>
          </a:bodyPr>
          <a:lstStyle/>
          <a:p>
            <a:pPr algn="r" rtl="1"/>
            <a:endParaRPr lang="ar-IQ" dirty="0"/>
          </a:p>
          <a:p>
            <a:pPr algn="just" rtl="1"/>
            <a:r>
              <a:rPr lang="ar-IQ" sz="3200" b="1" dirty="0"/>
              <a:t>طهِّر الأسطح التي يلمسها الكثير من الناس يوميًا من أجل قتل الفيروس. يمكن أن يبقى فيروس كورونا على الكثير من الأسطح مثل مقابض الأبواب وطاولات العمل وصنابير المياه، لهذا احرص على استخدام رذاذ مطهر أو مناديل مبللة في تنظيف هذه الأسطح يوميًا قبل استخدامها. تأكد من أن الأسطح تبقى مبللة ما لا يقل عن 10 دقائق تقريبًا حتى تتمكن من قتل أي فيروس؛ فعل هذا يقلل من خطر بقاء الفيروس على الأسطح وبالتالي خطر الإصابة به</a:t>
            </a:r>
            <a:r>
              <a:rPr lang="ar-IQ" sz="3200" b="1" dirty="0" smtClean="0"/>
              <a:t>.</a:t>
            </a:r>
            <a:endParaRPr lang="ar-IQ" sz="3200" b="1" dirty="0"/>
          </a:p>
          <a:p>
            <a:pPr algn="just" rtl="1"/>
            <a:r>
              <a:rPr lang="ar-IQ" sz="3200" b="1" dirty="0"/>
              <a:t>في منزلك طهِّر مقابض الأبواب وأسطح المطبخ وأجزاء الحمام وجميع الصنابير.</a:t>
            </a:r>
          </a:p>
          <a:p>
            <a:pPr algn="just" rtl="1"/>
            <a:r>
              <a:rPr lang="ar-IQ" sz="3200" b="1" dirty="0"/>
              <a:t>في العمل نظف الأسطح التي يلمسها الموظفون كثيرًا، مثل مقابض الأبواب ودرابزين السلم والطاولات وأسطح العمل.</a:t>
            </a:r>
          </a:p>
          <a:p>
            <a:pPr algn="just" rtl="1"/>
            <a:r>
              <a:rPr lang="ar-IQ" sz="3200" b="1" dirty="0"/>
              <a:t>يمكنك كذلك التطهير عن طريق خلط 1 كوب (250 مل) من المبيض مع 4 لترات من المياه الدافئة.</a:t>
            </a:r>
            <a:endParaRPr lang="en-US" sz="3200" b="1" dirty="0"/>
          </a:p>
        </p:txBody>
      </p:sp>
    </p:spTree>
    <p:extLst>
      <p:ext uri="{BB962C8B-B14F-4D97-AF65-F5344CB8AC3E}">
        <p14:creationId xmlns:p14="http://schemas.microsoft.com/office/powerpoint/2010/main" val="96747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863"/>
          <a:stretch/>
        </p:blipFill>
        <p:spPr>
          <a:xfrm>
            <a:off x="0" y="-32147"/>
            <a:ext cx="12191999" cy="7074391"/>
          </a:xfrm>
          <a:prstGeom prst="rect">
            <a:avLst/>
          </a:prstGeom>
        </p:spPr>
      </p:pic>
    </p:spTree>
    <p:extLst>
      <p:ext uri="{BB962C8B-B14F-4D97-AF65-F5344CB8AC3E}">
        <p14:creationId xmlns:p14="http://schemas.microsoft.com/office/powerpoint/2010/main" val="34406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661" y="387891"/>
            <a:ext cx="10063500" cy="6217625"/>
          </a:xfrm>
        </p:spPr>
        <p:txBody>
          <a:bodyPr>
            <a:normAutofit/>
          </a:bodyPr>
          <a:lstStyle/>
          <a:p>
            <a:pPr algn="r" rtl="1"/>
            <a:endParaRPr lang="ar-IQ" dirty="0"/>
          </a:p>
          <a:p>
            <a:pPr algn="just" rtl="1"/>
            <a:r>
              <a:rPr lang="ar-IQ" sz="2800" b="1" dirty="0"/>
              <a:t>ارتد قناع وجه مخصص للارتداء مرة واحدة وأنت في الأماكن العامة. ينتقل فيروس كورونا من خلال الهواء، لهذا من الممكن أن </a:t>
            </a:r>
            <a:r>
              <a:rPr lang="ar-IQ" sz="2800" b="1" dirty="0" err="1"/>
              <a:t>تتنفسه</a:t>
            </a:r>
            <a:r>
              <a:rPr lang="ar-IQ" sz="2800" b="1" dirty="0"/>
              <a:t> بسهولة. غط أنفك وفمك بقناع وجه لتقليل خطر دخول الفيروس لجسمك عبر التنفس، ولا تستخدم القناع أكثر من مرة لأن هذا يزيد من خطر الإصابة بالفيروس</a:t>
            </a:r>
            <a:r>
              <a:rPr lang="ar-IQ" sz="2800" b="1" dirty="0" smtClean="0"/>
              <a:t>.</a:t>
            </a:r>
            <a:endParaRPr lang="ar-IQ" sz="2800" b="1" dirty="0"/>
          </a:p>
          <a:p>
            <a:pPr algn="just" rtl="1"/>
            <a:r>
              <a:rPr lang="ar-IQ" sz="2800" b="1" dirty="0"/>
              <a:t>احرص دائمًا على غسل يديك بعد نزع القناع في حال الوجود في بيئة بها فيروس كورونا. إذا نزعت قناعك ثم لمست وجهك على الفور فيمكن أن تصاب بالمرض إذا كانت الجراثيم موجودة بالفعل.</a:t>
            </a:r>
          </a:p>
          <a:p>
            <a:pPr algn="just" rtl="1"/>
            <a:r>
              <a:rPr lang="ar-IQ" sz="2800" b="1" dirty="0"/>
              <a:t>إذا كان من السهل إصابتك بالأمراض التنفسية أو كنت تعاني من مشاكل في الرئة مثل الربو أو مرض الانسداد الرئوي المزمن ثم رغبت في السفر بعدها فيجب عليك ارتداء قناع مخصص للارتداء مرة واحدة على الطائرة لمساعدتك في منع انتشار المرض والعدوى.</a:t>
            </a:r>
            <a:endParaRPr lang="en-US" sz="2800" b="1" dirty="0"/>
          </a:p>
        </p:txBody>
      </p:sp>
    </p:spTree>
    <p:extLst>
      <p:ext uri="{BB962C8B-B14F-4D97-AF65-F5344CB8AC3E}">
        <p14:creationId xmlns:p14="http://schemas.microsoft.com/office/powerpoint/2010/main" val="46520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235"/>
          <a:stretch/>
        </p:blipFill>
        <p:spPr>
          <a:xfrm>
            <a:off x="0" y="-31232"/>
            <a:ext cx="12192000" cy="6889231"/>
          </a:xfrm>
          <a:prstGeom prst="rect">
            <a:avLst/>
          </a:prstGeom>
        </p:spPr>
      </p:pic>
    </p:spTree>
    <p:extLst>
      <p:ext uri="{BB962C8B-B14F-4D97-AF65-F5344CB8AC3E}">
        <p14:creationId xmlns:p14="http://schemas.microsoft.com/office/powerpoint/2010/main" val="487499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28" y="313899"/>
            <a:ext cx="9921923" cy="6359855"/>
          </a:xfrm>
        </p:spPr>
        <p:txBody>
          <a:bodyPr>
            <a:normAutofit/>
          </a:bodyPr>
          <a:lstStyle/>
          <a:p>
            <a:pPr algn="just" rtl="1"/>
            <a:r>
              <a:rPr lang="ar-IQ" sz="3200" b="1" dirty="0"/>
              <a:t>حاول ألا تقلق كثيرَا إذا كنت بعيدًا عن الخطر. يوجد الكثير من الأخطاء الخاطئة المنتشرة عن كورونا وانتشاره على وسائل التواصل الاجتماعي، والكثير منها يسبب خوفًا بلا داعي</a:t>
            </a:r>
            <a:r>
              <a:rPr lang="ar-IQ" sz="3200" b="1" dirty="0" smtClean="0"/>
              <a:t>.</a:t>
            </a:r>
          </a:p>
          <a:p>
            <a:pPr algn="just" rtl="1"/>
            <a:r>
              <a:rPr lang="ar-IQ" sz="3200" b="1" dirty="0" smtClean="0"/>
              <a:t>من </a:t>
            </a:r>
            <a:r>
              <a:rPr lang="ar-IQ" sz="3200" b="1" dirty="0"/>
              <a:t>الأفضل في كل الأوقات ألَّا تسمع الأخبار إلا من مصادر موثوقة.</a:t>
            </a:r>
          </a:p>
          <a:p>
            <a:pPr algn="just" rtl="1"/>
            <a:r>
              <a:rPr lang="ar-IQ" sz="3200" b="1" dirty="0"/>
              <a:t>لا داعي على الإطلاق التوقع أن التعامل مع شخص صيني سوف ينقل إليك مرض كورونا. هذا تمييز لا أساس له ضد الصينين والأفراد الشرق </a:t>
            </a:r>
            <a:r>
              <a:rPr lang="ar-IQ" sz="3200" b="1" dirty="0" smtClean="0"/>
              <a:t>أسيويين، </a:t>
            </a:r>
            <a:r>
              <a:rPr lang="ar-IQ" sz="3200" b="1" dirty="0"/>
              <a:t>فمعظمهم بصحة جيدة بالفعل ومن المستبعد أن ينشروا الفيروس إلى أي شخص.</a:t>
            </a:r>
          </a:p>
          <a:p>
            <a:pPr algn="just" rtl="1"/>
            <a:r>
              <a:rPr lang="ar-IQ" sz="3200" b="1" dirty="0"/>
              <a:t>معظم قوائم الأطعمة التي ينصح الناس بتجنبها غير حقيقية</a:t>
            </a:r>
            <a:r>
              <a:rPr lang="ar-IQ" sz="3200" b="1" dirty="0" smtClean="0"/>
              <a:t>.</a:t>
            </a:r>
          </a:p>
          <a:p>
            <a:pPr algn="just" rtl="1"/>
            <a:r>
              <a:rPr lang="ar-IQ" sz="3200" b="1" dirty="0" smtClean="0"/>
              <a:t>تأكد </a:t>
            </a:r>
            <a:r>
              <a:rPr lang="ar-IQ" sz="3200" b="1" dirty="0"/>
              <a:t>أن تعتمد في معلوماتك على مصادر موثوقة في هذه الأمور الحساسة.</a:t>
            </a:r>
            <a:endParaRPr lang="en-US" sz="3200" b="1" dirty="0"/>
          </a:p>
        </p:txBody>
      </p:sp>
    </p:spTree>
    <p:extLst>
      <p:ext uri="{BB962C8B-B14F-4D97-AF65-F5344CB8AC3E}">
        <p14:creationId xmlns:p14="http://schemas.microsoft.com/office/powerpoint/2010/main" val="266576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236333">
            <a:off x="1037229" y="2557886"/>
            <a:ext cx="9585829" cy="1823047"/>
          </a:xfrm>
        </p:spPr>
        <p:txBody>
          <a:bodyPr>
            <a:normAutofit/>
          </a:bodyPr>
          <a:lstStyle/>
          <a:p>
            <a:pPr algn="r" rtl="1"/>
            <a:r>
              <a:rPr lang="ar-IQ" sz="7200" b="1" dirty="0">
                <a:solidFill>
                  <a:srgbClr val="FFFF00"/>
                </a:solidFill>
              </a:rPr>
              <a:t>ثانياً: رعاية شخص مريض</a:t>
            </a:r>
            <a:endParaRPr lang="en-US" sz="7200" b="1" dirty="0">
              <a:solidFill>
                <a:srgbClr val="FFFF00"/>
              </a:solidFill>
            </a:endParaRPr>
          </a:p>
        </p:txBody>
      </p:sp>
    </p:spTree>
    <p:extLst>
      <p:ext uri="{BB962C8B-B14F-4D97-AF65-F5344CB8AC3E}">
        <p14:creationId xmlns:p14="http://schemas.microsoft.com/office/powerpoint/2010/main" val="123518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16" y="532264"/>
            <a:ext cx="9531238" cy="5716136"/>
          </a:xfrm>
        </p:spPr>
        <p:txBody>
          <a:bodyPr>
            <a:normAutofit fontScale="85000" lnSpcReduction="10000"/>
          </a:bodyPr>
          <a:lstStyle/>
          <a:p>
            <a:endParaRPr lang="ar-IQ" dirty="0"/>
          </a:p>
          <a:p>
            <a:pPr algn="just" rtl="1"/>
            <a:r>
              <a:rPr lang="ar-IQ" sz="4800" b="1" dirty="0"/>
              <a:t>ارتد ملابس وأدوات واقية عند رعاية شخص مريض بفيروس كورونا. ارتد قفازات يمكن التخلص منها وقناع وجه وثوب مخصص عند رعاية شخص مريض ثم انزع هذه الملابس الواقية عند مغادرة الغرفة وتخلص منها في كيس قمامة بلاستيكية. لا ترتد الملابس الواقية نفسها مرة أخرى لأنها قد يكون عليها الفيروس ومن ثم ينتقل </a:t>
            </a:r>
            <a:r>
              <a:rPr lang="ar-IQ" sz="4800" b="1" dirty="0" smtClean="0"/>
              <a:t>إليك</a:t>
            </a:r>
            <a:r>
              <a:rPr lang="ar-IQ" sz="4800" b="1" dirty="0"/>
              <a:t>.</a:t>
            </a:r>
          </a:p>
          <a:p>
            <a:pPr algn="just" rtl="1"/>
            <a:r>
              <a:rPr lang="ar-IQ" sz="4800" b="1" dirty="0"/>
              <a:t>ينتشر فيروس كورونا عبر الهواء ويمكن أن يبقى على أسطح الملابس، لهذا احم نفسك بأفضل طريقة ممكنة</a:t>
            </a:r>
            <a:r>
              <a:rPr lang="ar-IQ" dirty="0"/>
              <a:t>.</a:t>
            </a:r>
            <a:endParaRPr lang="en-US" sz="4700" dirty="0"/>
          </a:p>
        </p:txBody>
      </p:sp>
    </p:spTree>
    <p:extLst>
      <p:ext uri="{BB962C8B-B14F-4D97-AF65-F5344CB8AC3E}">
        <p14:creationId xmlns:p14="http://schemas.microsoft.com/office/powerpoint/2010/main" val="183853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2832"/>
          <a:stretch/>
        </p:blipFill>
        <p:spPr>
          <a:xfrm>
            <a:off x="0" y="0"/>
            <a:ext cx="12191999" cy="6858000"/>
          </a:xfrm>
          <a:prstGeom prst="rect">
            <a:avLst/>
          </a:prstGeom>
        </p:spPr>
      </p:pic>
    </p:spTree>
    <p:extLst>
      <p:ext uri="{BB962C8B-B14F-4D97-AF65-F5344CB8AC3E}">
        <p14:creationId xmlns:p14="http://schemas.microsoft.com/office/powerpoint/2010/main" val="349450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90" y="341194"/>
            <a:ext cx="9921922" cy="6277970"/>
          </a:xfrm>
        </p:spPr>
        <p:txBody>
          <a:bodyPr/>
          <a:lstStyle/>
          <a:p>
            <a:pPr algn="r" rtl="1"/>
            <a:endParaRPr lang="ar-IQ" dirty="0"/>
          </a:p>
          <a:p>
            <a:pPr algn="just" rtl="1"/>
            <a:r>
              <a:rPr lang="ar-IQ" sz="4400" b="1" dirty="0"/>
              <a:t>لا تشارك الأدوات المنزلية مع الشخص المصاب. يمكن لفيروس كورونا أن يعيش على أدوات مثل الأكواب والأطباق والمعالق والسكاكين والمناشف. خصص لكل فرد في الأسرة أدوات لا يشاركها مع أي شخص حتى لا تنتشر العدوى بين الجميع</a:t>
            </a:r>
            <a:r>
              <a:rPr lang="ar-IQ" sz="4400" b="1" dirty="0" smtClean="0"/>
              <a:t>.</a:t>
            </a:r>
            <a:endParaRPr lang="ar-IQ" sz="4400" b="1" dirty="0"/>
          </a:p>
          <a:p>
            <a:pPr algn="just" rtl="1"/>
            <a:r>
              <a:rPr lang="ar-IQ" sz="4400" b="1" dirty="0"/>
              <a:t>توخ الحذر دائمًا. اغسل أي شيء تشك أن يكون قد استخدمه الشخص المصاب بفيروس كورونا.</a:t>
            </a:r>
            <a:endParaRPr lang="en-US" sz="4400" b="1" dirty="0"/>
          </a:p>
        </p:txBody>
      </p:sp>
    </p:spTree>
    <p:extLst>
      <p:ext uri="{BB962C8B-B14F-4D97-AF65-F5344CB8AC3E}">
        <p14:creationId xmlns:p14="http://schemas.microsoft.com/office/powerpoint/2010/main" val="213402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2829" y="-19859"/>
            <a:ext cx="12419462" cy="6877859"/>
          </a:xfrm>
          <a:prstGeom prst="rect">
            <a:avLst/>
          </a:prstGeom>
        </p:spPr>
      </p:pic>
    </p:spTree>
    <p:extLst>
      <p:ext uri="{BB962C8B-B14F-4D97-AF65-F5344CB8AC3E}">
        <p14:creationId xmlns:p14="http://schemas.microsoft.com/office/powerpoint/2010/main" val="43785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7" y="292357"/>
            <a:ext cx="9840036" cy="6395046"/>
          </a:xfrm>
        </p:spPr>
        <p:txBody>
          <a:bodyPr>
            <a:noAutofit/>
          </a:bodyPr>
          <a:lstStyle/>
          <a:p>
            <a:pPr algn="just" rtl="1"/>
            <a:r>
              <a:rPr lang="ar-IQ" sz="4000" b="1" dirty="0" smtClean="0">
                <a:solidFill>
                  <a:srgbClr val="FFFF00"/>
                </a:solidFill>
              </a:rPr>
              <a:t>فيروس كورونا </a:t>
            </a:r>
            <a:r>
              <a:rPr lang="ar-IQ" sz="4000" b="1" dirty="0" smtClean="0"/>
              <a:t>هو من سلالة خطيرة تتسبب في ظهور أعراض تشبه أعراض نزلات البرد العادية والسارس وبعض أمراض الجهاز التنفسي الأخرى، بالإضافة إلى بعض الأنواع الجديدة من الفيروس.</a:t>
            </a:r>
          </a:p>
          <a:p>
            <a:pPr algn="just" rtl="1"/>
            <a:r>
              <a:rPr lang="ar-IQ" sz="4000" b="1" dirty="0" smtClean="0"/>
              <a:t> يمكن أن يكون فيروس كورونا خطيراً، لكن باتخاذ بعض إجراءات الوقاية يمكنك حماية نفسك من الإصابة به، وأنت في الأماكن المفتوحة، وفي المنزل، أو حتى أثناء الاهتمام بشخص مريض.</a:t>
            </a:r>
          </a:p>
          <a:p>
            <a:pPr algn="just" rtl="1"/>
            <a:r>
              <a:rPr lang="ar-IQ" sz="4000" b="1" dirty="0" smtClean="0"/>
              <a:t> إذا شككت أنك مصاب بالفيروس فعليك التوجه إلى الطبيب على الفور.</a:t>
            </a:r>
            <a:endParaRPr lang="en-US" sz="4000" b="1" dirty="0"/>
          </a:p>
        </p:txBody>
      </p:sp>
    </p:spTree>
    <p:extLst>
      <p:ext uri="{BB962C8B-B14F-4D97-AF65-F5344CB8AC3E}">
        <p14:creationId xmlns:p14="http://schemas.microsoft.com/office/powerpoint/2010/main" val="2055188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786" y="395785"/>
            <a:ext cx="9654068" cy="6073253"/>
          </a:xfrm>
        </p:spPr>
        <p:txBody>
          <a:bodyPr>
            <a:normAutofit fontScale="92500"/>
          </a:bodyPr>
          <a:lstStyle/>
          <a:p>
            <a:pPr algn="r" rtl="1"/>
            <a:endParaRPr lang="ar-IQ" dirty="0"/>
          </a:p>
          <a:p>
            <a:pPr algn="just" rtl="1"/>
            <a:r>
              <a:rPr lang="ar-IQ" sz="4000" b="1" dirty="0"/>
              <a:t>اغسل جميع الملابس بمياه ساخنة لتعقيمها. يمكن للملابس وأغطية السرير والمناشف أن تحمل فيروس كورونا، لذلك من المهم أن تغسلها بالكامل مع ضبط دورة الغسيل على أعلى درجة سخونة ووضع كمية المنظف اللازمة لنوعية الملابس؛ بعد ذلك اغسل الملابس على الوضع العادي أو الشديد (حسب طراز الغسالة</a:t>
            </a:r>
            <a:r>
              <a:rPr lang="ar-IQ" sz="4000" b="1" dirty="0" smtClean="0"/>
              <a:t>).</a:t>
            </a:r>
            <a:endParaRPr lang="ar-IQ" sz="4000" b="1" dirty="0"/>
          </a:p>
          <a:p>
            <a:pPr algn="just" rtl="1"/>
            <a:r>
              <a:rPr lang="ar-IQ" sz="4000" b="1" dirty="0"/>
              <a:t>أضف للملابس كوبًا كاملًا من المبيض العادي أو مبيض آمن للاستخدام على القطع الملونة من أجل تعقيم الملابس، وهذا إذا كان المبيض آمنًا على أنسجة الملابس بالطبع.</a:t>
            </a:r>
            <a:endParaRPr lang="en-US" sz="4000" b="1" dirty="0"/>
          </a:p>
        </p:txBody>
      </p:sp>
    </p:spTree>
    <p:extLst>
      <p:ext uri="{BB962C8B-B14F-4D97-AF65-F5344CB8AC3E}">
        <p14:creationId xmlns:p14="http://schemas.microsoft.com/office/powerpoint/2010/main" val="377209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658"/>
          <a:stretch/>
        </p:blipFill>
        <p:spPr>
          <a:xfrm>
            <a:off x="0" y="-32146"/>
            <a:ext cx="12192000" cy="6890146"/>
          </a:xfrm>
          <a:prstGeom prst="rect">
            <a:avLst/>
          </a:prstGeom>
        </p:spPr>
      </p:pic>
    </p:spTree>
    <p:extLst>
      <p:ext uri="{BB962C8B-B14F-4D97-AF65-F5344CB8AC3E}">
        <p14:creationId xmlns:p14="http://schemas.microsoft.com/office/powerpoint/2010/main" val="198253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90" y="573206"/>
            <a:ext cx="9681363" cy="5675193"/>
          </a:xfrm>
        </p:spPr>
        <p:txBody>
          <a:bodyPr/>
          <a:lstStyle/>
          <a:p>
            <a:pPr algn="r" rtl="1"/>
            <a:endParaRPr lang="ar-IQ" dirty="0"/>
          </a:p>
          <a:p>
            <a:pPr algn="just" rtl="1"/>
            <a:r>
              <a:rPr lang="ar-IQ" sz="4000" b="1" dirty="0"/>
              <a:t>افتح نافذة في الغرفة لتهويتها إذا كان الطقس مناسبًا. ينتقل فيروس كورونا عبر الهواء، لهذا خطر الإصابة يزداد في الأماكن المشتركة مع شخص مصاب بالمرض! احرص على تهوية الغرفة للمساعدة في تطهير الهواء وتقليل خطر التعرض للفيروس؛ لفعل هذا افتح نافذة أو شغل مكيف الهواء</a:t>
            </a:r>
            <a:r>
              <a:rPr lang="ar-IQ" sz="4000" b="1" dirty="0" smtClean="0"/>
              <a:t>.</a:t>
            </a:r>
            <a:endParaRPr lang="ar-IQ" sz="4000" b="1" dirty="0"/>
          </a:p>
          <a:p>
            <a:pPr algn="just" rtl="1"/>
            <a:r>
              <a:rPr lang="ar-IQ" sz="4000" b="1" dirty="0"/>
              <a:t>لا تفتح نافذة إذا كانت السماء تمطر أو كانت درجة الحرارة شديدة البرودة أو الحرارة.</a:t>
            </a:r>
            <a:endParaRPr lang="en-US" sz="4000" b="1" dirty="0"/>
          </a:p>
        </p:txBody>
      </p:sp>
    </p:spTree>
    <p:extLst>
      <p:ext uri="{BB962C8B-B14F-4D97-AF65-F5344CB8AC3E}">
        <p14:creationId xmlns:p14="http://schemas.microsoft.com/office/powerpoint/2010/main" val="4267309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426"/>
          <a:stretch/>
        </p:blipFill>
        <p:spPr>
          <a:xfrm>
            <a:off x="-109182" y="-114033"/>
            <a:ext cx="12301181" cy="6972033"/>
          </a:xfrm>
          <a:prstGeom prst="rect">
            <a:avLst/>
          </a:prstGeom>
        </p:spPr>
      </p:pic>
    </p:spTree>
    <p:extLst>
      <p:ext uri="{BB962C8B-B14F-4D97-AF65-F5344CB8AC3E}">
        <p14:creationId xmlns:p14="http://schemas.microsoft.com/office/powerpoint/2010/main" val="126751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395166">
            <a:off x="676101" y="2688247"/>
            <a:ext cx="10205350" cy="1910685"/>
          </a:xfrm>
        </p:spPr>
        <p:txBody>
          <a:bodyPr/>
          <a:lstStyle/>
          <a:p>
            <a:pPr algn="r" rtl="1"/>
            <a:r>
              <a:rPr lang="ar-IQ" sz="5400" b="1" dirty="0" smtClean="0">
                <a:solidFill>
                  <a:srgbClr val="FFFF00"/>
                </a:solidFill>
              </a:rPr>
              <a:t>ثالثاً: تجنب </a:t>
            </a:r>
            <a:r>
              <a:rPr lang="ar-IQ" sz="5400" b="1" dirty="0">
                <a:solidFill>
                  <a:srgbClr val="FFFF00"/>
                </a:solidFill>
              </a:rPr>
              <a:t>انتقال الفيروس من الحيوانات</a:t>
            </a:r>
          </a:p>
          <a:p>
            <a:pPr algn="r" rtl="1"/>
            <a:endParaRPr lang="en-US" dirty="0"/>
          </a:p>
        </p:txBody>
      </p:sp>
    </p:spTree>
    <p:extLst>
      <p:ext uri="{BB962C8B-B14F-4D97-AF65-F5344CB8AC3E}">
        <p14:creationId xmlns:p14="http://schemas.microsoft.com/office/powerpoint/2010/main" val="2031090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 y="477672"/>
            <a:ext cx="10317707" cy="6237027"/>
          </a:xfrm>
        </p:spPr>
        <p:txBody>
          <a:bodyPr>
            <a:normAutofit/>
          </a:bodyPr>
          <a:lstStyle/>
          <a:p>
            <a:pPr algn="r" rtl="1"/>
            <a:endParaRPr lang="ar-IQ" dirty="0"/>
          </a:p>
          <a:p>
            <a:pPr algn="just" rtl="1"/>
            <a:r>
              <a:rPr lang="ar-IQ" sz="3200" b="1" dirty="0"/>
              <a:t>اطبخ اللحوم والبيض بالكامل لتقليل خطر الإصابة بالعدوى. يمكن لفيروس كورونا أن ينتقل من الحيوانات إلى البشر، لذا من المهم أن تطبخ منتجات اللحوم بجميع أنواعها طبخًا كاملًا لقتل أي جراثيم </a:t>
            </a:r>
            <a:r>
              <a:rPr lang="ar-IQ" sz="3200" b="1" dirty="0" smtClean="0"/>
              <a:t>بها. اتبع </a:t>
            </a:r>
            <a:r>
              <a:rPr lang="ar-IQ" sz="3200" b="1" dirty="0"/>
              <a:t>التعليمات الخاصة بنوع اللحم أو البيض الذي تطبخه وتحقق من درجة الحرارة الداخلية للطعام قبل تناوله باستخدام مقياس درجة حرارة </a:t>
            </a:r>
            <a:r>
              <a:rPr lang="ar-IQ" sz="3200" b="1" dirty="0" smtClean="0"/>
              <a:t>الطعام. سخن </a:t>
            </a:r>
            <a:r>
              <a:rPr lang="ar-IQ" sz="3200" b="1" dirty="0"/>
              <a:t>الطعام إلى درجات الحرارة التالية على الأقل:</a:t>
            </a:r>
          </a:p>
          <a:p>
            <a:pPr algn="just" rtl="1"/>
            <a:r>
              <a:rPr lang="ar-IQ" sz="3200" b="1" dirty="0"/>
              <a:t>الطيور والدواجن: 75 درجة مئوية (165 فهرنهايت).</a:t>
            </a:r>
          </a:p>
          <a:p>
            <a:pPr algn="just" rtl="1"/>
            <a:r>
              <a:rPr lang="ar-IQ" sz="3200" b="1" dirty="0"/>
              <a:t>اللحوم: 63 درجة مئوية (145 فهرنهايت).</a:t>
            </a:r>
          </a:p>
          <a:p>
            <a:pPr algn="just" rtl="1"/>
            <a:r>
              <a:rPr lang="ar-IQ" sz="3200" b="1" dirty="0"/>
              <a:t>اللحم المفروم: 70 درجة مئوية (160 فهرنهايت</a:t>
            </a:r>
            <a:r>
              <a:rPr lang="ar-IQ" sz="3200" b="1" dirty="0" smtClean="0"/>
              <a:t>).</a:t>
            </a:r>
            <a:endParaRPr lang="ar-IQ" sz="3200" b="1" dirty="0"/>
          </a:p>
          <a:p>
            <a:pPr algn="just" rtl="1"/>
            <a:r>
              <a:rPr lang="ar-IQ" sz="3200" b="1" dirty="0"/>
              <a:t>البيض: 70 درجة مئوية (160 فهرنهايت</a:t>
            </a:r>
            <a:r>
              <a:rPr lang="ar-IQ" sz="3200" b="1" dirty="0" smtClean="0"/>
              <a:t>).</a:t>
            </a:r>
            <a:endParaRPr lang="en-US" sz="3200" b="1" dirty="0"/>
          </a:p>
        </p:txBody>
      </p:sp>
    </p:spTree>
    <p:extLst>
      <p:ext uri="{BB962C8B-B14F-4D97-AF65-F5344CB8AC3E}">
        <p14:creationId xmlns:p14="http://schemas.microsoft.com/office/powerpoint/2010/main" val="3941937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070"/>
          <a:stretch/>
        </p:blipFill>
        <p:spPr>
          <a:xfrm>
            <a:off x="0" y="-32147"/>
            <a:ext cx="12191999" cy="6890147"/>
          </a:xfrm>
          <a:prstGeom prst="rect">
            <a:avLst/>
          </a:prstGeom>
        </p:spPr>
      </p:pic>
    </p:spTree>
    <p:extLst>
      <p:ext uri="{BB962C8B-B14F-4D97-AF65-F5344CB8AC3E}">
        <p14:creationId xmlns:p14="http://schemas.microsoft.com/office/powerpoint/2010/main" val="308434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2" y="524368"/>
            <a:ext cx="9990161" cy="5971966"/>
          </a:xfrm>
        </p:spPr>
        <p:txBody>
          <a:bodyPr>
            <a:normAutofit/>
          </a:bodyPr>
          <a:lstStyle/>
          <a:p>
            <a:pPr algn="r" rtl="1"/>
            <a:endParaRPr lang="ar-IQ" dirty="0"/>
          </a:p>
          <a:p>
            <a:pPr algn="just" rtl="1"/>
            <a:r>
              <a:rPr lang="ar-IQ" sz="4000" b="1" dirty="0"/>
              <a:t>قلل من تعاملك مع الحيوانات لتقليل فرص الإصابة بالعدوى. لا تخاطر بالتعامل مع الحيوانات التي قد تكون مريضة، وتجنب التعامل مع أي حيوانات حية ما لم تكن تعمل مع الحيوانات أو لديك حيوانات أليفة في منزلك. إذا كنت لا بد ستتعامل مع حيوانات غير حيواناتك الأليفة، فاحرص على تقليل لمسها قدر الإمكان</a:t>
            </a:r>
            <a:r>
              <a:rPr lang="ar-IQ" sz="4000" b="1" dirty="0" smtClean="0"/>
              <a:t>.</a:t>
            </a:r>
            <a:endParaRPr lang="ar-IQ" sz="4000" b="1" dirty="0"/>
          </a:p>
          <a:p>
            <a:pPr algn="just" rtl="1"/>
            <a:r>
              <a:rPr lang="ar-IQ" sz="4000" b="1" dirty="0"/>
              <a:t>حيوانات المزارع والخفافيش هي أكثر الحيوانات الحاملة لفيروس كورونا.</a:t>
            </a:r>
            <a:endParaRPr lang="en-US" sz="4000" b="1" dirty="0"/>
          </a:p>
        </p:txBody>
      </p:sp>
    </p:spTree>
    <p:extLst>
      <p:ext uri="{BB962C8B-B14F-4D97-AF65-F5344CB8AC3E}">
        <p14:creationId xmlns:p14="http://schemas.microsoft.com/office/powerpoint/2010/main" val="1424726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2788"/>
          <a:stretch/>
        </p:blipFill>
        <p:spPr>
          <a:xfrm>
            <a:off x="0" y="-32147"/>
            <a:ext cx="12191999" cy="6890147"/>
          </a:xfrm>
          <a:prstGeom prst="rect">
            <a:avLst/>
          </a:prstGeom>
        </p:spPr>
      </p:pic>
    </p:spTree>
    <p:extLst>
      <p:ext uri="{BB962C8B-B14F-4D97-AF65-F5344CB8AC3E}">
        <p14:creationId xmlns:p14="http://schemas.microsoft.com/office/powerpoint/2010/main" val="687737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3" y="346948"/>
            <a:ext cx="9872432" cy="6176682"/>
          </a:xfrm>
        </p:spPr>
        <p:txBody>
          <a:bodyPr/>
          <a:lstStyle/>
          <a:p>
            <a:pPr algn="r" rtl="1"/>
            <a:endParaRPr lang="ar-IQ" dirty="0"/>
          </a:p>
          <a:p>
            <a:pPr algn="just" rtl="1"/>
            <a:r>
              <a:rPr lang="ar-IQ" sz="4000" b="1" dirty="0"/>
              <a:t>اغسل يديك فورًا بعد التعامل مع الحيوانات الحية إذا اضطررت للتعامل معها. افعل هذا لتجنب تراكم أي جراثيم من الحيوانات على بشرتك؛ بلل يديك بالماء وافركها بصابون خفيف لمدة 30 ثانية ثم اغسلها بالماء الدافئ ثم جفف يديدك في منشفة جافة ونظيفة</a:t>
            </a:r>
            <a:r>
              <a:rPr lang="ar-IQ" sz="4000" b="1" dirty="0" smtClean="0"/>
              <a:t>.</a:t>
            </a:r>
            <a:endParaRPr lang="ar-IQ" sz="4000" b="1" dirty="0"/>
          </a:p>
          <a:p>
            <a:pPr algn="just" rtl="1"/>
            <a:r>
              <a:rPr lang="ar-IQ" sz="4000" b="1" dirty="0"/>
              <a:t>إذا كنت تتعامل مع عدة حيوانات فاحرص على غسل يديك قبل الانتقال من حيوان لآخر – إذا أمكن – لتجنب نشر أي عدوى دون قصد.</a:t>
            </a:r>
            <a:endParaRPr lang="en-US" sz="4000" b="1" dirty="0"/>
          </a:p>
        </p:txBody>
      </p:sp>
    </p:spTree>
    <p:extLst>
      <p:ext uri="{BB962C8B-B14F-4D97-AF65-F5344CB8AC3E}">
        <p14:creationId xmlns:p14="http://schemas.microsoft.com/office/powerpoint/2010/main" val="102240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466050">
            <a:off x="581459" y="2757217"/>
            <a:ext cx="9707263" cy="1555845"/>
          </a:xfrm>
        </p:spPr>
        <p:txBody>
          <a:bodyPr>
            <a:normAutofit fontScale="92500"/>
          </a:bodyPr>
          <a:lstStyle/>
          <a:p>
            <a:pPr algn="r" rtl="1"/>
            <a:r>
              <a:rPr lang="ar-IQ" sz="6000" b="1" dirty="0" smtClean="0">
                <a:solidFill>
                  <a:srgbClr val="FFFF00"/>
                </a:solidFill>
              </a:rPr>
              <a:t>أولاً: حماية </a:t>
            </a:r>
            <a:r>
              <a:rPr lang="ar-IQ" sz="6000" b="1" dirty="0">
                <a:solidFill>
                  <a:srgbClr val="FFFF00"/>
                </a:solidFill>
              </a:rPr>
              <a:t>نفسك من فيروس </a:t>
            </a:r>
            <a:r>
              <a:rPr lang="ar-IQ" sz="6000" b="1" dirty="0" smtClean="0">
                <a:solidFill>
                  <a:srgbClr val="FFFF00"/>
                </a:solidFill>
              </a:rPr>
              <a:t>كورونا </a:t>
            </a:r>
          </a:p>
          <a:p>
            <a:pPr algn="r" rtl="1"/>
            <a:endParaRPr lang="en-US" dirty="0"/>
          </a:p>
        </p:txBody>
      </p:sp>
    </p:spTree>
    <p:extLst>
      <p:ext uri="{BB962C8B-B14F-4D97-AF65-F5344CB8AC3E}">
        <p14:creationId xmlns:p14="http://schemas.microsoft.com/office/powerpoint/2010/main" val="2632899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658"/>
          <a:stretch/>
        </p:blipFill>
        <p:spPr>
          <a:xfrm>
            <a:off x="0" y="-32146"/>
            <a:ext cx="12192000" cy="6890146"/>
          </a:xfrm>
          <a:prstGeom prst="rect">
            <a:avLst/>
          </a:prstGeom>
        </p:spPr>
      </p:pic>
    </p:spTree>
    <p:extLst>
      <p:ext uri="{BB962C8B-B14F-4D97-AF65-F5344CB8AC3E}">
        <p14:creationId xmlns:p14="http://schemas.microsoft.com/office/powerpoint/2010/main" val="14143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228589">
            <a:off x="470722" y="3021582"/>
            <a:ext cx="10218556" cy="1086396"/>
          </a:xfrm>
        </p:spPr>
        <p:txBody>
          <a:bodyPr>
            <a:noAutofit/>
          </a:bodyPr>
          <a:lstStyle/>
          <a:p>
            <a:pPr algn="r" rtl="1"/>
            <a:r>
              <a:rPr lang="ar-IQ" sz="6600" b="1" dirty="0">
                <a:solidFill>
                  <a:srgbClr val="FFFF00"/>
                </a:solidFill>
              </a:rPr>
              <a:t>رابعاً: التعامل مع العدوى المحتملة</a:t>
            </a:r>
            <a:endParaRPr lang="en-US" sz="6600" b="1" dirty="0">
              <a:solidFill>
                <a:srgbClr val="FFFF00"/>
              </a:solidFill>
            </a:endParaRPr>
          </a:p>
        </p:txBody>
      </p:sp>
    </p:spTree>
    <p:extLst>
      <p:ext uri="{BB962C8B-B14F-4D97-AF65-F5344CB8AC3E}">
        <p14:creationId xmlns:p14="http://schemas.microsoft.com/office/powerpoint/2010/main" val="791797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026" y="196823"/>
            <a:ext cx="9749602" cy="6401870"/>
          </a:xfrm>
        </p:spPr>
        <p:txBody>
          <a:bodyPr>
            <a:normAutofit fontScale="92500" lnSpcReduction="10000"/>
          </a:bodyPr>
          <a:lstStyle/>
          <a:p>
            <a:pPr algn="r" rtl="1"/>
            <a:endParaRPr lang="ar-IQ" dirty="0"/>
          </a:p>
          <a:p>
            <a:pPr algn="just" rtl="1"/>
            <a:r>
              <a:rPr lang="ar-IQ" sz="3200" b="1" dirty="0"/>
              <a:t>تواصل مع طبيبك إذا شككت في إصابتك بفيروس كورونا. إذا ظهر عليك أعراض الإصابة بعدوى في الجهاز التنفسي فقد يكون أصابك فيروس كورونا، وعندها اتصل بطبيبك لإخباره بالأعراض وطلب نصيحته إذا كنت تحتاج إلى إجراء أي اختبار. قد يطلب منك الطبيب الذهاب إلى مختبر لإجراء بعض الاختبارات، كما قد ينصحك بالبقاء في المنزل لتجنب نشر العدوى. انتبه في حال ظهور بعض الأعراض التالية عليك</a:t>
            </a:r>
            <a:r>
              <a:rPr lang="ar-IQ" sz="3200" b="1" dirty="0" smtClean="0"/>
              <a:t>:</a:t>
            </a:r>
            <a:endParaRPr lang="ar-IQ" sz="3200" b="1" dirty="0"/>
          </a:p>
          <a:p>
            <a:pPr algn="just" rtl="1"/>
            <a:r>
              <a:rPr lang="ar-IQ" sz="3200" b="1" dirty="0"/>
              <a:t>سعال</a:t>
            </a:r>
          </a:p>
          <a:p>
            <a:pPr algn="just" rtl="1"/>
            <a:r>
              <a:rPr lang="ar-IQ" sz="3200" b="1" dirty="0"/>
              <a:t>التهاب في الحلق</a:t>
            </a:r>
          </a:p>
          <a:p>
            <a:pPr algn="just" rtl="1"/>
            <a:r>
              <a:rPr lang="ar-IQ" sz="3200" b="1" dirty="0"/>
              <a:t>سيلان الأنف</a:t>
            </a:r>
          </a:p>
          <a:p>
            <a:pPr algn="just" rtl="1"/>
            <a:r>
              <a:rPr lang="ar-IQ" sz="3200" b="1" dirty="0"/>
              <a:t>حمى</a:t>
            </a:r>
          </a:p>
          <a:p>
            <a:pPr algn="just" rtl="1"/>
            <a:r>
              <a:rPr lang="ar-IQ" sz="3200" b="1" dirty="0"/>
              <a:t>صداع</a:t>
            </a:r>
          </a:p>
          <a:p>
            <a:pPr algn="just" rtl="1"/>
            <a:r>
              <a:rPr lang="ar-IQ" sz="3200" b="1" dirty="0"/>
              <a:t>ألم الجسم والإرهاق.</a:t>
            </a:r>
            <a:endParaRPr lang="en-US" sz="3200" b="1" dirty="0"/>
          </a:p>
        </p:txBody>
      </p:sp>
    </p:spTree>
    <p:extLst>
      <p:ext uri="{BB962C8B-B14F-4D97-AF65-F5344CB8AC3E}">
        <p14:creationId xmlns:p14="http://schemas.microsoft.com/office/powerpoint/2010/main" val="756654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141" y="565312"/>
            <a:ext cx="8946541" cy="5876431"/>
          </a:xfrm>
        </p:spPr>
        <p:txBody>
          <a:bodyPr>
            <a:noAutofit/>
          </a:bodyPr>
          <a:lstStyle/>
          <a:p>
            <a:pPr algn="just" rtl="1"/>
            <a:r>
              <a:rPr lang="ar-IQ" sz="8000" b="1" dirty="0" smtClean="0">
                <a:solidFill>
                  <a:srgbClr val="FF0000"/>
                </a:solidFill>
              </a:rPr>
              <a:t>تنبيه:</a:t>
            </a:r>
          </a:p>
          <a:p>
            <a:pPr algn="just" rtl="1"/>
            <a:r>
              <a:rPr lang="ar-IQ" sz="5400" b="1" dirty="0" smtClean="0">
                <a:solidFill>
                  <a:srgbClr val="FFFF00"/>
                </a:solidFill>
              </a:rPr>
              <a:t>إذا </a:t>
            </a:r>
            <a:r>
              <a:rPr lang="ar-IQ" sz="5400" b="1" dirty="0">
                <a:solidFill>
                  <a:srgbClr val="FFFF00"/>
                </a:solidFill>
              </a:rPr>
              <a:t>ذهبت إلى عيادة الطبيب فتأكد من ارتداء قناع وجه لمنع نشر العدوى لأي شخص مناعته ضعيفة</a:t>
            </a:r>
            <a:r>
              <a:rPr lang="ar-IQ" sz="5400" b="1" dirty="0" smtClean="0">
                <a:solidFill>
                  <a:srgbClr val="FFFF00"/>
                </a:solidFill>
              </a:rPr>
              <a:t>.</a:t>
            </a:r>
          </a:p>
          <a:p>
            <a:pPr algn="just" rtl="1"/>
            <a:r>
              <a:rPr lang="ar-IQ" sz="5400" b="1" dirty="0" smtClean="0">
                <a:solidFill>
                  <a:srgbClr val="FFFF00"/>
                </a:solidFill>
              </a:rPr>
              <a:t> </a:t>
            </a:r>
            <a:r>
              <a:rPr lang="ar-IQ" sz="5400" b="1" dirty="0">
                <a:solidFill>
                  <a:srgbClr val="FFFF00"/>
                </a:solidFill>
              </a:rPr>
              <a:t>أخبر طبيبك كذلك بأي أعراض للحمى أو صعوبة تنفس تظهر عليك.</a:t>
            </a:r>
            <a:endParaRPr lang="en-US" sz="5400" b="1" dirty="0">
              <a:solidFill>
                <a:srgbClr val="FFFF00"/>
              </a:solidFill>
            </a:endParaRPr>
          </a:p>
        </p:txBody>
      </p:sp>
    </p:spTree>
    <p:extLst>
      <p:ext uri="{BB962C8B-B14F-4D97-AF65-F5344CB8AC3E}">
        <p14:creationId xmlns:p14="http://schemas.microsoft.com/office/powerpoint/2010/main" val="3140539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8" y="368490"/>
            <a:ext cx="9667716" cy="6209731"/>
          </a:xfrm>
        </p:spPr>
        <p:txBody>
          <a:bodyPr/>
          <a:lstStyle/>
          <a:p>
            <a:pPr algn="r" rtl="1"/>
            <a:endParaRPr lang="ar-IQ" dirty="0"/>
          </a:p>
          <a:p>
            <a:pPr algn="just" rtl="1"/>
            <a:r>
              <a:rPr lang="ar-IQ" sz="4400" b="1" dirty="0"/>
              <a:t>ابق في المنزل إذا ظهر عليك أعراض مرض في الجهاز التنفسي. لا تخرج من منزلك إذا كنت مريضًا إلا عند الذهاب إلى الطبيب حتى لا يكون مرضك معديًا وتنقل العدوى إلى أي شخص آخر. ركز على الراحة وإعطاء جسمك وقت للتعافي</a:t>
            </a:r>
            <a:r>
              <a:rPr lang="ar-IQ" sz="4400" b="1" dirty="0" smtClean="0"/>
              <a:t>.</a:t>
            </a:r>
            <a:endParaRPr lang="ar-IQ" sz="4400" b="1" dirty="0"/>
          </a:p>
          <a:p>
            <a:pPr algn="just" rtl="1"/>
            <a:r>
              <a:rPr lang="ar-IQ" sz="4400" b="1" dirty="0"/>
              <a:t>إذا ذهبت للطبيب فاحرص على ارتداء قناع وجه إذا كان لديك واحدًا. سيمنع هذا الجراثيم من الانتشار.</a:t>
            </a:r>
            <a:endParaRPr lang="en-US" sz="4400" b="1" dirty="0"/>
          </a:p>
        </p:txBody>
      </p:sp>
    </p:spTree>
    <p:extLst>
      <p:ext uri="{BB962C8B-B14F-4D97-AF65-F5344CB8AC3E}">
        <p14:creationId xmlns:p14="http://schemas.microsoft.com/office/powerpoint/2010/main" val="4163906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172"/>
          <a:stretch/>
        </p:blipFill>
        <p:spPr>
          <a:xfrm>
            <a:off x="-136478" y="-134505"/>
            <a:ext cx="12328478" cy="6992505"/>
          </a:xfrm>
          <a:prstGeom prst="rect">
            <a:avLst/>
          </a:prstGeom>
        </p:spPr>
      </p:pic>
    </p:spTree>
    <p:extLst>
      <p:ext uri="{BB962C8B-B14F-4D97-AF65-F5344CB8AC3E}">
        <p14:creationId xmlns:p14="http://schemas.microsoft.com/office/powerpoint/2010/main" val="42406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8" y="272955"/>
            <a:ext cx="9790546" cy="6305265"/>
          </a:xfrm>
        </p:spPr>
        <p:txBody>
          <a:bodyPr/>
          <a:lstStyle/>
          <a:p>
            <a:pPr algn="r" rtl="1"/>
            <a:endParaRPr lang="ar-IQ" dirty="0"/>
          </a:p>
          <a:p>
            <a:pPr algn="just" rtl="1"/>
            <a:r>
              <a:rPr lang="ar-IQ" sz="4000" b="1" dirty="0"/>
              <a:t>غط فمك وأنفك عند السعال أو العطس. على الأغلب أنك ستعطس وتكح كثيرًا عند إصابتك بفيروس كورونا، فاحرص على حماية الآخرين من الجراثيم التي تنتقل عبر الهواء عن طريق تغطية فمك وأنفك بمنديل أو كم ملابسك؛ بهذا سوف تمنع الجراثيم من الانتشار في الهواء</a:t>
            </a:r>
            <a:r>
              <a:rPr lang="ar-IQ" sz="4000" b="1" dirty="0" smtClean="0"/>
              <a:t>.</a:t>
            </a:r>
            <a:endParaRPr lang="ar-IQ" sz="4000" b="1" dirty="0"/>
          </a:p>
          <a:p>
            <a:pPr algn="just" rtl="1"/>
            <a:r>
              <a:rPr lang="ar-IQ" sz="4000" b="1" dirty="0"/>
              <a:t>حاول أن تبقي بجانبك علبة مناديل طوال الوقت. إذا كنت لا تمتلك مناديل فالأفضل أن تعطس في كوعك لتجنب نشر الجراثيم حولك.</a:t>
            </a:r>
            <a:endParaRPr lang="en-US" sz="4000" b="1" dirty="0"/>
          </a:p>
        </p:txBody>
      </p:sp>
    </p:spTree>
    <p:extLst>
      <p:ext uri="{BB962C8B-B14F-4D97-AF65-F5344CB8AC3E}">
        <p14:creationId xmlns:p14="http://schemas.microsoft.com/office/powerpoint/2010/main" val="3803851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2788"/>
          <a:stretch/>
        </p:blipFill>
        <p:spPr>
          <a:xfrm>
            <a:off x="0" y="-32147"/>
            <a:ext cx="12191999" cy="6890147"/>
          </a:xfrm>
          <a:prstGeom prst="rect">
            <a:avLst/>
          </a:prstGeom>
        </p:spPr>
      </p:pic>
    </p:spTree>
    <p:extLst>
      <p:ext uri="{BB962C8B-B14F-4D97-AF65-F5344CB8AC3E}">
        <p14:creationId xmlns:p14="http://schemas.microsoft.com/office/powerpoint/2010/main" val="3863616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093" y="510721"/>
            <a:ext cx="9449351" cy="5876431"/>
          </a:xfrm>
        </p:spPr>
        <p:txBody>
          <a:bodyPr>
            <a:normAutofit/>
          </a:bodyPr>
          <a:lstStyle/>
          <a:p>
            <a:pPr algn="just" rtl="1"/>
            <a:r>
              <a:rPr lang="ar-IQ" sz="4800" b="1" dirty="0" smtClean="0">
                <a:solidFill>
                  <a:srgbClr val="FF0000"/>
                </a:solidFill>
              </a:rPr>
              <a:t>تنبيه:</a:t>
            </a:r>
          </a:p>
          <a:p>
            <a:pPr algn="just" rtl="1"/>
            <a:r>
              <a:rPr lang="ar-IQ" sz="4000" b="1" dirty="0" smtClean="0">
                <a:solidFill>
                  <a:srgbClr val="FFFF00"/>
                </a:solidFill>
              </a:rPr>
              <a:t>فترة </a:t>
            </a:r>
            <a:r>
              <a:rPr lang="ar-IQ" sz="4000" b="1" dirty="0">
                <a:solidFill>
                  <a:srgbClr val="FFFF00"/>
                </a:solidFill>
              </a:rPr>
              <a:t>حضانة فيروس كورونا 5 أيام في الغالب، وهذا يعني أنك لن تلاحظ الأعراض إلا بعد الإصابة به ببضعة أيام</a:t>
            </a:r>
            <a:r>
              <a:rPr lang="ar-IQ" sz="4000" b="1" dirty="0" smtClean="0">
                <a:solidFill>
                  <a:srgbClr val="FFFF00"/>
                </a:solidFill>
              </a:rPr>
              <a:t>.</a:t>
            </a:r>
            <a:endParaRPr lang="ar-IQ" sz="4000" b="1" dirty="0">
              <a:solidFill>
                <a:srgbClr val="FFFF00"/>
              </a:solidFill>
            </a:endParaRPr>
          </a:p>
          <a:p>
            <a:pPr algn="just" rtl="1"/>
            <a:r>
              <a:rPr lang="ar-IQ" sz="4000" b="1" dirty="0">
                <a:solidFill>
                  <a:srgbClr val="FFFF00"/>
                </a:solidFill>
              </a:rPr>
              <a:t>إذا عانيت من حمى مرتفعة أو صعوبة في التنفس خلال 14 يومًا من سفرك إلى مقاطعة </a:t>
            </a:r>
            <a:r>
              <a:rPr lang="ar-IQ" sz="4000" b="1" dirty="0" smtClean="0">
                <a:solidFill>
                  <a:srgbClr val="FFFF00"/>
                </a:solidFill>
              </a:rPr>
              <a:t>«</a:t>
            </a:r>
            <a:r>
              <a:rPr lang="ar-IQ" sz="4000" b="1" dirty="0" err="1" smtClean="0">
                <a:solidFill>
                  <a:srgbClr val="FFFF00"/>
                </a:solidFill>
              </a:rPr>
              <a:t>ووهان</a:t>
            </a:r>
            <a:r>
              <a:rPr lang="ar-IQ" sz="4000" b="1" dirty="0" smtClean="0">
                <a:solidFill>
                  <a:srgbClr val="FFFF00"/>
                </a:solidFill>
              </a:rPr>
              <a:t>» </a:t>
            </a:r>
            <a:r>
              <a:rPr lang="ar-IQ" sz="4000" b="1" dirty="0">
                <a:solidFill>
                  <a:srgbClr val="FFFF00"/>
                </a:solidFill>
              </a:rPr>
              <a:t>أو الصين أو تعاملت مع شخص يشتبه إصابته بفيروس كورونا، فاحرص على إخبار طبيبك ليجري الاختبارات اللازمة</a:t>
            </a:r>
            <a:r>
              <a:rPr lang="ar-IQ" sz="4000" b="1"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407796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142" y="551664"/>
            <a:ext cx="8946541" cy="5958318"/>
          </a:xfrm>
        </p:spPr>
        <p:txBody>
          <a:bodyPr>
            <a:normAutofit fontScale="92500" lnSpcReduction="10000"/>
          </a:bodyPr>
          <a:lstStyle/>
          <a:p>
            <a:pPr algn="just" rtl="1"/>
            <a:r>
              <a:rPr lang="ar-IQ" sz="4400" b="1" dirty="0" smtClean="0">
                <a:solidFill>
                  <a:srgbClr val="FF0000"/>
                </a:solidFill>
              </a:rPr>
              <a:t>تحذيرات:</a:t>
            </a:r>
            <a:endParaRPr lang="ar-IQ" sz="4400" b="1" dirty="0">
              <a:solidFill>
                <a:srgbClr val="FF0000"/>
              </a:solidFill>
            </a:endParaRPr>
          </a:p>
          <a:p>
            <a:pPr algn="just" rtl="1"/>
            <a:r>
              <a:rPr lang="ar-IQ" sz="3200" b="1" dirty="0">
                <a:solidFill>
                  <a:srgbClr val="FFFF00"/>
                </a:solidFill>
              </a:rPr>
              <a:t>الإصابة الشديدة بفيروس كورونا قد تسبب مضاعفات مثل الالتهاب الرئوي، لذلك زر الطبيب إذا لم تتحسن الأعراض أو عانيت من صعوبة في التنفس</a:t>
            </a:r>
            <a:r>
              <a:rPr lang="ar-IQ" sz="3200" b="1" dirty="0" smtClean="0">
                <a:solidFill>
                  <a:srgbClr val="FFFF00"/>
                </a:solidFill>
              </a:rPr>
              <a:t>.</a:t>
            </a:r>
            <a:endParaRPr lang="ar-IQ" sz="3200" b="1" dirty="0">
              <a:solidFill>
                <a:srgbClr val="FFFF00"/>
              </a:solidFill>
            </a:endParaRPr>
          </a:p>
          <a:p>
            <a:pPr algn="just" rtl="1"/>
            <a:r>
              <a:rPr lang="ar-IQ" sz="3200" b="1" dirty="0">
                <a:solidFill>
                  <a:srgbClr val="FFFF00"/>
                </a:solidFill>
              </a:rPr>
              <a:t>ليس كل ما ينتشر على وسائل التواصل الاجتماعي حقيقة، ومن ضمن الخرافات المنتشرة أن جعة كورونا تسبب الإصابة بفيروس كورونا! هذا ليس إلا تشابه أسماء.</a:t>
            </a:r>
          </a:p>
          <a:p>
            <a:pPr algn="just" rtl="1"/>
            <a:r>
              <a:rPr lang="ar-IQ" sz="3200" b="1" dirty="0">
                <a:solidFill>
                  <a:srgbClr val="FFFF00"/>
                </a:solidFill>
              </a:rPr>
              <a:t>المضادات الحيوية تقتل البكتيريا وليس الفيروسات، وبالتالي لن تحميك من فيروس </a:t>
            </a:r>
            <a:r>
              <a:rPr lang="ar-IQ" sz="3200" b="1" dirty="0" smtClean="0">
                <a:solidFill>
                  <a:srgbClr val="FFFF00"/>
                </a:solidFill>
              </a:rPr>
              <a:t>كورونا.</a:t>
            </a:r>
          </a:p>
          <a:p>
            <a:pPr algn="just" rtl="1"/>
            <a:r>
              <a:rPr lang="ar-IQ" sz="3200" b="1" dirty="0" smtClean="0">
                <a:solidFill>
                  <a:srgbClr val="FFFF00"/>
                </a:solidFill>
              </a:rPr>
              <a:t>استخدام </a:t>
            </a:r>
            <a:r>
              <a:rPr lang="ar-IQ" sz="3200" b="1" dirty="0">
                <a:solidFill>
                  <a:srgbClr val="FFFF00"/>
                </a:solidFill>
              </a:rPr>
              <a:t>المضادات الحيوية </a:t>
            </a:r>
            <a:r>
              <a:rPr lang="ar-IQ" sz="3200" b="1" dirty="0" smtClean="0">
                <a:solidFill>
                  <a:srgbClr val="FFFF00"/>
                </a:solidFill>
              </a:rPr>
              <a:t>بفعالية، وسوء </a:t>
            </a:r>
            <a:r>
              <a:rPr lang="ar-IQ" sz="3200" b="1" dirty="0">
                <a:solidFill>
                  <a:srgbClr val="FFFF00"/>
                </a:solidFill>
              </a:rPr>
              <a:t>استخدام المضادات الحيوية يمكن أن يضر صحتك، فلا تأخذ أي مضادات حيوية إلا وفق تعليمات الطبيب.</a:t>
            </a:r>
            <a:endParaRPr lang="en-US" sz="3200" b="1" dirty="0">
              <a:solidFill>
                <a:srgbClr val="FFFF00"/>
              </a:solidFill>
            </a:endParaRPr>
          </a:p>
        </p:txBody>
      </p:sp>
    </p:spTree>
    <p:extLst>
      <p:ext uri="{BB962C8B-B14F-4D97-AF65-F5344CB8AC3E}">
        <p14:creationId xmlns:p14="http://schemas.microsoft.com/office/powerpoint/2010/main" val="120769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6" y="327547"/>
            <a:ext cx="10145388" cy="5784375"/>
          </a:xfrm>
        </p:spPr>
        <p:txBody>
          <a:bodyPr>
            <a:noAutofit/>
          </a:bodyPr>
          <a:lstStyle/>
          <a:p>
            <a:pPr algn="just" rtl="1"/>
            <a:r>
              <a:rPr lang="ar-IQ" sz="4000" b="1" dirty="0" smtClean="0"/>
              <a:t>اغسل </a:t>
            </a:r>
            <a:r>
              <a:rPr lang="ar-IQ" sz="4000" b="1" dirty="0"/>
              <a:t>يديك بالماء والصابون لتقليل فرص الإصابة بالفيروس. أفضل طريقة لحماية نفسك من فيروس كورونا هي أن تغسل يديك </a:t>
            </a:r>
            <a:r>
              <a:rPr lang="ar-IQ" sz="4000" b="1" dirty="0" smtClean="0"/>
              <a:t>كثيراً؛ </a:t>
            </a:r>
            <a:r>
              <a:rPr lang="ar-IQ" sz="4000" b="1" dirty="0"/>
              <a:t>بلل يديك بالماء الدافئ ثم ضع عليها بعض الصابون اللطيف وافرك يدك به لمدة 20-30 ثانية، وبعدها اغسل يديك </a:t>
            </a:r>
            <a:r>
              <a:rPr lang="ar-IQ" sz="4000" b="1" dirty="0" smtClean="0"/>
              <a:t>جيداً بالماء الدافئ</a:t>
            </a:r>
            <a:r>
              <a:rPr lang="ar-IQ" sz="4000" b="1" dirty="0"/>
              <a:t>.</a:t>
            </a:r>
          </a:p>
          <a:p>
            <a:pPr algn="just" rtl="1"/>
            <a:r>
              <a:rPr lang="ar-IQ" sz="4000" b="1" dirty="0"/>
              <a:t>احرص </a:t>
            </a:r>
            <a:r>
              <a:rPr lang="ar-IQ" sz="4000" b="1" dirty="0" smtClean="0"/>
              <a:t>دائماً </a:t>
            </a:r>
            <a:r>
              <a:rPr lang="ar-IQ" sz="4000" b="1" dirty="0"/>
              <a:t>على غسل يديك قبل تناول أي طعام أو شرب أي شيء</a:t>
            </a:r>
            <a:r>
              <a:rPr lang="ar-IQ" sz="4000" b="1" dirty="0" smtClean="0"/>
              <a:t>.</a:t>
            </a:r>
          </a:p>
          <a:p>
            <a:pPr algn="just" rtl="1"/>
            <a:r>
              <a:rPr lang="ar-IQ" sz="4000" b="1" dirty="0" smtClean="0"/>
              <a:t> </a:t>
            </a:r>
            <a:r>
              <a:rPr lang="ar-IQ" sz="4000" b="1" dirty="0"/>
              <a:t>من الأفضل كذلك أن تغسل يديك في أي وقت تكون فيه في مكان عام أو بعد التعامل مع شخص تشك في إصابته بالفيروس.</a:t>
            </a:r>
            <a:endParaRPr lang="en-US" sz="4000" b="1" dirty="0"/>
          </a:p>
        </p:txBody>
      </p:sp>
    </p:spTree>
    <p:extLst>
      <p:ext uri="{BB962C8B-B14F-4D97-AF65-F5344CB8AC3E}">
        <p14:creationId xmlns:p14="http://schemas.microsoft.com/office/powerpoint/2010/main" val="8559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084"/>
          <a:stretch/>
        </p:blipFill>
        <p:spPr>
          <a:xfrm>
            <a:off x="0" y="0"/>
            <a:ext cx="12191999" cy="6858000"/>
          </a:xfrm>
          <a:prstGeom prst="rect">
            <a:avLst/>
          </a:prstGeom>
        </p:spPr>
      </p:pic>
    </p:spTree>
    <p:extLst>
      <p:ext uri="{BB962C8B-B14F-4D97-AF65-F5344CB8AC3E}">
        <p14:creationId xmlns:p14="http://schemas.microsoft.com/office/powerpoint/2010/main" val="3750929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094" y="450376"/>
            <a:ext cx="9394760" cy="5798023"/>
          </a:xfrm>
        </p:spPr>
        <p:txBody>
          <a:bodyPr>
            <a:normAutofit lnSpcReduction="10000"/>
          </a:bodyPr>
          <a:lstStyle/>
          <a:p>
            <a:pPr algn="r" rtl="1"/>
            <a:endParaRPr lang="ar-IQ" dirty="0"/>
          </a:p>
          <a:p>
            <a:pPr algn="just" rtl="1"/>
            <a:r>
              <a:rPr lang="ar-IQ" sz="4000" b="1" dirty="0"/>
              <a:t>أبعد يديك عن عينيك وأنفك وفمك. قد ينتقل الفيروس إلى يديك عند لمس أي سطح مثل مقابض الباب أو طاولة، وعند حدوث هذا فإن الجراثيم يمكن أن تبقى على يديك، وبهذا يمكن أن تصيب نفسك بالفيروس وإدخاله جسمك بسهولة إذا لمست وجهك بيديك وقتها. لهذا السبب تجنب لمس عينيك وأنفك وفمك حتى لا ينتقل الفيروس إلى داخل جسمك</a:t>
            </a:r>
            <a:r>
              <a:rPr lang="ar-IQ" sz="4000" b="1" dirty="0" smtClean="0"/>
              <a:t>.</a:t>
            </a:r>
            <a:endParaRPr lang="ar-IQ" sz="4000" b="1" dirty="0"/>
          </a:p>
          <a:p>
            <a:pPr algn="just" rtl="1"/>
            <a:r>
              <a:rPr lang="ar-IQ" sz="4000" b="1" dirty="0"/>
              <a:t>إذا احتجت إلى لمس وجهك لأي سبب، فاحرص على غسل يديك أولًا حتى تقلل من احتمالات إصابة نفسك.</a:t>
            </a:r>
            <a:endParaRPr lang="en-US" sz="4000" b="1" dirty="0"/>
          </a:p>
        </p:txBody>
      </p:sp>
    </p:spTree>
    <p:extLst>
      <p:ext uri="{BB962C8B-B14F-4D97-AF65-F5344CB8AC3E}">
        <p14:creationId xmlns:p14="http://schemas.microsoft.com/office/powerpoint/2010/main" val="1922504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2873"/>
          <a:stretch/>
        </p:blipFill>
        <p:spPr>
          <a:xfrm>
            <a:off x="0" y="-32146"/>
            <a:ext cx="12191999" cy="6890146"/>
          </a:xfrm>
          <a:prstGeom prst="rect">
            <a:avLst/>
          </a:prstGeom>
        </p:spPr>
      </p:pic>
    </p:spTree>
    <p:extLst>
      <p:ext uri="{BB962C8B-B14F-4D97-AF65-F5344CB8AC3E}">
        <p14:creationId xmlns:p14="http://schemas.microsoft.com/office/powerpoint/2010/main" val="1813694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272956"/>
            <a:ext cx="10126638" cy="6585044"/>
          </a:xfrm>
        </p:spPr>
        <p:txBody>
          <a:bodyPr>
            <a:normAutofit fontScale="85000" lnSpcReduction="20000"/>
          </a:bodyPr>
          <a:lstStyle/>
          <a:p>
            <a:pPr algn="r" rtl="1"/>
            <a:endParaRPr lang="ar-IQ" dirty="0"/>
          </a:p>
          <a:p>
            <a:pPr algn="just" rtl="1"/>
            <a:r>
              <a:rPr lang="ar-IQ" sz="4800" b="1" dirty="0"/>
              <a:t>ابتعد عن الأشخاص الذين يسعلون أو يعطسون. فيروس كورونا من أمراض الجهاز التنفسي، لهذا السعال والعطس من أكثر أعراضه شيوعًا، والسعال والعطس يخرج معهما الفيروس إلى الهواء مما يزيد من خطر انتقاله إلى الآخرين. احرص على ترك مسافة بينك وبين الأشخاص الذين يظهر عليهم أعراض مرض في الجهاز التنفسي</a:t>
            </a:r>
            <a:r>
              <a:rPr lang="ar-IQ" sz="4800" b="1" dirty="0" smtClean="0"/>
              <a:t>.</a:t>
            </a:r>
            <a:endParaRPr lang="ar-IQ" sz="4800" b="1" dirty="0"/>
          </a:p>
          <a:p>
            <a:pPr algn="just" rtl="1"/>
            <a:r>
              <a:rPr lang="ar-IQ" sz="4800" b="1" dirty="0"/>
              <a:t>اطلب من الشخص الذي يسعل أو يعطس أن يبقى بعيدًا عنك بمسافة بطريقة غير محرجة لك أو له. يمكنك أن تقول مثلًا: "لاحظت أنك تسعل. أتمنى لك الشفاء العاجل وألا يكون مرضك خطيرًا. لهذا أيضًا أرى أنه من الأفضل أن تبقى بعيدًا عن الآخرين حتى يتم شفاؤك على خير".</a:t>
            </a:r>
            <a:endParaRPr lang="en-US" sz="4800" b="1" dirty="0"/>
          </a:p>
        </p:txBody>
      </p:sp>
    </p:spTree>
    <p:extLst>
      <p:ext uri="{BB962C8B-B14F-4D97-AF65-F5344CB8AC3E}">
        <p14:creationId xmlns:p14="http://schemas.microsoft.com/office/powerpoint/2010/main" val="402544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303"/>
          <a:stretch/>
        </p:blipFill>
        <p:spPr>
          <a:xfrm>
            <a:off x="0" y="-32147"/>
            <a:ext cx="12192000" cy="6890147"/>
          </a:xfrm>
          <a:prstGeom prst="rect">
            <a:avLst/>
          </a:prstGeom>
        </p:spPr>
      </p:pic>
    </p:spTree>
    <p:extLst>
      <p:ext uri="{BB962C8B-B14F-4D97-AF65-F5344CB8AC3E}">
        <p14:creationId xmlns:p14="http://schemas.microsoft.com/office/powerpoint/2010/main" val="172700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123</TotalTime>
  <Words>1697</Words>
  <Application>Microsoft Office PowerPoint</Application>
  <PresentationFormat>Widescreen</PresentationFormat>
  <Paragraphs>83</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AdvertisingExtraBold</vt:lpstr>
      <vt:lpstr>ALAWI-3-1</vt:lpstr>
      <vt:lpstr>Arial</vt:lpstr>
      <vt:lpstr>Century Gothic</vt:lpstr>
      <vt:lpstr>Times New Roman</vt:lpstr>
      <vt:lpstr>Wingdings 3</vt:lpstr>
      <vt:lpstr>Ion</vt:lpstr>
      <vt:lpstr>كيفية الوقاية من فيروس كورونا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كيفية الوقاية من فيروس كورونا</dc:title>
  <dc:creator>Amir Fadil</dc:creator>
  <cp:lastModifiedBy>Amir Fadil</cp:lastModifiedBy>
  <cp:revision>17</cp:revision>
  <dcterms:created xsi:type="dcterms:W3CDTF">2020-03-06T22:48:16Z</dcterms:created>
  <dcterms:modified xsi:type="dcterms:W3CDTF">2020-03-07T14:18:31Z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