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102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763689" y="864681"/>
            <a:ext cx="5616624" cy="807911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48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</a:t>
            </a:r>
            <a:r>
              <a:rPr lang="ar-IQ" sz="48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الثامنة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411510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sz="4400" dirty="0" smtClean="0">
                <a:cs typeface="B Jadid" pitchFamily="2" charset="-78"/>
              </a:rPr>
              <a:t>8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851920" y="1923678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dirty="0" smtClean="0">
                <a:cs typeface="Simple Bold Jut Out" pitchFamily="2" charset="-78"/>
              </a:rPr>
              <a:t>اعداد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4126313" y="164807"/>
            <a:ext cx="2550199" cy="8079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IQ" sz="24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ثانياً: </a:t>
            </a:r>
            <a:r>
              <a:rPr lang="ar-IQ" sz="24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طرق أداء القرآن </a:t>
            </a:r>
            <a:r>
              <a:rPr lang="ar-IQ" sz="24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       الكريم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962211" y="943078"/>
            <a:ext cx="1664557" cy="3770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68579" tIns="34289" rIns="68579" bIns="34289" rtlCol="1">
            <a:spAutoFit/>
          </a:bodyPr>
          <a:lstStyle/>
          <a:p>
            <a:r>
              <a:rPr lang="ar-IQ" sz="20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الأول ـ التحقيق:</a:t>
            </a:r>
            <a:r>
              <a:rPr lang="ar-IQ" sz="2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endParaRPr lang="en-US" sz="2000" dirty="0">
              <a:cs typeface="MCS Jeddah S_U slit.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971600" y="1419622"/>
            <a:ext cx="8071634" cy="9720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marL="255905" indent="-255905" algn="justLow">
              <a:tabLst>
                <a:tab pos="130810" algn="l"/>
              </a:tabLst>
            </a:pP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وهو إعطاء كل حرف حقه من إشباع المد وتحقيق الهمزة، وإتمام الحركات، واعتماد الإظهار والتشديدات، وبيان الحروف وتفكيكها وإخراج بعضها من بعض بالسكت والترتيل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4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r>
              <a:rPr lang="en-US" sz="1600" dirty="0" smtClean="0"/>
              <a:t> </a:t>
            </a:r>
          </a:p>
          <a:p>
            <a:pPr marL="255905" indent="-255905" algn="justLow">
              <a:tabLst>
                <a:tab pos="130810" algn="l"/>
              </a:tabLst>
            </a:pPr>
            <a:endParaRPr lang="en-US" sz="1600" baseline="30000" dirty="0">
              <a:latin typeface="Times New Roman"/>
              <a:ea typeface="Times New Roman"/>
              <a:cs typeface="Simplified Arabic"/>
            </a:endParaRPr>
          </a:p>
          <a:p>
            <a:pPr marL="255905" indent="-255905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النشر</a:t>
            </a:r>
            <a:r>
              <a:rPr lang="ar-IQ" sz="1600" dirty="0">
                <a:latin typeface="Traditional Arabic"/>
                <a:ea typeface="Times New Roman"/>
                <a:cs typeface="Simplified Arabic"/>
              </a:rPr>
              <a:t> 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في القراءات العشـر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: 1/205، و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الإتقان في علوم القرآن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:1/131.</a:t>
            </a:r>
            <a:endParaRPr lang="en-US" sz="1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19854" y="1131590"/>
            <a:ext cx="225060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292080" y="2481254"/>
            <a:ext cx="3477858" cy="43858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24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 </a:t>
            </a:r>
            <a:r>
              <a:rPr lang="ar-IQ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الثاني </a:t>
            </a:r>
            <a:r>
              <a:rPr lang="ar-IQ" sz="20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ـ الحدر</a:t>
            </a:r>
            <a:r>
              <a:rPr lang="ar-IQ" sz="24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259632" y="3075806"/>
            <a:ext cx="7783602" cy="12080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 </a:t>
            </a:r>
            <a:endParaRPr lang="en-US" sz="12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" وهو إدراج القراءة وسرعتها مع إيثار الوصل وتخفيفها بالقصر والتسكين والاختلاس والبدل والإدغام الكبير، وتخفيف الهمزة ونحو ذلك مما صحت به الرواية، مع مراعاة إقامة الإعراب وتقويم اللفظ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4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algn="justLow"/>
            <a:endParaRPr lang="en-US" sz="12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النشر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في القراءات العشـر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: 1/207، و شرح الجزرية:21.</a:t>
            </a:r>
            <a:endParaRPr lang="en-US" sz="1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924532" y="953425"/>
            <a:ext cx="1664557" cy="377024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68579" tIns="34289" rIns="68579" bIns="34289" rtlCol="1">
            <a:spAutoFit/>
          </a:bodyPr>
          <a:lstStyle/>
          <a:p>
            <a:r>
              <a:rPr lang="ar-IQ" sz="20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الأول ـ التحقيق:</a:t>
            </a:r>
            <a:r>
              <a:rPr lang="ar-IQ" sz="2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endParaRPr lang="en-US" sz="2000" dirty="0">
              <a:cs typeface="MCS Jeddah S_U slit.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6156176" y="267494"/>
            <a:ext cx="2544427" cy="37702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defTabSz="342892"/>
            <a:r>
              <a:rPr lang="ar-IQ" sz="20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الثالث ـ التدوير</a:t>
            </a:r>
            <a:r>
              <a:rPr lang="ar-IQ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   </a:t>
            </a:r>
            <a:endParaRPr lang="ar-AE" sz="20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947335" y="699542"/>
            <a:ext cx="6753268" cy="992577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وهو التوسط بين التحقيق والحدر وهو الذي ورد عن أكثر الأئمة ممن روى مد المنفصل، ولم يبلغ فيه الإشباع وهو مذهب سائر القراء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algn="justLow"/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النشر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في القراءات العشـر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: 1/207، والإتقان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في علوم القرآن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: 1/131.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802657" y="2211710"/>
            <a:ext cx="6897946" cy="1931296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الترتيل لغةً: مصدر رتل الكلام أحسن تأليفه، والترتيل في القراءة الترسل فيها والتبيين من غير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بغي</a:t>
            </a:r>
            <a:r>
              <a:rPr lang="ar-IQ" sz="14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وفي القرآن الكريم قوله تعالى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ﱡ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50" b="1" dirty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ﱒ</a:t>
            </a:r>
            <a:r>
              <a:rPr lang="ar-SA" sz="100" b="1" dirty="0">
                <a:solidFill>
                  <a:srgbClr val="000000"/>
                </a:solidFill>
                <a:latin typeface="QCF2574"/>
                <a:ea typeface="Times New Roman"/>
                <a:cs typeface="Simplified Arabic"/>
              </a:rPr>
              <a:t> </a:t>
            </a:r>
            <a:r>
              <a:rPr lang="ar-SA" sz="1650" b="1" dirty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ﱓ</a:t>
            </a:r>
            <a:r>
              <a:rPr lang="ar-SA" sz="100" b="1" dirty="0">
                <a:solidFill>
                  <a:srgbClr val="000000"/>
                </a:solidFill>
                <a:latin typeface="QCF2574"/>
                <a:ea typeface="Times New Roman"/>
                <a:cs typeface="Simplified Arabic"/>
              </a:rPr>
              <a:t> </a:t>
            </a:r>
            <a:r>
              <a:rPr lang="ar-SA" sz="1650" b="1" dirty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ﱔ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المزمل:4.</a:t>
            </a:r>
            <a:endParaRPr lang="en-US" sz="12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والترتيل اصطلاحاً: " قراءة القرآن على مكث وتفهم من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غير عجلة، وهو الذي نزل به القرآن، قال تعالى: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sz="1650" b="1" dirty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 </a:t>
            </a:r>
            <a:r>
              <a:rPr lang="ar-SA" sz="1650" b="1" dirty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ﱒ</a:t>
            </a:r>
            <a:r>
              <a:rPr lang="ar-SA" sz="100" b="1" dirty="0">
                <a:solidFill>
                  <a:srgbClr val="000000"/>
                </a:solidFill>
                <a:latin typeface="QCF2574"/>
                <a:ea typeface="Times New Roman"/>
                <a:cs typeface="Simplified Arabic"/>
              </a:rPr>
              <a:t> </a:t>
            </a:r>
            <a:r>
              <a:rPr lang="ar-SA" sz="1650" b="1" dirty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ﱓ</a:t>
            </a:r>
            <a:r>
              <a:rPr lang="ar-SA" sz="100" b="1" dirty="0">
                <a:solidFill>
                  <a:srgbClr val="000000"/>
                </a:solidFill>
                <a:latin typeface="QCF2574"/>
                <a:ea typeface="Times New Roman"/>
                <a:cs typeface="Simplified Arabic"/>
              </a:rPr>
              <a:t> </a:t>
            </a:r>
            <a:r>
              <a:rPr lang="ar-SA" sz="1650" b="1" dirty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ﱔ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أي تلبث في قراءته وتمهل فيها وافصل الحرف عن الحرف الذي بعده وذلك عوناً على تدبر القرآن وفهمه، ومرتبة الترتيل أفضل المراتب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4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algn="justLow"/>
            <a:endParaRPr lang="en-US" sz="12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ينظر: لسان العرب، مادة ( رتل ):  11/264.</a:t>
            </a:r>
            <a:endParaRPr lang="en-US" sz="10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فن التجويد: 21.</a:t>
            </a:r>
            <a:endParaRPr lang="en-US" sz="1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651230" y="4339466"/>
            <a:ext cx="7200800" cy="715578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marL="245110" indent="-228600" algn="justLow">
              <a:tabLst>
                <a:tab pos="130810" algn="l"/>
              </a:tabLst>
            </a:pPr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وفرق بعض العلماء بين الترتيل والتحقيق: بأن التحقيق يكون للرياضة والتعليم والتمرين، والترتيل يكون للتدبر والتفكر والاستنباط وكل تحقيق ترتيل، وليس كل ترتيل تحقيقاً 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2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(4)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r>
              <a:rPr lang="en-US" sz="1600" smtClean="0"/>
              <a:t> </a:t>
            </a:r>
            <a:endParaRPr lang="ar-IQ" sz="1600" dirty="0" smtClean="0"/>
          </a:p>
          <a:p>
            <a:pPr marL="245110" indent="-228600" algn="justLow">
              <a:tabLst>
                <a:tab pos="130810" algn="l"/>
              </a:tabLst>
            </a:pPr>
            <a:r>
              <a:rPr lang="ar-IQ" sz="1200" baseline="30000" dirty="0" smtClean="0">
                <a:latin typeface="Times New Roman"/>
                <a:ea typeface="Times New Roman"/>
                <a:cs typeface="Simplified Arabic"/>
              </a:rPr>
              <a:t>(4)</a:t>
            </a:r>
            <a:r>
              <a:rPr lang="ar-IQ" sz="12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200" dirty="0">
                <a:latin typeface="Times New Roman"/>
                <a:ea typeface="Times New Roman"/>
                <a:cs typeface="Simplified Arabic"/>
              </a:rPr>
              <a:t>النشر</a:t>
            </a:r>
            <a:r>
              <a:rPr lang="ar-IQ" sz="1200" dirty="0">
                <a:latin typeface="Traditional Arabic"/>
                <a:ea typeface="Times New Roman"/>
                <a:cs typeface="Simplified Arabic"/>
              </a:rPr>
              <a:t> في القراءات العشـر</a:t>
            </a:r>
            <a:r>
              <a:rPr lang="ar-IQ" sz="1200" dirty="0">
                <a:latin typeface="Times New Roman"/>
                <a:ea typeface="Times New Roman"/>
                <a:cs typeface="Simplified Arabic"/>
              </a:rPr>
              <a:t>: 1/109.</a:t>
            </a:r>
            <a:endParaRPr lang="en-US" sz="9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156176" y="1692119"/>
            <a:ext cx="2544427" cy="37702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defTabSz="342892"/>
            <a:r>
              <a:rPr lang="ar-IQ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الرابع- الترتيل  </a:t>
            </a:r>
            <a:endParaRPr lang="ar-AE" sz="2000" dirty="0">
              <a:solidFill>
                <a:prstClr val="black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54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199</Words>
  <Application>Microsoft Office PowerPoint</Application>
  <PresentationFormat>عرض على الشاشة (9:16)‏</PresentationFormat>
  <Paragraphs>31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1_ربطة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42</cp:revision>
  <dcterms:created xsi:type="dcterms:W3CDTF">2018-09-14T18:51:34Z</dcterms:created>
  <dcterms:modified xsi:type="dcterms:W3CDTF">2020-03-06T17:49:35Z</dcterms:modified>
</cp:coreProperties>
</file>