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D302A01-4707-4A6E-A15C-046160DBCD73}" type="datetimeFigureOut">
              <a:rPr lang="ar-IQ" smtClean="0"/>
              <a:t>11/07/1441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42CD4B8-AF98-4295-824A-4AB5896F7CEF}" type="slidenum">
              <a:rPr lang="ar-IQ" smtClean="0"/>
              <a:t>‹#›</a:t>
            </a:fld>
            <a:endParaRPr lang="ar-IQ"/>
          </a:p>
        </p:txBody>
      </p:sp>
    </p:spTree>
    <p:extLst>
      <p:ext uri="{BB962C8B-B14F-4D97-AF65-F5344CB8AC3E}">
        <p14:creationId xmlns:p14="http://schemas.microsoft.com/office/powerpoint/2010/main" val="440817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302A01-4707-4A6E-A15C-046160DBCD73}" type="datetimeFigureOut">
              <a:rPr lang="ar-IQ" smtClean="0"/>
              <a:t>11/07/1441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42CD4B8-AF98-4295-824A-4AB5896F7CEF}" type="slidenum">
              <a:rPr lang="ar-IQ" smtClean="0"/>
              <a:t>‹#›</a:t>
            </a:fld>
            <a:endParaRPr lang="ar-IQ"/>
          </a:p>
        </p:txBody>
      </p:sp>
    </p:spTree>
    <p:extLst>
      <p:ext uri="{BB962C8B-B14F-4D97-AF65-F5344CB8AC3E}">
        <p14:creationId xmlns:p14="http://schemas.microsoft.com/office/powerpoint/2010/main" val="2122733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302A01-4707-4A6E-A15C-046160DBCD73}" type="datetimeFigureOut">
              <a:rPr lang="ar-IQ" smtClean="0"/>
              <a:t>11/07/1441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42CD4B8-AF98-4295-824A-4AB5896F7CEF}" type="slidenum">
              <a:rPr lang="ar-IQ" smtClean="0"/>
              <a:t>‹#›</a:t>
            </a:fld>
            <a:endParaRPr lang="ar-IQ"/>
          </a:p>
        </p:txBody>
      </p:sp>
    </p:spTree>
    <p:extLst>
      <p:ext uri="{BB962C8B-B14F-4D97-AF65-F5344CB8AC3E}">
        <p14:creationId xmlns:p14="http://schemas.microsoft.com/office/powerpoint/2010/main" val="1397873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D302A01-4707-4A6E-A15C-046160DBCD73}" type="datetimeFigureOut">
              <a:rPr lang="ar-IQ" smtClean="0"/>
              <a:t>11/07/1441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42CD4B8-AF98-4295-824A-4AB5896F7CEF}" type="slidenum">
              <a:rPr lang="ar-IQ" smtClean="0"/>
              <a:t>‹#›</a:t>
            </a:fld>
            <a:endParaRPr lang="ar-IQ"/>
          </a:p>
        </p:txBody>
      </p:sp>
    </p:spTree>
    <p:extLst>
      <p:ext uri="{BB962C8B-B14F-4D97-AF65-F5344CB8AC3E}">
        <p14:creationId xmlns:p14="http://schemas.microsoft.com/office/powerpoint/2010/main" val="4127634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D302A01-4707-4A6E-A15C-046160DBCD73}" type="datetimeFigureOut">
              <a:rPr lang="ar-IQ" smtClean="0"/>
              <a:t>11/07/1441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42CD4B8-AF98-4295-824A-4AB5896F7CEF}" type="slidenum">
              <a:rPr lang="ar-IQ" smtClean="0"/>
              <a:t>‹#›</a:t>
            </a:fld>
            <a:endParaRPr lang="ar-IQ"/>
          </a:p>
        </p:txBody>
      </p:sp>
    </p:spTree>
    <p:extLst>
      <p:ext uri="{BB962C8B-B14F-4D97-AF65-F5344CB8AC3E}">
        <p14:creationId xmlns:p14="http://schemas.microsoft.com/office/powerpoint/2010/main" val="3628115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D302A01-4707-4A6E-A15C-046160DBCD73}" type="datetimeFigureOut">
              <a:rPr lang="ar-IQ" smtClean="0"/>
              <a:t>11/07/1441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42CD4B8-AF98-4295-824A-4AB5896F7CEF}" type="slidenum">
              <a:rPr lang="ar-IQ" smtClean="0"/>
              <a:t>‹#›</a:t>
            </a:fld>
            <a:endParaRPr lang="ar-IQ"/>
          </a:p>
        </p:txBody>
      </p:sp>
    </p:spTree>
    <p:extLst>
      <p:ext uri="{BB962C8B-B14F-4D97-AF65-F5344CB8AC3E}">
        <p14:creationId xmlns:p14="http://schemas.microsoft.com/office/powerpoint/2010/main" val="1828552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D302A01-4707-4A6E-A15C-046160DBCD73}" type="datetimeFigureOut">
              <a:rPr lang="ar-IQ" smtClean="0"/>
              <a:t>11/07/1441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F42CD4B8-AF98-4295-824A-4AB5896F7CEF}" type="slidenum">
              <a:rPr lang="ar-IQ" smtClean="0"/>
              <a:t>‹#›</a:t>
            </a:fld>
            <a:endParaRPr lang="ar-IQ"/>
          </a:p>
        </p:txBody>
      </p:sp>
    </p:spTree>
    <p:extLst>
      <p:ext uri="{BB962C8B-B14F-4D97-AF65-F5344CB8AC3E}">
        <p14:creationId xmlns:p14="http://schemas.microsoft.com/office/powerpoint/2010/main" val="312135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D302A01-4707-4A6E-A15C-046160DBCD73}" type="datetimeFigureOut">
              <a:rPr lang="ar-IQ" smtClean="0"/>
              <a:t>11/07/1441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F42CD4B8-AF98-4295-824A-4AB5896F7CEF}" type="slidenum">
              <a:rPr lang="ar-IQ" smtClean="0"/>
              <a:t>‹#›</a:t>
            </a:fld>
            <a:endParaRPr lang="ar-IQ"/>
          </a:p>
        </p:txBody>
      </p:sp>
    </p:spTree>
    <p:extLst>
      <p:ext uri="{BB962C8B-B14F-4D97-AF65-F5344CB8AC3E}">
        <p14:creationId xmlns:p14="http://schemas.microsoft.com/office/powerpoint/2010/main" val="991140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D302A01-4707-4A6E-A15C-046160DBCD73}" type="datetimeFigureOut">
              <a:rPr lang="ar-IQ" smtClean="0"/>
              <a:t>11/07/1441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F42CD4B8-AF98-4295-824A-4AB5896F7CEF}" type="slidenum">
              <a:rPr lang="ar-IQ" smtClean="0"/>
              <a:t>‹#›</a:t>
            </a:fld>
            <a:endParaRPr lang="ar-IQ"/>
          </a:p>
        </p:txBody>
      </p:sp>
    </p:spTree>
    <p:extLst>
      <p:ext uri="{BB962C8B-B14F-4D97-AF65-F5344CB8AC3E}">
        <p14:creationId xmlns:p14="http://schemas.microsoft.com/office/powerpoint/2010/main" val="3503250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D302A01-4707-4A6E-A15C-046160DBCD73}" type="datetimeFigureOut">
              <a:rPr lang="ar-IQ" smtClean="0"/>
              <a:t>11/07/1441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42CD4B8-AF98-4295-824A-4AB5896F7CEF}" type="slidenum">
              <a:rPr lang="ar-IQ" smtClean="0"/>
              <a:t>‹#›</a:t>
            </a:fld>
            <a:endParaRPr lang="ar-IQ"/>
          </a:p>
        </p:txBody>
      </p:sp>
    </p:spTree>
    <p:extLst>
      <p:ext uri="{BB962C8B-B14F-4D97-AF65-F5344CB8AC3E}">
        <p14:creationId xmlns:p14="http://schemas.microsoft.com/office/powerpoint/2010/main" val="179689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D302A01-4707-4A6E-A15C-046160DBCD73}" type="datetimeFigureOut">
              <a:rPr lang="ar-IQ" smtClean="0"/>
              <a:t>11/07/1441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42CD4B8-AF98-4295-824A-4AB5896F7CEF}" type="slidenum">
              <a:rPr lang="ar-IQ" smtClean="0"/>
              <a:t>‹#›</a:t>
            </a:fld>
            <a:endParaRPr lang="ar-IQ"/>
          </a:p>
        </p:txBody>
      </p:sp>
    </p:spTree>
    <p:extLst>
      <p:ext uri="{BB962C8B-B14F-4D97-AF65-F5344CB8AC3E}">
        <p14:creationId xmlns:p14="http://schemas.microsoft.com/office/powerpoint/2010/main" val="861520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D302A01-4707-4A6E-A15C-046160DBCD73}" type="datetimeFigureOut">
              <a:rPr lang="ar-IQ" smtClean="0"/>
              <a:t>11/07/1441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42CD4B8-AF98-4295-824A-4AB5896F7CEF}" type="slidenum">
              <a:rPr lang="ar-IQ" smtClean="0"/>
              <a:t>‹#›</a:t>
            </a:fld>
            <a:endParaRPr lang="ar-IQ"/>
          </a:p>
        </p:txBody>
      </p:sp>
    </p:spTree>
    <p:extLst>
      <p:ext uri="{BB962C8B-B14F-4D97-AF65-F5344CB8AC3E}">
        <p14:creationId xmlns:p14="http://schemas.microsoft.com/office/powerpoint/2010/main" val="3735926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16633"/>
            <a:ext cx="7772400" cy="504055"/>
          </a:xfrm>
        </p:spPr>
        <p:txBody>
          <a:bodyPr>
            <a:normAutofit/>
          </a:bodyPr>
          <a:lstStyle/>
          <a:p>
            <a:r>
              <a:rPr lang="ar-IQ" sz="1800" dirty="0" smtClean="0"/>
              <a:t>تكملة المعرضة الوطنية للامتيازات النفطية </a:t>
            </a:r>
            <a:endParaRPr lang="ar-IQ" sz="1800" dirty="0"/>
          </a:p>
        </p:txBody>
      </p:sp>
      <p:sp>
        <p:nvSpPr>
          <p:cNvPr id="3" name="عنوان فرعي 2"/>
          <p:cNvSpPr>
            <a:spLocks noGrp="1"/>
          </p:cNvSpPr>
          <p:nvPr>
            <p:ph type="subTitle" idx="1"/>
          </p:nvPr>
        </p:nvSpPr>
        <p:spPr>
          <a:xfrm>
            <a:off x="179512" y="764704"/>
            <a:ext cx="8712968" cy="5760640"/>
          </a:xfrm>
        </p:spPr>
        <p:txBody>
          <a:bodyPr>
            <a:normAutofit/>
          </a:bodyPr>
          <a:lstStyle/>
          <a:p>
            <a:pPr algn="r"/>
            <a:r>
              <a:rPr lang="ar-IQ" sz="1400" dirty="0" smtClean="0"/>
              <a:t>11- تضمن منهاج وزارة مصدق  نقطتين ( تنفيذ قانون صناعة النفط  وتخصيص ايراداته للتحسن الحالة المعاشية ،والثانية تعديل قانون الانتخابات ) ولدت قضية </a:t>
            </a:r>
            <a:r>
              <a:rPr lang="ar-IQ" sz="1400" dirty="0" err="1" smtClean="0"/>
              <a:t>التاميم</a:t>
            </a:r>
            <a:r>
              <a:rPr lang="ar-IQ" sz="1400" dirty="0" smtClean="0"/>
              <a:t> ازمة في العلاقات بين ايران وبريطانيا  وخاصة بعد رفض الحكومة الايرانية  الطلبات البريطانية  ورفضت مبدا التحكيم </a:t>
            </a:r>
          </a:p>
          <a:p>
            <a:pPr algn="r"/>
            <a:r>
              <a:rPr lang="ar-IQ" sz="1400" dirty="0" smtClean="0"/>
              <a:t>12-اسلت </a:t>
            </a:r>
            <a:r>
              <a:rPr lang="ar-IQ" sz="1400" dirty="0" err="1" smtClean="0"/>
              <a:t>احكومة</a:t>
            </a:r>
            <a:r>
              <a:rPr lang="ar-IQ" sz="1400" dirty="0" smtClean="0"/>
              <a:t> مصدق امير </a:t>
            </a:r>
            <a:r>
              <a:rPr lang="ar-IQ" sz="1400" dirty="0" err="1" smtClean="0"/>
              <a:t>علائي</a:t>
            </a:r>
            <a:r>
              <a:rPr lang="ar-IQ" sz="1400" dirty="0" smtClean="0"/>
              <a:t> وزير الاقتصاد </a:t>
            </a:r>
            <a:r>
              <a:rPr lang="ar-IQ" sz="1400" dirty="0" err="1" smtClean="0"/>
              <a:t>للاشراف</a:t>
            </a:r>
            <a:r>
              <a:rPr lang="ar-IQ" sz="1400" dirty="0" smtClean="0"/>
              <a:t> على شركات النفط .</a:t>
            </a:r>
          </a:p>
          <a:p>
            <a:pPr algn="r"/>
            <a:r>
              <a:rPr lang="ar-IQ" sz="1400" dirty="0" smtClean="0"/>
              <a:t>13- قامت الحكومة البريطانية بسحب الموظفين </a:t>
            </a:r>
            <a:r>
              <a:rPr lang="ar-IQ" sz="1400" dirty="0" err="1" smtClean="0"/>
              <a:t>البريطانين</a:t>
            </a:r>
            <a:r>
              <a:rPr lang="ar-IQ" sz="1400" dirty="0" smtClean="0"/>
              <a:t> وعددهم (2800)  </a:t>
            </a:r>
            <a:r>
              <a:rPr lang="ar-IQ" sz="1400" dirty="0" err="1" smtClean="0"/>
              <a:t>لاحراج</a:t>
            </a:r>
            <a:r>
              <a:rPr lang="ar-IQ" sz="1400" dirty="0" smtClean="0"/>
              <a:t> حكومة مصدق وتقدمت بشكوى الى محمة العدل الدولية والتي طلبت اجراء المفاوضات بين الطرفين  ومن ثم اصدرت قرارا لصالح ايران .</a:t>
            </a:r>
          </a:p>
          <a:p>
            <a:pPr algn="r"/>
            <a:r>
              <a:rPr lang="ar-IQ" sz="1400" dirty="0" smtClean="0"/>
              <a:t>14- ارادت بريطانيا استعمال القوة ضد حكومة  مصدق ولكن منعتها امريكا  خوفا من تدخل السوفيات لصالح ايران  وقامت بريطانيا بتحريك عملائها ضد مصدق .</a:t>
            </a:r>
          </a:p>
          <a:p>
            <a:pPr algn="r"/>
            <a:r>
              <a:rPr lang="ar-IQ" sz="1400" dirty="0" smtClean="0"/>
              <a:t>15- في شباط 1952 جرات انتخابات المجلس 17 وفازت بها الجبهة الوطنية  ،واجه مصدق خلال 1953-1953  مشاكل عديدة  داخلية وخارجية خاصة مع الشاه حيث اراد مصدق </a:t>
            </a:r>
            <a:r>
              <a:rPr lang="ar-IQ" sz="1400" dirty="0" err="1" smtClean="0"/>
              <a:t>الاحتغاض</a:t>
            </a:r>
            <a:r>
              <a:rPr lang="ar-IQ" sz="1400" dirty="0" smtClean="0"/>
              <a:t> بمنصب وزير الحربية وعارضه الشاه  فاستقال مصدق يوم 17تموز1952 وكلف الشاه  قوام السلطنة الذي استقال بعد 4 ايام .</a:t>
            </a:r>
          </a:p>
          <a:p>
            <a:pPr algn="r"/>
            <a:r>
              <a:rPr lang="ar-IQ" sz="1400" dirty="0" smtClean="0"/>
              <a:t>16-يوم 21 تموز حدثت انتفاضة جماهيرية عاد على اثرها مصدق لرئاسة الحكومة  واولى المشاكل الاقتصادية اهمية كبرى وقام </a:t>
            </a:r>
            <a:r>
              <a:rPr lang="ar-IQ" sz="1400" dirty="0" err="1" smtClean="0"/>
              <a:t>باجراء</a:t>
            </a:r>
            <a:r>
              <a:rPr lang="ar-IQ" sz="1400" dirty="0" smtClean="0"/>
              <a:t> مفاوضات مع بريطانيا  ولم تستجب بريطانيا فقطع </a:t>
            </a:r>
            <a:r>
              <a:rPr lang="ar-IQ" sz="1400" dirty="0" err="1" smtClean="0"/>
              <a:t>العراقات</a:t>
            </a:r>
            <a:r>
              <a:rPr lang="ar-IQ" sz="1400" dirty="0" smtClean="0"/>
              <a:t> معها  في 22ت 1 1952  وتدخلت امريكا ولم تحصل على نتيجة .</a:t>
            </a:r>
          </a:p>
          <a:p>
            <a:pPr algn="r"/>
            <a:r>
              <a:rPr lang="ar-IQ" sz="1400" dirty="0" smtClean="0"/>
              <a:t>17- حدثت خلافات بين مصدق والجبهة الوطنية ومن ثم مع السيد الكاشاني زعيم الحوزة العلمية ورجل الدين البارز في ايران  فدعا الى حل المجلس وحصل ذلك  وحل المجلس بتاريخ 12 اب 1953 واصبح مصدق القائد الاول في ايران .</a:t>
            </a:r>
          </a:p>
          <a:p>
            <a:pPr algn="r"/>
            <a:r>
              <a:rPr lang="ar-IQ" sz="1400" dirty="0" smtClean="0"/>
              <a:t>18 –هرب </a:t>
            </a:r>
            <a:r>
              <a:rPr lang="ar-IQ" sz="1400" dirty="0" err="1" smtClean="0"/>
              <a:t>الشاع</a:t>
            </a:r>
            <a:r>
              <a:rPr lang="ar-IQ" sz="1400" dirty="0" smtClean="0"/>
              <a:t> وزوجته  الى </a:t>
            </a:r>
            <a:r>
              <a:rPr lang="ar-IQ" sz="1400" dirty="0" err="1" smtClean="0"/>
              <a:t>رامسر</a:t>
            </a:r>
            <a:r>
              <a:rPr lang="ar-IQ" sz="1400" dirty="0" smtClean="0"/>
              <a:t>  واصدر مرسومين الاول اقالة مصدق والثاني تعين الجنرال زاهدي رئيسا للوزراء  ولم يستجب مصدق  ففر الشاه الى العراق ثم روما </a:t>
            </a:r>
          </a:p>
          <a:p>
            <a:pPr algn="r"/>
            <a:r>
              <a:rPr lang="ar-IQ" sz="1400" dirty="0" smtClean="0"/>
              <a:t>19- عمل زاهدي والمخابرات الامريكية  معا </a:t>
            </a:r>
            <a:r>
              <a:rPr lang="ar-IQ" sz="1400" dirty="0" err="1" smtClean="0"/>
              <a:t>لاسقاط</a:t>
            </a:r>
            <a:r>
              <a:rPr lang="ar-IQ" sz="1400" dirty="0" smtClean="0"/>
              <a:t> مصدق  بتاريخ 19 اب 1953 وشهدت طهران مصادمات بين مؤيدي مصدق ومؤيدي الشاه  واستولى زاهدي والامريكان على الوضع وسقط مصدق وتمت محاكمته   وعاد الشاه الى </a:t>
            </a:r>
            <a:r>
              <a:rPr lang="ar-IQ" sz="1400" dirty="0" err="1" smtClean="0"/>
              <a:t>طعران</a:t>
            </a:r>
            <a:r>
              <a:rPr lang="ar-IQ" sz="1400" smtClean="0"/>
              <a:t> واوضع مصدق  </a:t>
            </a:r>
            <a:r>
              <a:rPr lang="ar-IQ" sz="1400" dirty="0" smtClean="0"/>
              <a:t>تحت الاقامة الجبرية حتى وفاته عام 1967  </a:t>
            </a:r>
            <a:endParaRPr lang="ar-IQ" sz="1400" dirty="0"/>
          </a:p>
        </p:txBody>
      </p:sp>
    </p:spTree>
    <p:extLst>
      <p:ext uri="{BB962C8B-B14F-4D97-AF65-F5344CB8AC3E}">
        <p14:creationId xmlns:p14="http://schemas.microsoft.com/office/powerpoint/2010/main" val="400416003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309</Words>
  <Application>Microsoft Office PowerPoint</Application>
  <PresentationFormat>عرض على الشاشة (3:4)‏</PresentationFormat>
  <Paragraphs>10</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تكملة المعرضة الوطنية للامتيازات النفطية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تكملة المعرضة الوطنية للامتيازات النفطية</dc:title>
  <dc:creator>DR.Ahmed Saker 2O11</dc:creator>
  <cp:lastModifiedBy>DR.Ahmed Saker 2O11</cp:lastModifiedBy>
  <cp:revision>3</cp:revision>
  <dcterms:created xsi:type="dcterms:W3CDTF">2020-03-05T19:59:31Z</dcterms:created>
  <dcterms:modified xsi:type="dcterms:W3CDTF">2020-03-05T20:28:02Z</dcterms:modified>
</cp:coreProperties>
</file>