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notesMasterIdLst>
    <p:notesMasterId r:id="rId5"/>
  </p:notesMasterIdLst>
  <p:sldIdLst>
    <p:sldId id="268" r:id="rId2"/>
    <p:sldId id="269" r:id="rId3"/>
    <p:sldId id="270" r:id="rId4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10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465C681-0576-4ED1-8100-5DF620179BD6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C0F5D33-A594-4BA7-9A86-B1FEB19093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4487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F5D33-A594-4BA7-9A86-B1FEB19093CD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6932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763689" y="864681"/>
            <a:ext cx="5616624" cy="807911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48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</a:t>
            </a:r>
            <a:r>
              <a:rPr lang="ar-IQ" sz="4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السادسة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339502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sz="4400" dirty="0" smtClean="0">
                <a:cs typeface="B Jadid" pitchFamily="2" charset="-78"/>
              </a:rPr>
              <a:t>6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851920" y="1923678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>
                <a:cs typeface="Simple Bold Jut Out" pitchFamily="2" charset="-78"/>
              </a:rPr>
              <a:t>اعداد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4355975" y="51470"/>
            <a:ext cx="2550199" cy="377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IQ" sz="20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      منزلة </a:t>
            </a:r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الحفاظ وآدابهم</a:t>
            </a:r>
            <a:r>
              <a:rPr lang="ar-IQ" sz="20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239904" y="1203598"/>
            <a:ext cx="7754076" cy="117724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إنَّ الأحاديث الشريفة أعطت حفّاظ القرآن الكريم منزلة رفيعة ومقاماً محموداً بين صفوف أبناء الأمة فإن أولى الناس بالتقديم في جماعة </a:t>
            </a:r>
            <a:r>
              <a:rPr lang="ar-IQ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أقرؤهم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للقرآن.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قال رسول الله </a:t>
            </a:r>
            <a:r>
              <a:rPr lang="ar-IQ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SA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): </a:t>
            </a:r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«أشراف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أمتي حملة القرآن وأصحاب </a:t>
            </a:r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الليل»</a:t>
            </a:r>
            <a:r>
              <a:rPr lang="ar-IQ" b="1" baseline="30000" dirty="0" smtClean="0">
                <a:solidFill>
                  <a:srgbClr val="000000"/>
                </a:solidFill>
                <a:latin typeface="KFGQPC Uthman Taha Naskh"/>
                <a:ea typeface="Times New Roman"/>
                <a:cs typeface="Simplified Arabic"/>
              </a:rPr>
              <a:t> 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يريد المصلين ليلاً).</a:t>
            </a:r>
            <a:endParaRPr lang="en-US" dirty="0">
              <a:latin typeface="Times New Roman"/>
              <a:ea typeface="Times New Roman"/>
            </a:endParaRPr>
          </a:p>
          <a:p>
            <a:pPr marL="359410" indent="-359410" algn="justLow">
              <a:tabLst>
                <a:tab pos="130810" algn="l"/>
              </a:tabLst>
            </a:pPr>
            <a:r>
              <a:rPr lang="ar-IQ" dirty="0">
                <a:solidFill>
                  <a:srgbClr val="000000"/>
                </a:solidFill>
                <a:ea typeface="Times New Roman"/>
                <a:cs typeface="Times New Roman"/>
              </a:rPr>
              <a:t>	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وقال </a:t>
            </a:r>
            <a:r>
              <a:rPr lang="ar-IQ" dirty="0">
                <a:solidFill>
                  <a:srgbClr val="000000"/>
                </a:solidFill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):</a:t>
            </a:r>
            <a:r>
              <a:rPr lang="ar-IQ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خيركم من تعلم القرآن وعلمه "</a:t>
            </a:r>
            <a:r>
              <a:rPr lang="en-US" dirty="0"/>
              <a:t> </a:t>
            </a:r>
            <a:r>
              <a:rPr lang="ar-IQ" baseline="30000" dirty="0" smtClean="0">
                <a:latin typeface="Times New Roman"/>
                <a:cs typeface="Simplified Arabic"/>
              </a:rPr>
              <a:t>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1131590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264639" y="2715766"/>
            <a:ext cx="7627841" cy="3770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و</a:t>
            </a:r>
            <a:r>
              <a:rPr lang="fa-IR" sz="2000" dirty="0">
                <a:latin typeface="Traditional Arabic"/>
                <a:ea typeface="Times New Roman"/>
                <a:cs typeface="Simplified Arabic"/>
              </a:rPr>
              <a:t>عَنْ عُقْبَةَ بْنِ عَمَّارٍ قَالَ: قَالَ رَسُولُ اللَّهِ </a:t>
            </a:r>
            <a:r>
              <a:rPr lang="ar-IQ" sz="2000" dirty="0">
                <a:latin typeface="Simplified Arabic"/>
                <a:ea typeface="Times New Roman"/>
                <a:cs typeface="Simplified Arabic"/>
              </a:rPr>
              <a:t>(</a:t>
            </a:r>
            <a:r>
              <a:rPr lang="ar-IQ" sz="2000" dirty="0">
                <a:solidFill>
                  <a:srgbClr val="000000"/>
                </a:solidFill>
                <a:latin typeface="Cambria Math"/>
                <a:ea typeface="Times New Roman"/>
                <a:cs typeface="Simplified Arabic"/>
                <a:sym typeface="V_Symbols"/>
              </a:rPr>
              <a:t></a:t>
            </a:r>
            <a:r>
              <a:rPr lang="ar-IQ" sz="2000" dirty="0">
                <a:latin typeface="Simplified Arabic"/>
                <a:ea typeface="Times New Roman"/>
                <a:cs typeface="Simplified Arabic"/>
              </a:rPr>
              <a:t>)</a:t>
            </a:r>
            <a:r>
              <a:rPr lang="fa-IR" sz="2000" dirty="0">
                <a:latin typeface="Traditional Arabic"/>
                <a:ea typeface="Times New Roman"/>
                <a:cs typeface="Simplified Arabic"/>
              </a:rPr>
              <a:t>: " </a:t>
            </a:r>
            <a:r>
              <a:rPr lang="fa-IR" sz="2000" b="1" dirty="0">
                <a:latin typeface="Traditional Arabic"/>
                <a:ea typeface="Times New Roman"/>
                <a:cs typeface="Simplified Arabic"/>
              </a:rPr>
              <a:t>لَا يُعَذِّبُ اللَّهُ قَلْباً وَعَى الْقُرْآنَ."</a:t>
            </a:r>
            <a:endParaRPr lang="en-US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058188" y="748225"/>
            <a:ext cx="6753268" cy="13003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r>
              <a:rPr lang="ar-IQ" sz="2000" dirty="0" smtClean="0">
                <a:cs typeface="Simplified Arabic" pitchFamily="2" charset="-78"/>
              </a:rPr>
              <a:t>غير </a:t>
            </a:r>
            <a:r>
              <a:rPr lang="ar-IQ" sz="2000" dirty="0">
                <a:cs typeface="Simplified Arabic" pitchFamily="2" charset="-78"/>
              </a:rPr>
              <a:t>أن هذه المنزلة الرفيعة لحفظة القرآن </a:t>
            </a:r>
            <a:r>
              <a:rPr lang="ar-IQ" sz="2000">
                <a:cs typeface="Simplified Arabic" pitchFamily="2" charset="-78"/>
              </a:rPr>
              <a:t>الكريم </a:t>
            </a:r>
            <a:r>
              <a:rPr lang="ar-IQ" sz="2000" smtClean="0">
                <a:cs typeface="Simplified Arabic" pitchFamily="2" charset="-78"/>
              </a:rPr>
              <a:t>لا ينالها </a:t>
            </a:r>
            <a:r>
              <a:rPr lang="ar-IQ" sz="2000" dirty="0">
                <a:cs typeface="Simplified Arabic" pitchFamily="2" charset="-78"/>
              </a:rPr>
              <a:t>أحد إلا بحقها، وحقها أن يكون من </a:t>
            </a:r>
            <a:r>
              <a:rPr lang="ar-IQ" sz="2000" dirty="0" smtClean="0">
                <a:cs typeface="Simplified Arabic" pitchFamily="2" charset="-78"/>
              </a:rPr>
              <a:t>مصاديق </a:t>
            </a:r>
            <a:r>
              <a:rPr lang="ar-IQ" sz="2000" dirty="0">
                <a:cs typeface="Simplified Arabic" pitchFamily="2" charset="-78"/>
              </a:rPr>
              <a:t>الأحاديث السابقة. أما من جهل حق القرآن ، وحمله طلباً للمال أو الجاه فقد استبدل الذي هو أدنى بالذي هو خير، وهبط إلى درك الحطام والمتاع الزائل.</a:t>
            </a:r>
            <a:endParaRPr lang="en-US" sz="2000" dirty="0">
              <a:cs typeface="Simplified Arabic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815536" y="2695510"/>
            <a:ext cx="6981494" cy="20390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IQ" sz="2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 pitchFamily="2" charset="-78"/>
              </a:rPr>
              <a:t>    وروى </a:t>
            </a:r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Simplified Arabic" pitchFamily="2" charset="-78"/>
              </a:rPr>
              <a:t>البخاري في تأريخه الكبير بسند صالح حديث </a:t>
            </a:r>
            <a:r>
              <a:rPr lang="ar-IQ" sz="2000" b="1" dirty="0">
                <a:solidFill>
                  <a:srgbClr val="000000"/>
                </a:solidFill>
                <a:latin typeface="Times New Roman"/>
                <a:ea typeface="Times New Roman"/>
                <a:cs typeface="Simplified Arabic" pitchFamily="2" charset="-78"/>
              </a:rPr>
              <a:t>" من قرأ القرآن عند ظالم ليرفع منه لعِنَ بكل حرف عشر لعنات </a:t>
            </a:r>
            <a:r>
              <a:rPr lang="ar-IQ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 pitchFamily="2" charset="-78"/>
              </a:rPr>
              <a:t>"</a:t>
            </a:r>
            <a:r>
              <a:rPr lang="ar-IQ" sz="20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 pitchFamily="2" charset="-78"/>
              </a:rPr>
              <a:t>.</a:t>
            </a:r>
            <a:r>
              <a:rPr lang="ar-IQ" sz="2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 pitchFamily="2" charset="-78"/>
              </a:rPr>
              <a:t> </a:t>
            </a:r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Simplified Arabic" pitchFamily="2" charset="-78"/>
              </a:rPr>
              <a:t>فالتلاوة يلزم أن تكون طلباً للثواب، كما إن على حفاظ القرآن أن يكونوا صوراً حية للتطبيقات الإسلامية في كل ما يصدر عنهم، فهم أحق بذلك من غيرهم.  </a:t>
            </a:r>
            <a:endParaRPr lang="en-US" sz="2000" dirty="0">
              <a:latin typeface="Times New Roman"/>
              <a:ea typeface="Times New Roman"/>
              <a:cs typeface="Simplified Arabic" pitchFamily="2" charset="-78"/>
            </a:endParaRPr>
          </a:p>
          <a:p>
            <a:pPr algn="justLow"/>
            <a:r>
              <a:rPr lang="ar-IQ" sz="12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 </a:t>
            </a:r>
            <a:endParaRPr lang="en-US" sz="1050" dirty="0">
              <a:latin typeface="Times New Roman"/>
              <a:ea typeface="Times New Roman"/>
            </a:endParaRPr>
          </a:p>
          <a:p>
            <a:pPr marL="359410" indent="-359410" algn="justLow">
              <a:tabLst>
                <a:tab pos="130810" algn="l"/>
              </a:tabLst>
            </a:pPr>
            <a:endParaRPr lang="en-US" sz="800" dirty="0">
              <a:latin typeface="Times New Roman"/>
              <a:ea typeface="Times New Roman"/>
            </a:endParaRPr>
          </a:p>
          <a:p>
            <a:pPr marL="359410" indent="-359410" algn="justLow"/>
            <a:endParaRPr lang="en-US" sz="1200" dirty="0">
              <a:latin typeface="Times New Roman"/>
              <a:ea typeface="Times New Roman"/>
            </a:endParaRPr>
          </a:p>
          <a:p>
            <a:pPr marL="359410" indent="-359410" algn="justLow">
              <a:tabLst>
                <a:tab pos="130810" algn="l"/>
              </a:tabLst>
            </a:pPr>
            <a:r>
              <a:rPr lang="en-US" sz="1600" dirty="0">
                <a:latin typeface="Times New Roman"/>
                <a:ea typeface="Times New Roman"/>
                <a:cs typeface="Simplified Arabic"/>
              </a:rPr>
              <a:t> 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54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169</Words>
  <Application>Microsoft Office PowerPoint</Application>
  <PresentationFormat>عرض على الشاشة (9:16)‏</PresentationFormat>
  <Paragraphs>20</Paragraphs>
  <Slides>3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1_ربطة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45</cp:revision>
  <dcterms:created xsi:type="dcterms:W3CDTF">2018-09-14T18:51:34Z</dcterms:created>
  <dcterms:modified xsi:type="dcterms:W3CDTF">2020-03-06T11:41:02Z</dcterms:modified>
</cp:coreProperties>
</file>