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799"/>
            <a:ext cx="8153400" cy="2057401"/>
          </a:xfrm>
        </p:spPr>
        <p:txBody>
          <a:bodyPr>
            <a:normAutofit fontScale="90000"/>
          </a:bodyPr>
          <a:lstStyle/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</a:t>
            </a:r>
            <a:r>
              <a:rPr lang="ar-IQ" sz="2000" b="1" cap="all" dirty="0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التاسعة والعشرون</a:t>
            </a: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cap="all" dirty="0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ar-IQ" sz="2000" b="1" cap="all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</a:t>
            </a:r>
            <a:r>
              <a:rPr lang="ar-IQ" sz="2000" b="1" cap="all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IQ" sz="2000" b="1" cap="all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الاسلامية والحاسبات </a:t>
            </a: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38400"/>
            <a:ext cx="8305800" cy="41148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ar-IQ" sz="800" dirty="0">
                <a:solidFill>
                  <a:prstClr val="black">
                    <a:tint val="75000"/>
                  </a:prstClr>
                </a:solidFill>
              </a:rPr>
              <a:t>قانون انضباط الطلبةاستنادا الى احكام الفقرة 2 </a:t>
            </a:r>
            <a:r>
              <a:rPr lang="en-US" sz="8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ar-IQ" sz="8000" b="1" dirty="0">
                <a:solidFill>
                  <a:srgbClr val="FF0000"/>
                </a:solidFill>
              </a:rPr>
              <a:t>ومن المادة 37والفقرة 2 من المادة 47 من قانون</a:t>
            </a:r>
          </a:p>
          <a:p>
            <a:pPr lvl="0"/>
            <a:r>
              <a:rPr lang="ar-IQ" sz="8000" b="1" dirty="0">
                <a:solidFill>
                  <a:srgbClr val="FF0000"/>
                </a:solidFill>
              </a:rPr>
              <a:t>وزارة التعليم العالي والبحث العلمي رقم 40 لسنة 1988صدرت التعليمات التالية</a:t>
            </a:r>
          </a:p>
          <a:p>
            <a:pPr lvl="0"/>
            <a:r>
              <a:rPr lang="ar-IQ" sz="8000" b="1" dirty="0">
                <a:solidFill>
                  <a:srgbClr val="FF0000"/>
                </a:solidFill>
              </a:rPr>
              <a:t>رقم60لسنة2007</a:t>
            </a:r>
          </a:p>
          <a:p>
            <a:pPr lvl="0"/>
            <a:r>
              <a:rPr lang="ar-IQ" sz="8000" b="1" dirty="0">
                <a:solidFill>
                  <a:srgbClr val="FF0000"/>
                </a:solidFill>
              </a:rPr>
              <a:t>تعليمات</a:t>
            </a:r>
          </a:p>
          <a:p>
            <a:pPr lvl="0"/>
            <a:r>
              <a:rPr lang="ar-IQ" sz="8000" b="1" dirty="0">
                <a:solidFill>
                  <a:srgbClr val="FF0000"/>
                </a:solidFill>
              </a:rPr>
              <a:t>انضباط الطلبة في موسسات التعليم العالي والبحث العلمي </a:t>
            </a:r>
          </a:p>
          <a:p>
            <a:pPr lvl="0"/>
            <a:r>
              <a:rPr lang="ar-IQ" sz="8000" b="1" dirty="0">
                <a:solidFill>
                  <a:prstClr val="black">
                    <a:tint val="75000"/>
                  </a:prstClr>
                </a:solidFill>
              </a:rPr>
              <a:t>المادة1 </a:t>
            </a:r>
          </a:p>
          <a:p>
            <a:pPr lvl="0"/>
            <a:r>
              <a:rPr lang="ar-IQ" sz="8000" b="1" dirty="0">
                <a:solidFill>
                  <a:prstClr val="black">
                    <a:tint val="75000"/>
                  </a:prstClr>
                </a:solidFill>
              </a:rPr>
              <a:t>يلتزم الطالب بماياتي </a:t>
            </a:r>
          </a:p>
          <a:p>
            <a:pPr lvl="0" algn="r"/>
            <a:r>
              <a:rPr lang="ar-IQ" sz="8000" b="1" dirty="0">
                <a:solidFill>
                  <a:prstClr val="black">
                    <a:tint val="75000"/>
                  </a:prstClr>
                </a:solidFill>
              </a:rPr>
              <a:t>اولا – التقيد بالقوانين والانظمة والانظمة الداخلية والتعليمات والاوامر التي تصدرها وزارة التعليم العالي ومؤسساتها (الجامعة الهيئة الكلية المعهد)</a:t>
            </a:r>
          </a:p>
          <a:p>
            <a:pPr lvl="0" algn="r"/>
            <a:r>
              <a:rPr lang="ar-IQ" sz="8000" b="1" dirty="0">
                <a:solidFill>
                  <a:prstClr val="black">
                    <a:tint val="75000"/>
                  </a:prstClr>
                </a:solidFill>
              </a:rPr>
              <a:t>ثانيا –عدم </a:t>
            </a:r>
            <a:r>
              <a:rPr lang="ar-IQ" sz="8000" b="1" dirty="0" smtClean="0">
                <a:solidFill>
                  <a:prstClr val="black">
                    <a:tint val="75000"/>
                  </a:prstClr>
                </a:solidFill>
              </a:rPr>
              <a:t>المساس  </a:t>
            </a:r>
            <a:r>
              <a:rPr lang="ar-IQ" sz="8000" b="1" dirty="0">
                <a:solidFill>
                  <a:prstClr val="black">
                    <a:tint val="75000"/>
                  </a:prstClr>
                </a:solidFill>
              </a:rPr>
              <a:t>بالمعتقدات الدينية او الحدة الوطنية او المشاعر القوميةبسوء او تعتمد اثارة الفتن </a:t>
            </a:r>
          </a:p>
          <a:p>
            <a:pPr lvl="0" algn="r"/>
            <a:r>
              <a:rPr lang="ar-IQ" sz="8000" b="1" dirty="0">
                <a:solidFill>
                  <a:prstClr val="black">
                    <a:tint val="75000"/>
                  </a:prstClr>
                </a:solidFill>
              </a:rPr>
              <a:t>ثالثا – عدم الاساءة الى سمعة الوزارة ومؤسساتها</a:t>
            </a:r>
          </a:p>
          <a:p>
            <a:pPr lvl="0" algn="r"/>
            <a:r>
              <a:rPr lang="ar-IQ" sz="8000" b="1" dirty="0">
                <a:solidFill>
                  <a:prstClr val="black">
                    <a:tint val="75000"/>
                  </a:prstClr>
                </a:solidFill>
              </a:rPr>
              <a:t>رابعا – تجنب كل مايتنافى مع السلوك الجامعي مع الانظباط العالي </a:t>
            </a:r>
          </a:p>
          <a:p>
            <a:pPr lvl="0" algn="r"/>
            <a:r>
              <a:rPr lang="ar-IQ" sz="8000" dirty="0">
                <a:solidFill>
                  <a:prstClr val="black">
                    <a:tint val="75000"/>
                  </a:prstClr>
                </a:solidFill>
              </a:rPr>
              <a:t>خامسا – السلوك المنضبط والقويم </a:t>
            </a:r>
          </a:p>
        </p:txBody>
      </p:sp>
    </p:spTree>
    <p:extLst>
      <p:ext uri="{BB962C8B-B14F-4D97-AF65-F5344CB8AC3E}">
        <p14:creationId xmlns:p14="http://schemas.microsoft.com/office/powerpoint/2010/main" val="40630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ar-IQ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سادسا- الامتناع عن اي عمل من شانه الاخلال بالنظام والطمانينه والسكينة داخل الحرم الجامعي</a:t>
            </a:r>
          </a:p>
          <a:p>
            <a:pPr marL="0" lvl="0" indent="0" algn="r">
              <a:buNone/>
            </a:pPr>
            <a:r>
              <a:rPr lang="ar-IQ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سابعا المحافظة على المستلزمات الدراسية</a:t>
            </a:r>
          </a:p>
          <a:p>
            <a:pPr marL="0" lvl="0" indent="0" algn="r">
              <a:buNone/>
            </a:pPr>
            <a:r>
              <a:rPr lang="ar-IQ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ثامنا –عدم الاخلال بحسن سير الدراسة الدراسة</a:t>
            </a:r>
          </a:p>
          <a:p>
            <a:pPr marL="0" lvl="0" indent="0" algn="r">
              <a:buNone/>
            </a:pPr>
            <a:r>
              <a:rPr lang="ar-IQ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تاسعا-التقيد بالزي الجامعي المقرر لكل جامعه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93127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139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المحاضرة : التاسعة والعشرون المادة:الحقوق والديمقراطية الفصل الدراسي الاول  العام الدراسي 2020/2019  ,قسم : الاسلامية والحاسبات  المرحلة /الاولى  مدرس المادة :د. اراء جميل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for computer</dc:creator>
  <cp:lastModifiedBy>DR.Ahmed Saker 2o1O</cp:lastModifiedBy>
  <cp:revision>5</cp:revision>
  <dcterms:created xsi:type="dcterms:W3CDTF">2006-08-16T00:00:00Z</dcterms:created>
  <dcterms:modified xsi:type="dcterms:W3CDTF">2020-03-05T14:03:35Z</dcterms:modified>
</cp:coreProperties>
</file>