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924800" cy="2209800"/>
          </a:xfrm>
        </p:spPr>
        <p:txBody>
          <a:bodyPr>
            <a:normAutofit/>
          </a:bodyPr>
          <a:lstStyle/>
          <a:p>
            <a:pPr algn="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18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الثامنه والعشرون</a:t>
            </a: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b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18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18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الاسلامية والحاسبات </a:t>
            </a: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8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dirty="0"/>
          </a:p>
        </p:txBody>
      </p:sp>
      <p:sp>
        <p:nvSpPr>
          <p:cNvPr id="3" name="Subtitle 2"/>
          <p:cNvSpPr>
            <a:spLocks noGrp="1"/>
          </p:cNvSpPr>
          <p:nvPr>
            <p:ph type="subTitle" idx="1"/>
          </p:nvPr>
        </p:nvSpPr>
        <p:spPr>
          <a:xfrm>
            <a:off x="1371600" y="2362200"/>
            <a:ext cx="7162800" cy="3886200"/>
          </a:xfrm>
        </p:spPr>
        <p:txBody>
          <a:bodyPr>
            <a:normAutofit fontScale="92500" lnSpcReduction="20000"/>
          </a:bodyPr>
          <a:lstStyle/>
          <a:p>
            <a:pPr lvl="0" indent="-4445" algn="just" rtl="1">
              <a:lnSpc>
                <a:spcPct val="115000"/>
              </a:lnSpc>
              <a:spcBef>
                <a:spcPts val="0"/>
              </a:spcBef>
            </a:pPr>
            <a:r>
              <a:rPr lang="ar-IQ" sz="2000" dirty="0">
                <a:solidFill>
                  <a:srgbClr val="FF0000"/>
                </a:solidFill>
                <a:latin typeface="Simplified Arabic"/>
                <a:ea typeface="Times New Roman"/>
                <a:cs typeface="PT Bold Heading"/>
              </a:rPr>
              <a:t>الحياة السياسية في العراق منذ عام 2003(تجربة بناء نظام ديمقراطي عراقي):</a:t>
            </a:r>
            <a:endParaRPr lang="en-US" sz="2000" dirty="0">
              <a:solidFill>
                <a:srgbClr val="FF0000"/>
              </a:solidFill>
              <a:latin typeface="Times New Roman"/>
              <a:ea typeface="Times New Roman"/>
            </a:endParaRPr>
          </a:p>
          <a:p>
            <a:pPr lvl="0" indent="-4445" algn="just" rtl="1">
              <a:lnSpc>
                <a:spcPct val="115000"/>
              </a:lnSpc>
              <a:spcBef>
                <a:spcPts val="0"/>
              </a:spcBef>
            </a:pPr>
            <a:r>
              <a:rPr lang="ar-IQ" sz="2000" dirty="0">
                <a:solidFill>
                  <a:prstClr val="black"/>
                </a:solidFill>
                <a:latin typeface="Times New Roman"/>
                <a:ea typeface="Times New Roman"/>
                <a:cs typeface="Simplified Arabic"/>
              </a:rPr>
              <a:t>تبلور العهد الجمهوري الثاني تدريجياً قبل وبعد انتخاب 30 كانون الثاني 2006 والتي تم اقامتها لأول مرة في العراق على أساس الدستور الدائم الذي كتبته هيئة تأسيسية منتخبة (الجمعية الوطنية) والتي كان دورها الأساس كتابة دستور دائم للبلاد وعلى الرغم من الملاحظات العديدة على هذا الدستور من جهات وشخصيات مهمة ألا إنه حظى بموافقة أكثر من ثلثي الشعب العراقي في أول استفتاء حر نزيه يشهده العراق في تاريخه المعاصر ليبدو هذا الدستور وكأنه عقداً اجتماعياً بين المواطنين ولينتج أول حكومة (مجلس الوزراء) وفقاً لدستور دائم انتهت أعمالها مع انتهاء مدتها الدستورية نهاية عام 2009 واستمرت حكومة تصريف أعمال لحين اختيار مجلس وزراء جديد واصبح الدور السياسي لرئيس الجمهورية رمزياً وراعياً للدستور وفقاً لهذا الدستور</a:t>
            </a:r>
            <a:r>
              <a:rPr lang="ar-IQ" sz="2000" smtClean="0">
                <a:solidFill>
                  <a:prstClr val="black"/>
                </a:solidFill>
                <a:latin typeface="Times New Roman"/>
                <a:ea typeface="Times New Roman"/>
                <a:cs typeface="Simplified Arabic"/>
              </a:rPr>
              <a:t>.</a:t>
            </a:r>
            <a:r>
              <a:rPr lang="ar-IQ" sz="1800">
                <a:solidFill>
                  <a:prstClr val="black"/>
                </a:solidFill>
                <a:latin typeface="Simplified Arabic"/>
                <a:ea typeface="Times New Roman"/>
                <a:cs typeface="PT Bold Heading"/>
              </a:rPr>
              <a:t> </a:t>
            </a:r>
            <a:endParaRPr lang="ar-IQ" sz="1800" smtClean="0">
              <a:solidFill>
                <a:prstClr val="black"/>
              </a:solidFill>
              <a:latin typeface="Simplified Arabic"/>
              <a:ea typeface="Times New Roman"/>
              <a:cs typeface="PT Bold Heading"/>
            </a:endParaRPr>
          </a:p>
          <a:p>
            <a:pPr lvl="0" indent="-4445" algn="just" rtl="1">
              <a:lnSpc>
                <a:spcPct val="115000"/>
              </a:lnSpc>
              <a:spcBef>
                <a:spcPts val="0"/>
              </a:spcBef>
            </a:pPr>
            <a:r>
              <a:rPr lang="ar-IQ" sz="1800" smtClean="0">
                <a:solidFill>
                  <a:prstClr val="black"/>
                </a:solidFill>
                <a:latin typeface="Simplified Arabic"/>
                <a:ea typeface="Times New Roman"/>
                <a:cs typeface="PT Bold Heading"/>
              </a:rPr>
              <a:t>الدستور </a:t>
            </a:r>
            <a:r>
              <a:rPr lang="ar-IQ" sz="1800" dirty="0">
                <a:solidFill>
                  <a:prstClr val="black"/>
                </a:solidFill>
                <a:latin typeface="Simplified Arabic"/>
                <a:ea typeface="Times New Roman"/>
                <a:cs typeface="PT Bold Heading"/>
              </a:rPr>
              <a:t>الدائم 2005:</a:t>
            </a:r>
            <a:endParaRPr lang="en-US" sz="1400" dirty="0">
              <a:solidFill>
                <a:prstClr val="black"/>
              </a:solidFill>
              <a:latin typeface="Times New Roman"/>
              <a:ea typeface="Times New Roman"/>
            </a:endParaRPr>
          </a:p>
          <a:p>
            <a:pPr lvl="0" indent="457200" algn="just" rtl="1">
              <a:lnSpc>
                <a:spcPct val="115000"/>
              </a:lnSpc>
              <a:spcBef>
                <a:spcPts val="0"/>
              </a:spcBef>
            </a:pPr>
            <a:r>
              <a:rPr lang="ar-IQ" sz="1800" dirty="0">
                <a:solidFill>
                  <a:prstClr val="black"/>
                </a:solidFill>
                <a:latin typeface="Times New Roman"/>
                <a:ea typeface="Times New Roman"/>
                <a:cs typeface="Simplified Arabic"/>
              </a:rPr>
              <a:t>يعد هذا الدستور هو الأول في تاريخ العراق المعاصر التي كتبته الأيدي العراقية منتخبة وفقاً لأفكارهم واتجاهاتهم المتعددة، وقد تجلى هذا التنوع الواضح من خلال مواده الأولى وهكذا بقية المواد.</a:t>
            </a:r>
            <a:endParaRPr lang="en-US" sz="1400" dirty="0">
              <a:solidFill>
                <a:prstClr val="black"/>
              </a:solidFill>
              <a:latin typeface="Times New Roman"/>
              <a:ea typeface="Times New Roman"/>
            </a:endParaRPr>
          </a:p>
          <a:p>
            <a:pPr lvl="0" indent="457200" algn="just" rtl="1">
              <a:lnSpc>
                <a:spcPct val="115000"/>
              </a:lnSpc>
              <a:spcBef>
                <a:spcPts val="0"/>
              </a:spcBef>
            </a:pPr>
            <a:endParaRPr lang="ar-IQ" dirty="0"/>
          </a:p>
        </p:txBody>
      </p:sp>
    </p:spTree>
    <p:extLst>
      <p:ext uri="{BB962C8B-B14F-4D97-AF65-F5344CB8AC3E}">
        <p14:creationId xmlns:p14="http://schemas.microsoft.com/office/powerpoint/2010/main" val="1667925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المحاضرة : الثامنه والعشرون المادة:الحقوق والديمقراطية الفصل الدراسي الاول  العام الدراسي 2020/2019  قسم : الاسلامية والحاسبات  المرحلة /الاولى  مدرس المادة :د. اراء جميل</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7</cp:revision>
  <dcterms:created xsi:type="dcterms:W3CDTF">2006-08-16T00:00:00Z</dcterms:created>
  <dcterms:modified xsi:type="dcterms:W3CDTF">2020-03-05T14:03:16Z</dcterms:modified>
</cp:coreProperties>
</file>