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470025"/>
          </a:xfrm>
        </p:spPr>
        <p:txBody>
          <a:bodyPr>
            <a:normAutofit fontScale="90000"/>
          </a:bodyPr>
          <a:lstStyle/>
          <a:p>
            <a:pPr algn="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السادسة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والعشرون</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4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:الاسلامية و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dirty="0"/>
          </a:p>
        </p:txBody>
      </p:sp>
      <p:sp>
        <p:nvSpPr>
          <p:cNvPr id="3" name="Subtitle 2"/>
          <p:cNvSpPr>
            <a:spLocks noGrp="1"/>
          </p:cNvSpPr>
          <p:nvPr>
            <p:ph type="subTitle" idx="1"/>
          </p:nvPr>
        </p:nvSpPr>
        <p:spPr>
          <a:xfrm>
            <a:off x="457200" y="1981200"/>
            <a:ext cx="8077200" cy="4419600"/>
          </a:xfrm>
        </p:spPr>
        <p:txBody>
          <a:bodyPr>
            <a:noAutofit/>
          </a:bodyPr>
          <a:lstStyle/>
          <a:p>
            <a:pPr lvl="0" indent="457200" algn="just" rtl="1">
              <a:lnSpc>
                <a:spcPct val="115000"/>
              </a:lnSpc>
              <a:spcBef>
                <a:spcPts val="0"/>
              </a:spcBef>
            </a:pPr>
            <a:r>
              <a:rPr lang="ar-IQ" sz="2000" b="1" dirty="0" smtClean="0">
                <a:solidFill>
                  <a:srgbClr val="FF0000"/>
                </a:solidFill>
                <a:latin typeface="Simplified Arabic"/>
                <a:ea typeface="Times New Roman"/>
                <a:cs typeface="PT Bold Heading"/>
              </a:rPr>
              <a:t>أولاً</a:t>
            </a:r>
            <a:r>
              <a:rPr lang="ar-IQ" sz="2000" b="1" dirty="0">
                <a:solidFill>
                  <a:srgbClr val="FF0000"/>
                </a:solidFill>
                <a:latin typeface="Simplified Arabic"/>
                <a:ea typeface="Times New Roman"/>
                <a:cs typeface="PT Bold Heading"/>
              </a:rPr>
              <a:t>: الجذور الحضارية للديمقراطية في العراق:</a:t>
            </a:r>
            <a:endParaRPr lang="en-US" sz="2000" b="1" dirty="0">
              <a:solidFill>
                <a:srgbClr val="FF0000"/>
              </a:solidFill>
              <a:latin typeface="Times New Roman"/>
              <a:ea typeface="Times New Roman"/>
            </a:endParaRPr>
          </a:p>
          <a:p>
            <a:pPr lvl="0" indent="457200" algn="just" rtl="1">
              <a:lnSpc>
                <a:spcPct val="115000"/>
              </a:lnSpc>
              <a:spcBef>
                <a:spcPts val="0"/>
              </a:spcBef>
            </a:pPr>
            <a:r>
              <a:rPr lang="ar-IQ" sz="2000" dirty="0">
                <a:solidFill>
                  <a:schemeClr val="tx1">
                    <a:lumMod val="95000"/>
                    <a:lumOff val="5000"/>
                  </a:schemeClr>
                </a:solidFill>
                <a:latin typeface="Times New Roman"/>
                <a:ea typeface="Times New Roman"/>
                <a:cs typeface="Simplified Arabic"/>
              </a:rPr>
              <a:t>إن الديمقراطية بالمفاهيم والأذكار والركائز وللمبادئ والمثل والقيم والتطبيقات هي فعلاً جديدة في العراق عندما ظهرت بعد سقوط النظام البعثي في 9/ 4/ 2003 ولكنها ليست مقطوعة الجذور حضارياً أو فكرياً عن تاريخ العراق الحديث ولها بوادر وإشارات مع ظهور العراق كدولة مستقلة عام 1921 بحدوده الحالية</a:t>
            </a:r>
            <a:r>
              <a:rPr lang="ar-IQ" sz="2000" dirty="0" smtClean="0">
                <a:solidFill>
                  <a:schemeClr val="tx1">
                    <a:lumMod val="95000"/>
                    <a:lumOff val="5000"/>
                  </a:schemeClr>
                </a:solidFill>
                <a:latin typeface="Times New Roman"/>
                <a:ea typeface="Times New Roman"/>
                <a:cs typeface="Simplified Arabic"/>
              </a:rPr>
              <a:t>.</a:t>
            </a:r>
          </a:p>
          <a:p>
            <a:pPr lvl="0" indent="457200" algn="just" rtl="1">
              <a:lnSpc>
                <a:spcPct val="115000"/>
              </a:lnSpc>
              <a:spcBef>
                <a:spcPts val="0"/>
              </a:spcBef>
            </a:pPr>
            <a:r>
              <a:rPr lang="ar-IQ" sz="2000" b="1" dirty="0" smtClean="0">
                <a:solidFill>
                  <a:srgbClr val="FF0000"/>
                </a:solidFill>
                <a:latin typeface="Times New Roman"/>
                <a:ea typeface="Times New Roman"/>
                <a:cs typeface="Simplified Arabic"/>
              </a:rPr>
              <a:t>العهد الملكي 1920-1958</a:t>
            </a:r>
          </a:p>
          <a:p>
            <a:pPr lvl="0" indent="457200" algn="just" rtl="1">
              <a:lnSpc>
                <a:spcPct val="115000"/>
              </a:lnSpc>
              <a:spcBef>
                <a:spcPts val="0"/>
              </a:spcBef>
            </a:pPr>
            <a:r>
              <a:rPr lang="ar-IQ" sz="2000" dirty="0" smtClean="0">
                <a:solidFill>
                  <a:schemeClr val="tx1">
                    <a:lumMod val="95000"/>
                    <a:lumOff val="5000"/>
                  </a:schemeClr>
                </a:solidFill>
                <a:latin typeface="Times New Roman"/>
                <a:ea typeface="Times New Roman"/>
                <a:cs typeface="Simplified Arabic"/>
              </a:rPr>
              <a:t>شهد </a:t>
            </a:r>
            <a:r>
              <a:rPr lang="ar-IQ" sz="2000" dirty="0">
                <a:solidFill>
                  <a:schemeClr val="tx1">
                    <a:lumMod val="95000"/>
                    <a:lumOff val="5000"/>
                  </a:schemeClr>
                </a:solidFill>
                <a:latin typeface="Times New Roman"/>
                <a:ea typeface="Times New Roman"/>
                <a:cs typeface="Simplified Arabic"/>
              </a:rPr>
              <a:t>العراق شكلاً من الممارسة النيابية في أواخر العهد العثماني عندما كان العراق جزء من الإمبراطورية العثمانية من خلال مشاركة بعض العراقيين في اجتماع مجلس المبعوثان في الاستانة عاصمة الدولة كصيغة حديثة ديمقراطية لإدارة الدولة حيث بدأت الحركة البرلمانية في الدولة العثمانية بعد إصدار القانون الأساس العثماني عام 1876 وقد عرفت هذه المرحلة باسم </a:t>
            </a:r>
            <a:r>
              <a:rPr lang="ar-IQ" sz="2000" dirty="0" smtClean="0">
                <a:solidFill>
                  <a:schemeClr val="tx1">
                    <a:lumMod val="95000"/>
                    <a:lumOff val="5000"/>
                  </a:schemeClr>
                </a:solidFill>
                <a:latin typeface="Times New Roman"/>
                <a:ea typeface="Times New Roman"/>
                <a:cs typeface="Simplified Arabic"/>
              </a:rPr>
              <a:t>المشروطية.وكانت اخر انتخابات نيابية مارسها العراقيون ايام الدولة العثمانية جرت عام 1912 قبل الحرب العالمية الاولى.</a:t>
            </a:r>
          </a:p>
        </p:txBody>
      </p:sp>
    </p:spTree>
    <p:extLst>
      <p:ext uri="{BB962C8B-B14F-4D97-AF65-F5344CB8AC3E}">
        <p14:creationId xmlns:p14="http://schemas.microsoft.com/office/powerpoint/2010/main" val="3518958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lvl="0" indent="457200" algn="just" rtl="1">
              <a:lnSpc>
                <a:spcPct val="115000"/>
              </a:lnSpc>
              <a:spcBef>
                <a:spcPts val="0"/>
              </a:spcBef>
              <a:buNone/>
            </a:pPr>
            <a:r>
              <a:rPr lang="ar-IQ" sz="2000" dirty="0">
                <a:solidFill>
                  <a:prstClr val="black">
                    <a:lumMod val="95000"/>
                    <a:lumOff val="5000"/>
                  </a:prstClr>
                </a:solidFill>
                <a:latin typeface="Times New Roman"/>
                <a:ea typeface="Times New Roman"/>
                <a:cs typeface="Simplified Arabic"/>
              </a:rPr>
              <a:t>وقد ظهر العراق كدولة في مطلع القرن العشرين وجزء من الخريطة السياسية الجدديدة في الشرق الاوسط وضعتها بريطانيا وفرنسا بعد الحرب العالمية الاولى وقام الحكم الملكي في العراق عام 1921 واول ملك هو فيصل الاول وكانت الحياة السياسية النيابية في العراق بلعهد الملكي هزيلة اذ تم انتخاب اول مجلس نيابي عام 1925بموجب قانون  انتخاب لسنة 1924.</a:t>
            </a:r>
            <a:endParaRPr lang="en-US" sz="2000" dirty="0">
              <a:solidFill>
                <a:prstClr val="black">
                  <a:lumMod val="95000"/>
                  <a:lumOff val="5000"/>
                </a:prstClr>
              </a:solidFill>
              <a:latin typeface="Times New Roman"/>
              <a:ea typeface="Times New Roman"/>
            </a:endParaRPr>
          </a:p>
        </p:txBody>
      </p:sp>
    </p:spTree>
    <p:extLst>
      <p:ext uri="{BB962C8B-B14F-4D97-AF65-F5344CB8AC3E}">
        <p14:creationId xmlns:p14="http://schemas.microsoft.com/office/powerpoint/2010/main" val="3064048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193</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المحاضرة : السادسة والعشرون المادة:الحقوق والديمقراطية الفصل الدراسي الاول  العام الدراسي 2020/2019  قسم :الاسلامية و الحاسبات  المرحلة /الاولى  مدرس المادة :د. اراء جميل</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 الثانية  والعشرون المادة:الحقوق والديمقراطية الفصل الدراسي الاول  العام الدراسي 2020/2019  قسم : الحاسبات  المرحلة /الاولى  مدرس المادة :د. اراء جميل</dc:title>
  <dc:creator>mustafa for computer</dc:creator>
  <cp:lastModifiedBy>DR.Ahmed Saker 2o1O</cp:lastModifiedBy>
  <cp:revision>4</cp:revision>
  <dcterms:created xsi:type="dcterms:W3CDTF">2006-08-16T00:00:00Z</dcterms:created>
  <dcterms:modified xsi:type="dcterms:W3CDTF">2020-03-05T14:02:47Z</dcterms:modified>
</cp:coreProperties>
</file>