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552728" cy="54726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</a:t>
            </a:r>
            <a:r>
              <a:rPr lang="ar-IQ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IQ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الثانية عشر </a:t>
            </a:r>
            <a:endParaRPr lang="ar-IQ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الحاسبات </a:t>
            </a:r>
          </a:p>
          <a:p>
            <a:pPr algn="r"/>
            <a:r>
              <a:rPr lang="ar-IQ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460" y="476672"/>
            <a:ext cx="8352928" cy="759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4445" algn="just">
              <a:lnSpc>
                <a:spcPct val="115000"/>
              </a:lnSpc>
            </a:pPr>
            <a:r>
              <a:rPr lang="ar-IQ" sz="32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الديمقراطية</a:t>
            </a:r>
          </a:p>
          <a:p>
            <a:pPr lvl="0" indent="-4445" algn="just">
              <a:lnSpc>
                <a:spcPct val="115000"/>
              </a:lnSpc>
            </a:pPr>
            <a:r>
              <a:rPr lang="ar-IQ" sz="3200" dirty="0">
                <a:solidFill>
                  <a:prstClr val="black"/>
                </a:solidFill>
                <a:latin typeface="Simplified Arabic"/>
                <a:ea typeface="Times New Roman"/>
                <a:cs typeface="PT Bold Heading"/>
              </a:rPr>
              <a:t>أولاً: مفهوم الديمقراطية:</a:t>
            </a:r>
            <a:endParaRPr lang="en-US" sz="3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57200" algn="just">
              <a:lnSpc>
                <a:spcPct val="115000"/>
              </a:lnSpc>
            </a:pPr>
            <a:r>
              <a:rPr lang="ar-IQ" sz="32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وهي مجموعة من المبادئ والممارسات التي تحمي حرية الإنسان وهي بمعنى آخر تعني مؤسسة الحرية: وأن كلمة الديمقراطية هي كلمة مشتقة من الكلمة اليونانية التي تعني حكم الشعب وفي النظم الديمقراطية تعني بأن الشعب هو الذي يملك السلطة السيادية على المجلس التشريعي والحكومة.</a:t>
            </a:r>
            <a:endParaRPr lang="ar-IQ" sz="3200" dirty="0">
              <a:solidFill>
                <a:prstClr val="black"/>
              </a:solidFill>
              <a:latin typeface="Simplified Arabic"/>
              <a:ea typeface="Times New Roman"/>
              <a:cs typeface="Simplified Arabic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ar-IQ" sz="2800" dirty="0" smtClean="0">
              <a:latin typeface="Calibri"/>
              <a:ea typeface="Calibri"/>
              <a:cs typeface="PT Bold Heading"/>
            </a:endParaRPr>
          </a:p>
          <a:p>
            <a:pPr indent="-4445" algn="just">
              <a:lnSpc>
                <a:spcPct val="115000"/>
              </a:lnSpc>
            </a:pPr>
            <a:endParaRPr lang="ar-IQ" sz="2800" dirty="0">
              <a:ea typeface="Times New Roman"/>
              <a:cs typeface="Simplified Arabic"/>
            </a:endParaRPr>
          </a:p>
          <a:p>
            <a:pPr indent="-4445" algn="just">
              <a:lnSpc>
                <a:spcPct val="115000"/>
              </a:lnSpc>
            </a:pPr>
            <a:endParaRPr lang="ar-IQ" sz="2800" dirty="0" smtClean="0">
              <a:ea typeface="Times New Roman"/>
              <a:cs typeface="Simplified Arabic"/>
            </a:endParaRPr>
          </a:p>
          <a:p>
            <a:pPr indent="-4445" algn="just">
              <a:lnSpc>
                <a:spcPct val="115000"/>
              </a:lnSpc>
            </a:pPr>
            <a:endParaRPr lang="ar-IQ" sz="2800" dirty="0">
              <a:ea typeface="Times New Roman"/>
              <a:cs typeface="Simplified Arabic"/>
            </a:endParaRPr>
          </a:p>
          <a:p>
            <a:pPr indent="-4445" algn="just">
              <a:lnSpc>
                <a:spcPct val="115000"/>
              </a:lnSpc>
            </a:pPr>
            <a:endParaRPr lang="ar-IQ" sz="2800" dirty="0">
              <a:ea typeface="Times New Roman"/>
              <a:cs typeface="Simplified Arabic"/>
            </a:endParaRPr>
          </a:p>
          <a:p>
            <a:pPr indent="-4445" algn="just">
              <a:lnSpc>
                <a:spcPct val="115000"/>
              </a:lnSpc>
            </a:pPr>
            <a:endParaRPr lang="ar-IQ" sz="2800" dirty="0">
              <a:ea typeface="Times New Roman"/>
              <a:cs typeface="Simplified Arabic"/>
            </a:endParaRPr>
          </a:p>
          <a:p>
            <a:pPr indent="-4445" algn="just">
              <a:lnSpc>
                <a:spcPct val="115000"/>
              </a:lnSpc>
            </a:pPr>
            <a:endParaRPr lang="ar-IQ" sz="2800" dirty="0">
              <a:ea typeface="Times New Roman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05899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lvl="0" indent="-444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32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ثانيا : المبادئ الاساسية</a:t>
            </a:r>
            <a:r>
              <a:rPr lang="ar-IQ" sz="36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 للمنهج الديمقراطي</a:t>
            </a:r>
          </a:p>
          <a:p>
            <a:pPr marL="0" lvl="0" indent="-444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48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 </a:t>
            </a:r>
            <a:r>
              <a:rPr lang="ar-IQ" sz="32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 الشعب صاحب السياده</a:t>
            </a:r>
          </a:p>
          <a:p>
            <a:pPr marL="0" lvl="0" indent="-444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32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-انبثاق السلطات بواسطه الانتخابات</a:t>
            </a:r>
          </a:p>
          <a:p>
            <a:pPr marL="0" lvl="0" indent="-444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32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-التعددية الحزبية </a:t>
            </a:r>
          </a:p>
          <a:p>
            <a:pPr marL="0" lvl="0" indent="-444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32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-فصل السلطات</a:t>
            </a:r>
          </a:p>
          <a:p>
            <a:pPr marL="0" lvl="0" indent="-444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32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-التداول السلمي للسلطه</a:t>
            </a:r>
          </a:p>
          <a:p>
            <a:pPr marL="0" lvl="0" indent="-444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32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-حفظ مصالح الضعفاء-احترام حقوق الانسان </a:t>
            </a:r>
          </a:p>
          <a:p>
            <a:pPr marL="0" lvl="0" indent="-444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32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-مراقبة الحكام وممارسة التاثير عليهم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123657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82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12</cp:revision>
  <dcterms:created xsi:type="dcterms:W3CDTF">2019-03-07T10:25:18Z</dcterms:created>
  <dcterms:modified xsi:type="dcterms:W3CDTF">2020-03-05T13:53:05Z</dcterms:modified>
</cp:coreProperties>
</file>