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8" r:id="rId3"/>
    <p:sldId id="259"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2" d="100"/>
          <a:sy n="62" d="100"/>
        </p:scale>
        <p:origin x="-151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20E88DC-7524-4A68-B9DF-74C805D7DA6A}" type="datetimeFigureOut">
              <a:rPr lang="ar-IQ" smtClean="0"/>
              <a:t>11/07/1441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070041-A5FE-4EBF-BB2E-80E52E58401F}"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0E88DC-7524-4A68-B9DF-74C805D7DA6A}" type="datetimeFigureOut">
              <a:rPr lang="ar-IQ" smtClean="0"/>
              <a:t>11/07/1441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A070041-A5FE-4EBF-BB2E-80E52E58401F}" type="slidenum">
              <a:rPr lang="ar-IQ" smtClean="0"/>
              <a:t>‹#›</a:t>
            </a:fld>
            <a:endParaRPr lang="ar-IQ"/>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20E88DC-7524-4A68-B9DF-74C805D7DA6A}" type="datetimeFigureOut">
              <a:rPr lang="ar-IQ" smtClean="0"/>
              <a:t>11/07/1441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E88DC-7524-4A68-B9DF-74C805D7DA6A}" type="datetimeFigureOut">
              <a:rPr lang="ar-IQ" smtClean="0"/>
              <a:t>11/07/1441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E88DC-7524-4A68-B9DF-74C805D7DA6A}" type="datetimeFigureOut">
              <a:rPr lang="ar-IQ" smtClean="0"/>
              <a:t>11/07/1441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E88DC-7524-4A68-B9DF-74C805D7DA6A}" type="datetimeFigureOut">
              <a:rPr lang="ar-IQ" smtClean="0"/>
              <a:t>11/07/1441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070041-A5FE-4EBF-BB2E-80E52E58401F}" type="slidenum">
              <a:rPr lang="ar-IQ" smtClean="0"/>
              <a:t>‹#›</a:t>
            </a:fld>
            <a:endParaRPr lang="ar-IQ"/>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20E88DC-7524-4A68-B9DF-74C805D7DA6A}" type="datetimeFigureOut">
              <a:rPr lang="ar-IQ" smtClean="0"/>
              <a:t>11/07/1441</a:t>
            </a:fld>
            <a:endParaRPr lang="ar-IQ"/>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IQ"/>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A070041-A5FE-4EBF-BB2E-80E52E58401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15616" y="1052736"/>
            <a:ext cx="7128792" cy="5805264"/>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المحاضرة : </a:t>
            </a:r>
            <a:r>
              <a:rPr lang="ar-IQ"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الرابعه</a:t>
            </a:r>
            <a:endPar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endParaRPr>
          </a:p>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المادة:الحقوق والديمقراطية</a:t>
            </a:r>
          </a:p>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الفصل الدراسي الاول </a:t>
            </a:r>
          </a:p>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العام الدراسي 2020/2019 </a:t>
            </a:r>
          </a:p>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قسم : </a:t>
            </a:r>
            <a:r>
              <a:rPr lang="ar-IQ"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الحاسبات والاسلامية </a:t>
            </a:r>
            <a:endPar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endParaRPr>
          </a:p>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المرحلة /الاولى </a:t>
            </a:r>
          </a:p>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مدرس المادة :د. اراء جميل</a:t>
            </a:r>
          </a:p>
        </p:txBody>
      </p:sp>
    </p:spTree>
    <p:extLst>
      <p:ext uri="{BB962C8B-B14F-4D97-AF65-F5344CB8AC3E}">
        <p14:creationId xmlns:p14="http://schemas.microsoft.com/office/powerpoint/2010/main" val="2108397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166843"/>
            <a:ext cx="8280920" cy="2308324"/>
          </a:xfrm>
          <a:prstGeom prst="rect">
            <a:avLst/>
          </a:prstGeom>
        </p:spPr>
        <p:txBody>
          <a:bodyPr wrap="square">
            <a:spAutoFit/>
          </a:bodyPr>
          <a:lstStyle/>
          <a:p>
            <a:pPr lvl="0" algn="just"/>
            <a:r>
              <a:rPr lang="ar-IQ" sz="2400" dirty="0">
                <a:solidFill>
                  <a:prstClr val="black"/>
                </a:solidFill>
                <a:latin typeface="Arial" panose="020B0604020202020204" pitchFamily="34" charset="0"/>
                <a:cs typeface="Arial" panose="020B0604020202020204" pitchFamily="34" charset="0"/>
              </a:rPr>
              <a:t>اولا- منظمة الامم المتحدة وحقوق الانسان</a:t>
            </a:r>
          </a:p>
          <a:p>
            <a:pPr lvl="0" algn="just"/>
            <a:r>
              <a:rPr lang="ar-IQ" sz="2000" dirty="0">
                <a:solidFill>
                  <a:prstClr val="black"/>
                </a:solidFill>
                <a:latin typeface="Arial" panose="020B0604020202020204" pitchFamily="34" charset="0"/>
                <a:cs typeface="Arial" panose="020B0604020202020204" pitchFamily="34" charset="0"/>
              </a:rPr>
              <a:t>1-المنظمة الدولية والاجهزة العاملة في قضايا حقوق الانسان</a:t>
            </a:r>
          </a:p>
          <a:p>
            <a:pPr lvl="0" algn="just"/>
            <a:r>
              <a:rPr lang="ar-IQ" sz="2000" dirty="0">
                <a:solidFill>
                  <a:prstClr val="black"/>
                </a:solidFill>
                <a:latin typeface="Arial" panose="020B0604020202020204" pitchFamily="34" charset="0"/>
                <a:cs typeface="Arial" panose="020B0604020202020204" pitchFamily="34" charset="0"/>
              </a:rPr>
              <a:t>1- الجمعية </a:t>
            </a:r>
            <a:r>
              <a:rPr lang="ar-IQ" sz="2000" dirty="0" smtClean="0">
                <a:solidFill>
                  <a:prstClr val="black"/>
                </a:solidFill>
                <a:latin typeface="Arial" panose="020B0604020202020204" pitchFamily="34" charset="0"/>
                <a:cs typeface="Arial" panose="020B0604020202020204" pitchFamily="34" charset="0"/>
              </a:rPr>
              <a:t>العامةوالتي تتالف من كل اعضاء منظمة الامم المتحدة وفي مجال حقوق الانسان تقوم بدراسات وتوصيات بقصد الانماء في مجال التعاون الاقتصادي والاجتماعي والثقافي بلاتمييز </a:t>
            </a:r>
            <a:endParaRPr lang="ar-IQ" sz="2000" dirty="0">
              <a:solidFill>
                <a:prstClr val="black"/>
              </a:solidFill>
              <a:latin typeface="Arial" panose="020B0604020202020204" pitchFamily="34" charset="0"/>
              <a:cs typeface="Arial" panose="020B0604020202020204" pitchFamily="34" charset="0"/>
            </a:endParaRPr>
          </a:p>
          <a:p>
            <a:pPr lvl="0" algn="just"/>
            <a:r>
              <a:rPr lang="ar-IQ" sz="2000" dirty="0">
                <a:solidFill>
                  <a:prstClr val="black"/>
                </a:solidFill>
                <a:latin typeface="Arial" panose="020B0604020202020204" pitchFamily="34" charset="0"/>
                <a:cs typeface="Arial" panose="020B0604020202020204" pitchFamily="34" charset="0"/>
              </a:rPr>
              <a:t>2- المجلس الاقتصادي والاجتماعي </a:t>
            </a:r>
            <a:r>
              <a:rPr lang="ar-IQ" sz="2000" dirty="0" smtClean="0">
                <a:solidFill>
                  <a:prstClr val="black"/>
                </a:solidFill>
                <a:latin typeface="Arial" panose="020B0604020202020204" pitchFamily="34" charset="0"/>
                <a:cs typeface="Arial" panose="020B0604020202020204" pitchFamily="34" charset="0"/>
              </a:rPr>
              <a:t>انشئ بموجب الفصل العاشر من ميثاق الامم المتحدة كفرع للامم المتحدة بتحقيق مقاصدها الافتصادية والاجتماعية لاجل ان يشع في العالم الاعتراف  بحقوق الانسان والحريات الاساسية للجميع وفيه لجنة حقوق الانسان ولجنة مركز </a:t>
            </a:r>
            <a:r>
              <a:rPr lang="ar-IQ" sz="2000" dirty="0" smtClean="0">
                <a:solidFill>
                  <a:prstClr val="black"/>
                </a:solidFill>
                <a:latin typeface="Arial" panose="020B0604020202020204" pitchFamily="34" charset="0"/>
                <a:cs typeface="Arial" panose="020B0604020202020204" pitchFamily="34" charset="0"/>
              </a:rPr>
              <a:t>المراة</a:t>
            </a:r>
            <a:endParaRPr lang="ar-IQ"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8996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3"/>
          </p:nvPr>
        </p:nvSpPr>
        <p:spPr/>
        <p:txBody>
          <a:bodyPr>
            <a:normAutofit lnSpcReduction="10000"/>
          </a:bodyPr>
          <a:lstStyle/>
          <a:p>
            <a:pPr marL="0" lvl="0" indent="0" algn="just">
              <a:spcBef>
                <a:spcPts val="0"/>
              </a:spcBef>
              <a:spcAft>
                <a:spcPts val="0"/>
              </a:spcAft>
              <a:buClrTx/>
              <a:buSzTx/>
              <a:buNone/>
            </a:pPr>
            <a:r>
              <a:rPr lang="ar-IQ" sz="2400" dirty="0">
                <a:solidFill>
                  <a:prstClr val="black"/>
                </a:solidFill>
                <a:latin typeface="Arial" panose="020B0604020202020204" pitchFamily="34" charset="0"/>
                <a:cs typeface="Arial" panose="020B0604020202020204" pitchFamily="34" charset="0"/>
              </a:rPr>
              <a:t>ثانيا  الاعلان العالمي لحقوق الانسان</a:t>
            </a:r>
          </a:p>
          <a:p>
            <a:pPr marL="342900" lvl="0" indent="-342900" algn="just">
              <a:spcBef>
                <a:spcPts val="0"/>
              </a:spcBef>
              <a:spcAft>
                <a:spcPts val="0"/>
              </a:spcAft>
              <a:buClrTx/>
              <a:buSzTx/>
              <a:buFontTx/>
              <a:buChar char="-"/>
            </a:pPr>
            <a:r>
              <a:rPr lang="ar-IQ" sz="2000" dirty="0">
                <a:solidFill>
                  <a:prstClr val="black"/>
                </a:solidFill>
                <a:latin typeface="Arial" panose="020B0604020202020204" pitchFamily="34" charset="0"/>
                <a:cs typeface="Arial" panose="020B0604020202020204" pitchFamily="34" charset="0"/>
              </a:rPr>
              <a:t>اهم مواده </a:t>
            </a:r>
          </a:p>
          <a:p>
            <a:pPr marL="342900" lvl="0" indent="-342900" algn="just">
              <a:spcBef>
                <a:spcPts val="0"/>
              </a:spcBef>
              <a:spcAft>
                <a:spcPts val="0"/>
              </a:spcAft>
              <a:buClrTx/>
              <a:buSzTx/>
              <a:buFontTx/>
              <a:buChar char="-"/>
            </a:pPr>
            <a:r>
              <a:rPr lang="ar-IQ" sz="2000" dirty="0">
                <a:solidFill>
                  <a:prstClr val="black"/>
                </a:solidFill>
                <a:latin typeface="Arial" panose="020B0604020202020204" pitchFamily="34" charset="0"/>
                <a:cs typeface="Arial" panose="020B0604020202020204" pitchFamily="34" charset="0"/>
              </a:rPr>
              <a:t>كل انسان حر ويجب التعامل مع الجميع بالطريقة نفسها</a:t>
            </a:r>
          </a:p>
          <a:p>
            <a:pPr marL="342900" lvl="0" indent="-342900" algn="just">
              <a:spcBef>
                <a:spcPts val="0"/>
              </a:spcBef>
              <a:spcAft>
                <a:spcPts val="0"/>
              </a:spcAft>
              <a:buClrTx/>
              <a:buSzTx/>
              <a:buFontTx/>
              <a:buChar char="-"/>
            </a:pPr>
            <a:r>
              <a:rPr lang="ar-IQ" sz="2000" dirty="0">
                <a:solidFill>
                  <a:prstClr val="black"/>
                </a:solidFill>
                <a:latin typeface="Arial" panose="020B0604020202020204" pitchFamily="34" charset="0"/>
                <a:cs typeface="Arial" panose="020B0604020202020204" pitchFamily="34" charset="0"/>
              </a:rPr>
              <a:t>جميع الناس متساوون</a:t>
            </a:r>
          </a:p>
          <a:p>
            <a:pPr marL="342900" lvl="0" indent="-342900" algn="just">
              <a:spcBef>
                <a:spcPts val="0"/>
              </a:spcBef>
              <a:spcAft>
                <a:spcPts val="0"/>
              </a:spcAft>
              <a:buClrTx/>
              <a:buSzTx/>
              <a:buFontTx/>
              <a:buChar char="-"/>
            </a:pPr>
            <a:r>
              <a:rPr lang="ar-IQ" sz="2000" dirty="0">
                <a:solidFill>
                  <a:prstClr val="black"/>
                </a:solidFill>
                <a:latin typeface="Arial" panose="020B0604020202020204" pitchFamily="34" charset="0"/>
                <a:cs typeface="Arial" panose="020B0604020202020204" pitchFamily="34" charset="0"/>
              </a:rPr>
              <a:t>لايجوز لاحد ان يعاملك كرقيق</a:t>
            </a:r>
          </a:p>
          <a:p>
            <a:pPr marL="342900" lvl="0" indent="-342900" algn="just">
              <a:spcBef>
                <a:spcPts val="0"/>
              </a:spcBef>
              <a:spcAft>
                <a:spcPts val="0"/>
              </a:spcAft>
              <a:buClrTx/>
              <a:buSzTx/>
              <a:buFontTx/>
              <a:buChar char="-"/>
            </a:pPr>
            <a:r>
              <a:rPr lang="ar-IQ" sz="2000" dirty="0">
                <a:solidFill>
                  <a:prstClr val="black"/>
                </a:solidFill>
                <a:latin typeface="Arial" panose="020B0604020202020204" pitchFamily="34" charset="0"/>
                <a:cs typeface="Arial" panose="020B0604020202020204" pitchFamily="34" charset="0"/>
              </a:rPr>
              <a:t>لايجوز لاحد ايذائك اوتعذيبك</a:t>
            </a:r>
          </a:p>
          <a:p>
            <a:pPr marL="342900" lvl="0" indent="-342900" algn="just">
              <a:spcBef>
                <a:spcPts val="0"/>
              </a:spcBef>
              <a:spcAft>
                <a:spcPts val="0"/>
              </a:spcAft>
              <a:buClrTx/>
              <a:buSzTx/>
              <a:buFontTx/>
              <a:buChar char="-"/>
            </a:pPr>
            <a:r>
              <a:rPr lang="ar-IQ" sz="2000" dirty="0">
                <a:solidFill>
                  <a:prstClr val="black"/>
                </a:solidFill>
                <a:latin typeface="Arial" panose="020B0604020202020204" pitchFamily="34" charset="0"/>
                <a:cs typeface="Arial" panose="020B0604020202020204" pitchFamily="34" charset="0"/>
              </a:rPr>
              <a:t>كل شخص بريئ حتى تثبت العكس</a:t>
            </a:r>
          </a:p>
          <a:p>
            <a:pPr marL="342900" lvl="0" indent="-342900" algn="just">
              <a:spcBef>
                <a:spcPts val="0"/>
              </a:spcBef>
              <a:spcAft>
                <a:spcPts val="0"/>
              </a:spcAft>
              <a:buClrTx/>
              <a:buSzTx/>
              <a:buFontTx/>
              <a:buChar char="-"/>
            </a:pPr>
            <a:r>
              <a:rPr lang="ar-IQ" sz="2000" dirty="0">
                <a:solidFill>
                  <a:prstClr val="black"/>
                </a:solidFill>
                <a:latin typeface="Arial" panose="020B0604020202020204" pitchFamily="34" charset="0"/>
                <a:cs typeface="Arial" panose="020B0604020202020204" pitchFamily="34" charset="0"/>
              </a:rPr>
              <a:t>لكل شخص حق بالسفلر </a:t>
            </a:r>
          </a:p>
          <a:p>
            <a:pPr marL="342900" lvl="0" indent="-342900" algn="just">
              <a:spcBef>
                <a:spcPts val="0"/>
              </a:spcBef>
              <a:spcAft>
                <a:spcPts val="0"/>
              </a:spcAft>
              <a:buClrTx/>
              <a:buSzTx/>
              <a:buFontTx/>
              <a:buChar char="-"/>
            </a:pPr>
            <a:r>
              <a:rPr lang="ar-IQ" sz="2000" dirty="0">
                <a:solidFill>
                  <a:prstClr val="black"/>
                </a:solidFill>
                <a:latin typeface="Arial" panose="020B0604020202020204" pitchFamily="34" charset="0"/>
                <a:cs typeface="Arial" panose="020B0604020202020204" pitchFamily="34" charset="0"/>
              </a:rPr>
              <a:t>لكل شخص حق الذهاب للمدرسه </a:t>
            </a:r>
          </a:p>
          <a:p>
            <a:pPr marL="342900" lvl="0" indent="-342900" algn="just">
              <a:spcBef>
                <a:spcPts val="0"/>
              </a:spcBef>
              <a:spcAft>
                <a:spcPts val="0"/>
              </a:spcAft>
              <a:buClrTx/>
              <a:buSzTx/>
              <a:buFontTx/>
              <a:buChar char="-"/>
            </a:pPr>
            <a:r>
              <a:rPr lang="ar-IQ" sz="2000" dirty="0">
                <a:solidFill>
                  <a:prstClr val="black"/>
                </a:solidFill>
                <a:latin typeface="Arial" panose="020B0604020202020204" pitchFamily="34" charset="0"/>
                <a:cs typeface="Arial" panose="020B0604020202020204" pitchFamily="34" charset="0"/>
              </a:rPr>
              <a:t>كل شخص له الحق ان يشارك بالحياة الثقافية لمجتمعه</a:t>
            </a:r>
          </a:p>
          <a:p>
            <a:pPr marL="342900" lvl="0" indent="-342900" algn="just">
              <a:spcBef>
                <a:spcPts val="0"/>
              </a:spcBef>
              <a:spcAft>
                <a:spcPts val="0"/>
              </a:spcAft>
              <a:buClrTx/>
              <a:buSzTx/>
              <a:buFontTx/>
              <a:buChar char="-"/>
            </a:pPr>
            <a:r>
              <a:rPr lang="ar-IQ" sz="2000" dirty="0">
                <a:solidFill>
                  <a:prstClr val="black"/>
                </a:solidFill>
                <a:latin typeface="Arial" panose="020B0604020202020204" pitchFamily="34" charset="0"/>
                <a:cs typeface="Arial" panose="020B0604020202020204" pitchFamily="34" charset="0"/>
              </a:rPr>
              <a:t>وغيرها</a:t>
            </a:r>
          </a:p>
          <a:p>
            <a:pPr marL="0" lvl="0" indent="0" algn="just">
              <a:spcBef>
                <a:spcPts val="0"/>
              </a:spcBef>
              <a:spcAft>
                <a:spcPts val="0"/>
              </a:spcAft>
              <a:buClrTx/>
              <a:buSzTx/>
              <a:buNone/>
            </a:pPr>
            <a:endParaRPr lang="ar-IQ" sz="2000">
              <a:solidFill>
                <a:prstClr val="black"/>
              </a:solidFill>
              <a:latin typeface="Arial" panose="020B0604020202020204" pitchFamily="34" charset="0"/>
              <a:cs typeface="Arial" panose="020B0604020202020204" pitchFamily="34" charset="0"/>
            </a:endParaRPr>
          </a:p>
          <a:p>
            <a:endParaRPr lang="ar-IQ"/>
          </a:p>
        </p:txBody>
      </p:sp>
    </p:spTree>
    <p:extLst>
      <p:ext uri="{BB962C8B-B14F-4D97-AF65-F5344CB8AC3E}">
        <p14:creationId xmlns:p14="http://schemas.microsoft.com/office/powerpoint/2010/main" val="3183597708"/>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16</TotalTime>
  <Words>155</Words>
  <Application>Microsoft Office PowerPoint</Application>
  <PresentationFormat>On-screen Show (4:3)</PresentationFormat>
  <Paragraphs>22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Slipstream</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مكتبة احمد</dc:creator>
  <cp:lastModifiedBy>DR.Ahmed Saker 2o1O</cp:lastModifiedBy>
  <cp:revision>6</cp:revision>
  <dcterms:created xsi:type="dcterms:W3CDTF">2019-03-07T10:25:18Z</dcterms:created>
  <dcterms:modified xsi:type="dcterms:W3CDTF">2020-03-05T13:39:11Z</dcterms:modified>
</cp:coreProperties>
</file>