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512"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3/5/2020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52401"/>
            <a:ext cx="8534400" cy="1447799"/>
          </a:xfrm>
        </p:spPr>
        <p:txBody>
          <a:bodyPr>
            <a:noAutofit/>
          </a:bodyPr>
          <a:lstStyle/>
          <a:p>
            <a:pPr algn="r"/>
            <a:r>
              <a:rPr lang="ar-IQ" sz="14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المحاضرة : </a:t>
            </a:r>
            <a:r>
              <a:rPr lang="ar-IQ" sz="1400" b="1" cap="all" dirty="0" smtClean="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السابعة  والعشرون </a:t>
            </a:r>
            <a:r>
              <a:rPr lang="ar-IQ" sz="14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
            </a:r>
            <a:br>
              <a:rPr lang="ar-IQ" sz="14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br>
            <a:r>
              <a:rPr lang="ar-IQ" sz="14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المادة:الحقوق والديمقراطية</a:t>
            </a:r>
            <a:br>
              <a:rPr lang="ar-IQ" sz="14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br>
            <a:r>
              <a:rPr lang="ar-IQ" sz="14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الفصل الدراسي الاول </a:t>
            </a:r>
            <a:br>
              <a:rPr lang="ar-IQ" sz="14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br>
            <a:r>
              <a:rPr lang="ar-IQ" sz="14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العام الدراسي 2020/2019 </a:t>
            </a:r>
            <a:br>
              <a:rPr lang="ar-IQ" sz="14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br>
            <a:r>
              <a:rPr lang="ar-IQ" sz="1400" b="1" cap="all">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قسم </a:t>
            </a:r>
            <a:r>
              <a:rPr lang="ar-IQ" sz="1400" b="1" cap="all" smtClean="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:الاسلامية و </a:t>
            </a:r>
            <a:r>
              <a:rPr lang="ar-IQ" sz="14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الحاسبات </a:t>
            </a:r>
            <a:br>
              <a:rPr lang="ar-IQ" sz="14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br>
            <a:r>
              <a:rPr lang="ar-IQ" sz="14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المرحلة /الاولى </a:t>
            </a:r>
            <a:br>
              <a:rPr lang="ar-IQ" sz="14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br>
            <a:r>
              <a:rPr lang="ar-IQ" sz="14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مدرس المادة :د. اراء جميل</a:t>
            </a:r>
            <a:endParaRPr lang="ar-IQ" sz="1400" dirty="0"/>
          </a:p>
        </p:txBody>
      </p:sp>
      <p:sp>
        <p:nvSpPr>
          <p:cNvPr id="3" name="Subtitle 2"/>
          <p:cNvSpPr>
            <a:spLocks noGrp="1"/>
          </p:cNvSpPr>
          <p:nvPr>
            <p:ph type="subTitle" idx="1"/>
          </p:nvPr>
        </p:nvSpPr>
        <p:spPr>
          <a:xfrm>
            <a:off x="838200" y="1676400"/>
            <a:ext cx="8001000" cy="4953000"/>
          </a:xfrm>
        </p:spPr>
        <p:txBody>
          <a:bodyPr>
            <a:noAutofit/>
          </a:bodyPr>
          <a:lstStyle/>
          <a:p>
            <a:pPr lvl="0" indent="-4445" algn="r" rtl="1">
              <a:lnSpc>
                <a:spcPct val="115000"/>
              </a:lnSpc>
              <a:spcBef>
                <a:spcPts val="0"/>
              </a:spcBef>
            </a:pPr>
            <a:r>
              <a:rPr lang="ar-IQ" sz="1800" b="1" dirty="0" smtClean="0">
                <a:solidFill>
                  <a:srgbClr val="FF0000"/>
                </a:solidFill>
                <a:latin typeface="Simplified Arabic"/>
                <a:ea typeface="Times New Roman"/>
                <a:cs typeface="PT Bold Heading"/>
              </a:rPr>
              <a:t>العهد الجمهوري الاول 1958-2003</a:t>
            </a:r>
          </a:p>
          <a:p>
            <a:pPr lvl="0" indent="-4445" algn="r" rtl="1">
              <a:lnSpc>
                <a:spcPct val="115000"/>
              </a:lnSpc>
              <a:spcBef>
                <a:spcPts val="0"/>
              </a:spcBef>
            </a:pPr>
            <a:r>
              <a:rPr lang="ar-IQ" sz="1800" b="1" dirty="0" smtClean="0">
                <a:solidFill>
                  <a:srgbClr val="FF0000"/>
                </a:solidFill>
                <a:latin typeface="Simplified Arabic"/>
                <a:ea typeface="Times New Roman"/>
                <a:cs typeface="PT Bold Heading"/>
              </a:rPr>
              <a:t>أ- الجمهورية الاولى 1958-1963</a:t>
            </a:r>
          </a:p>
          <a:p>
            <a:pPr lvl="0" indent="-4445" algn="r" rtl="1">
              <a:lnSpc>
                <a:spcPct val="115000"/>
              </a:lnSpc>
              <a:spcBef>
                <a:spcPts val="0"/>
              </a:spcBef>
            </a:pPr>
            <a:r>
              <a:rPr lang="ar-IQ" sz="1800" b="1" dirty="0" smtClean="0">
                <a:solidFill>
                  <a:schemeClr val="tx1">
                    <a:lumMod val="95000"/>
                    <a:lumOff val="5000"/>
                  </a:schemeClr>
                </a:solidFill>
                <a:latin typeface="Simplified Arabic"/>
                <a:ea typeface="Times New Roman"/>
                <a:cs typeface="PT Bold Heading"/>
              </a:rPr>
              <a:t>قاد الزعيم عبد الكريم قاسم اول حكم جمهوري 1958-1963وعلى الرغم من الشعبية الكبيرة التي كان يحظى بها فان انتخابات رئاسية كان من المؤكد ان تكسبه الشرعية برلمانيا وقد تم تعيين مجلس السيادة من قبل القائد العام للقوات المسلحة في البيان رقم 2 في 14/7/1958وعين مجلس السيادة بدوره القائد العام للقوات المسلحة بمنصب رئيس الوزراء فتقرر تعيين عبد الكريم قاسم رئيسا للوزراء فاصبح رئيس الوزراء يمسك بالسلطتين التشريعية والتنفيذية معاوقد بدا خلال عام 1963يستطلع اراء المقربين منه ويناقشهم في طبيعة الدستور للنظام الديمقراطي لاعلانه في يوم عيد الحرية الموافق 24اذار 1963 الا ان تامر عليه عبد السلام عارف والبعثيون الذين عفى عنهم عادوا الى طبيعتهم التامرية مرة اخرى واغتالوه في 8شباط 1963</a:t>
            </a:r>
            <a:endParaRPr lang="ar-IQ" sz="1800" b="1" dirty="0" smtClean="0">
              <a:solidFill>
                <a:srgbClr val="FF0000"/>
              </a:solidFill>
              <a:latin typeface="Simplified Arabic"/>
              <a:ea typeface="Times New Roman"/>
              <a:cs typeface="PT Bold Heading"/>
            </a:endParaRPr>
          </a:p>
          <a:p>
            <a:pPr lvl="0" indent="-4445" algn="r" rtl="1">
              <a:lnSpc>
                <a:spcPct val="115000"/>
              </a:lnSpc>
              <a:spcBef>
                <a:spcPts val="0"/>
              </a:spcBef>
            </a:pPr>
            <a:r>
              <a:rPr lang="ar-IQ" sz="1800" b="1" dirty="0" smtClean="0">
                <a:solidFill>
                  <a:srgbClr val="FF0000"/>
                </a:solidFill>
                <a:latin typeface="Simplified Arabic"/>
                <a:ea typeface="Times New Roman"/>
                <a:cs typeface="PT Bold Heading"/>
              </a:rPr>
              <a:t>ب</a:t>
            </a:r>
            <a:r>
              <a:rPr lang="ar-IQ" sz="1800" b="1" dirty="0">
                <a:solidFill>
                  <a:srgbClr val="FF0000"/>
                </a:solidFill>
                <a:latin typeface="Simplified Arabic"/>
                <a:ea typeface="Times New Roman"/>
                <a:cs typeface="PT Bold Heading"/>
              </a:rPr>
              <a:t>. الجمهورية الثانية 1963 ـ 1968</a:t>
            </a:r>
            <a:r>
              <a:rPr lang="ar-IQ" sz="1800" b="1" dirty="0">
                <a:solidFill>
                  <a:schemeClr val="tx1">
                    <a:lumMod val="95000"/>
                    <a:lumOff val="5000"/>
                  </a:schemeClr>
                </a:solidFill>
                <a:latin typeface="Simplified Arabic"/>
                <a:ea typeface="Times New Roman"/>
                <a:cs typeface="PT Bold Heading"/>
              </a:rPr>
              <a:t>:</a:t>
            </a:r>
            <a:endParaRPr lang="en-US" sz="1800" b="1" dirty="0">
              <a:solidFill>
                <a:schemeClr val="tx1">
                  <a:lumMod val="95000"/>
                  <a:lumOff val="5000"/>
                </a:schemeClr>
              </a:solidFill>
              <a:latin typeface="Simplified Arabic"/>
              <a:ea typeface="Times New Roman"/>
              <a:cs typeface="PT Bold Heading"/>
            </a:endParaRPr>
          </a:p>
          <a:p>
            <a:pPr lvl="0" algn="r" rtl="1">
              <a:spcBef>
                <a:spcPts val="0"/>
              </a:spcBef>
            </a:pPr>
            <a:r>
              <a:rPr lang="ar-IQ" sz="1800" b="1" dirty="0">
                <a:solidFill>
                  <a:schemeClr val="tx1">
                    <a:lumMod val="95000"/>
                    <a:lumOff val="5000"/>
                  </a:schemeClr>
                </a:solidFill>
                <a:latin typeface="Simplified Arabic"/>
                <a:ea typeface="Times New Roman"/>
                <a:cs typeface="PT Bold Heading"/>
              </a:rPr>
              <a:t>شهدت هذه الجمهورية رئيسين شقيقين هما عبد السلام عارف وأخيه عبد الرحمن عارف وقد طغت شخصية الأول على هذه الجمهورية وقد عرف عن عبد السلام عارف الذي كان من قادة ثورة 14 تموز الضباط الأحرار بصداقته لعبد الكريم قاسم التي تحولت إلى خصومة قاتلة بأنه نشأ في محيط اجتماعي ضيق وطموح لا حدود له كما أنه عرف بالجرأة والشجاعة واقتحام المواقف الصعبة وكان يثير الخصومات وسعى للشهرة وكانت له ميول قومية وإسلامية وأقامت هذه الجمهورية دستور 4 نيسان 1963</a:t>
            </a:r>
          </a:p>
          <a:p>
            <a:pPr lvl="0"/>
            <a:endParaRPr lang="ar-IQ" sz="100" dirty="0">
              <a:solidFill>
                <a:prstClr val="black">
                  <a:tint val="75000"/>
                </a:prstClr>
              </a:solidFill>
            </a:endParaRPr>
          </a:p>
          <a:p>
            <a:pPr lvl="0"/>
            <a:endParaRPr lang="ar-IQ" sz="100" dirty="0">
              <a:solidFill>
                <a:prstClr val="black">
                  <a:tint val="75000"/>
                </a:prstClr>
              </a:solidFill>
            </a:endParaRPr>
          </a:p>
          <a:p>
            <a:pPr lvl="0" algn="just" rtl="1">
              <a:spcBef>
                <a:spcPts val="0"/>
              </a:spcBef>
            </a:pPr>
            <a:endParaRPr lang="ar-IQ" sz="2000" b="1" dirty="0" smtClean="0">
              <a:solidFill>
                <a:srgbClr val="FF0000"/>
              </a:solidFill>
              <a:latin typeface="Arial" panose="020B0604020202020204" pitchFamily="34" charset="0"/>
              <a:cs typeface="Arial" panose="020B0604020202020204" pitchFamily="34" charset="0"/>
            </a:endParaRPr>
          </a:p>
          <a:p>
            <a:pPr lvl="0" algn="just" rtl="1">
              <a:spcBef>
                <a:spcPts val="0"/>
              </a:spcBef>
            </a:pPr>
            <a:endParaRPr lang="en-US" sz="2000" dirty="0">
              <a:solidFill>
                <a:prstClr val="black"/>
              </a:solidFill>
              <a:latin typeface="Arial" panose="020B0604020202020204" pitchFamily="34" charset="0"/>
              <a:cs typeface="Arial" panose="020B0604020202020204" pitchFamily="34" charset="0"/>
            </a:endParaRPr>
          </a:p>
          <a:p>
            <a:pPr lvl="0" algn="just" rtl="1">
              <a:spcBef>
                <a:spcPts val="0"/>
              </a:spcBef>
            </a:pPr>
            <a:r>
              <a:rPr lang="ar-IQ" sz="2000" dirty="0">
                <a:solidFill>
                  <a:prstClr val="black"/>
                </a:solidFill>
                <a:latin typeface="Arial" panose="020B0604020202020204" pitchFamily="34" charset="0"/>
                <a:cs typeface="Arial" panose="020B0604020202020204" pitchFamily="34" charset="0"/>
              </a:rPr>
              <a:t> </a:t>
            </a:r>
            <a:endParaRPr lang="en-US" sz="2000" dirty="0">
              <a:solidFill>
                <a:prstClr val="black"/>
              </a:solidFill>
              <a:latin typeface="Arial" panose="020B0604020202020204" pitchFamily="34" charset="0"/>
              <a:cs typeface="Arial" panose="020B0604020202020204" pitchFamily="34" charset="0"/>
            </a:endParaRPr>
          </a:p>
          <a:p>
            <a:pPr lvl="0" indent="-4445" algn="just" rtl="1">
              <a:lnSpc>
                <a:spcPct val="115000"/>
              </a:lnSpc>
              <a:spcBef>
                <a:spcPts val="0"/>
              </a:spcBef>
            </a:pPr>
            <a:endParaRPr lang="ar-IQ" sz="2000" dirty="0" smtClean="0">
              <a:solidFill>
                <a:srgbClr val="FF0000"/>
              </a:solidFill>
              <a:latin typeface="Simplified Arabic"/>
              <a:ea typeface="Times New Roman"/>
              <a:cs typeface="PT Bold Heading"/>
            </a:endParaRPr>
          </a:p>
          <a:p>
            <a:pPr lvl="0" indent="-4445" algn="just" rtl="1">
              <a:lnSpc>
                <a:spcPct val="115000"/>
              </a:lnSpc>
              <a:spcBef>
                <a:spcPts val="0"/>
              </a:spcBef>
            </a:pPr>
            <a:endParaRPr lang="en-US" sz="2000" dirty="0">
              <a:solidFill>
                <a:prstClr val="black"/>
              </a:solidFill>
              <a:latin typeface="Times New Roman"/>
              <a:ea typeface="Times New Roman"/>
            </a:endParaRPr>
          </a:p>
          <a:p>
            <a:pPr lvl="0" indent="457200" algn="just" rtl="1">
              <a:lnSpc>
                <a:spcPct val="115000"/>
              </a:lnSpc>
              <a:spcBef>
                <a:spcPts val="0"/>
              </a:spcBef>
            </a:pPr>
            <a:r>
              <a:rPr lang="ar-IQ" sz="2400" dirty="0">
                <a:solidFill>
                  <a:prstClr val="black"/>
                </a:solidFill>
                <a:latin typeface="Times New Roman"/>
                <a:ea typeface="Times New Roman"/>
                <a:cs typeface="Simplified Arabic"/>
              </a:rPr>
              <a:t> </a:t>
            </a:r>
            <a:endParaRPr lang="ar-IQ" sz="2400" dirty="0"/>
          </a:p>
        </p:txBody>
      </p:sp>
    </p:spTree>
    <p:extLst>
      <p:ext uri="{BB962C8B-B14F-4D97-AF65-F5344CB8AC3E}">
        <p14:creationId xmlns:p14="http://schemas.microsoft.com/office/powerpoint/2010/main" val="28392825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pPr marL="0" lvl="0" indent="0" algn="just" rtl="1">
              <a:spcBef>
                <a:spcPts val="0"/>
              </a:spcBef>
              <a:buNone/>
            </a:pPr>
            <a:r>
              <a:rPr lang="ar-IQ" sz="2000" b="1" dirty="0">
                <a:solidFill>
                  <a:srgbClr val="FF0000"/>
                </a:solidFill>
                <a:latin typeface="Arial" panose="020B0604020202020204" pitchFamily="34" charset="0"/>
                <a:cs typeface="Arial" panose="020B0604020202020204" pitchFamily="34" charset="0"/>
              </a:rPr>
              <a:t>الجمهورية الثالثة 1968 ـ 1979:</a:t>
            </a:r>
            <a:endParaRPr lang="en-US" sz="2000" b="1" dirty="0">
              <a:solidFill>
                <a:srgbClr val="FF0000"/>
              </a:solidFill>
              <a:latin typeface="Arial" panose="020B0604020202020204" pitchFamily="34" charset="0"/>
              <a:cs typeface="Arial" panose="020B0604020202020204" pitchFamily="34" charset="0"/>
            </a:endParaRPr>
          </a:p>
          <a:p>
            <a:pPr marL="0" lvl="0" indent="0" algn="just" rtl="1">
              <a:spcBef>
                <a:spcPts val="0"/>
              </a:spcBef>
              <a:buNone/>
            </a:pPr>
            <a:r>
              <a:rPr lang="ar-IQ" sz="2000" dirty="0">
                <a:solidFill>
                  <a:prstClr val="black"/>
                </a:solidFill>
                <a:latin typeface="Arial" panose="020B0604020202020204" pitchFamily="34" charset="0"/>
                <a:cs typeface="Arial" panose="020B0604020202020204" pitchFamily="34" charset="0"/>
              </a:rPr>
              <a:t>عاد البعثيون إلى السلطة عببر انقلابين اثنين أولهما في 17 تموز والثاني في 30 تموز 1963 وتخلصوا من الانقلاب الأول من عبد الرحمن عارف بالتحالف مع معاونيه الأقرب وتخلصوا من الثاني من خلفائهم وقد فازوا في الحالتين بالدهاء أكثر فوزهم بالقوة وكان انقلاب 30 تموز بعثياً بحتاً في ولادته فيما بدأ انقلاب 17 منه كأنه شأنا متعدد الأطراف وكان أقرب إلى الغموض في بعض جوانبه ويعتقد عارف أن واحد من الخيوط على الأقل كان في أيدي غير عراقية وإذا ما نظر إليه تحدد في ضوء هوية العناصر التي نفذته فعلاً يمكن أن يوصف بأنه في جوهره كان انقلاباً من داخل نظام عارف ولم يكن حزب البعث هو الذي يلعب الدور الرئيسي في عملية الانقلاب على الذات بل كان (جماعة ضباط </a:t>
            </a:r>
            <a:r>
              <a:rPr lang="ar-IQ" sz="2000">
                <a:solidFill>
                  <a:prstClr val="black"/>
                </a:solidFill>
                <a:latin typeface="Arial" panose="020B0604020202020204" pitchFamily="34" charset="0"/>
                <a:cs typeface="Arial" panose="020B0604020202020204" pitchFamily="34" charset="0"/>
              </a:rPr>
              <a:t>القصر</a:t>
            </a:r>
            <a:r>
              <a:rPr lang="ar-IQ" sz="2000" smtClean="0">
                <a:solidFill>
                  <a:prstClr val="black"/>
                </a:solidFill>
                <a:latin typeface="Arial" panose="020B0604020202020204" pitchFamily="34" charset="0"/>
                <a:cs typeface="Arial" panose="020B0604020202020204" pitchFamily="34" charset="0"/>
              </a:rPr>
              <a:t>).</a:t>
            </a:r>
          </a:p>
          <a:p>
            <a:pPr marL="0" lvl="0" indent="0" algn="just" rtl="1">
              <a:spcBef>
                <a:spcPts val="0"/>
              </a:spcBef>
              <a:buNone/>
            </a:pPr>
            <a:endParaRPr lang="ar-IQ" sz="2000" dirty="0" smtClean="0">
              <a:solidFill>
                <a:prstClr val="black"/>
              </a:solidFill>
              <a:latin typeface="Arial" panose="020B0604020202020204" pitchFamily="34" charset="0"/>
              <a:cs typeface="Arial" panose="020B0604020202020204" pitchFamily="34" charset="0"/>
            </a:endParaRPr>
          </a:p>
          <a:p>
            <a:pPr marL="0" indent="0" algn="just" rtl="1">
              <a:spcBef>
                <a:spcPts val="0"/>
              </a:spcBef>
              <a:buNone/>
            </a:pPr>
            <a:r>
              <a:rPr lang="ar-IQ" sz="2000" b="1" dirty="0">
                <a:solidFill>
                  <a:srgbClr val="FF0000"/>
                </a:solidFill>
                <a:latin typeface="Arial" panose="020B0604020202020204" pitchFamily="34" charset="0"/>
                <a:cs typeface="Arial" panose="020B0604020202020204" pitchFamily="34" charset="0"/>
              </a:rPr>
              <a:t>الجمهورية الرابعة1979-2003</a:t>
            </a:r>
          </a:p>
        </p:txBody>
      </p:sp>
    </p:spTree>
    <p:extLst>
      <p:ext uri="{BB962C8B-B14F-4D97-AF65-F5344CB8AC3E}">
        <p14:creationId xmlns:p14="http://schemas.microsoft.com/office/powerpoint/2010/main" val="3991271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TotalTime>
  <Words>341</Words>
  <Application>Microsoft Office PowerPoint</Application>
  <PresentationFormat>On-screen Show (4:3)</PresentationFormat>
  <Paragraphs>18</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المحاضرة : السابعة  والعشرون  المادة:الحقوق والديمقراطية الفصل الدراسي الاول  العام الدراسي 2020/2019  قسم :الاسلامية و الحاسبات  المرحلة /الاولى  مدرس المادة :د. اراء جميل</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mustafa for computer</dc:creator>
  <cp:lastModifiedBy>DR.Ahmed Saker 2o1O</cp:lastModifiedBy>
  <cp:revision>14</cp:revision>
  <dcterms:created xsi:type="dcterms:W3CDTF">2006-08-16T00:00:00Z</dcterms:created>
  <dcterms:modified xsi:type="dcterms:W3CDTF">2020-03-05T14:03:03Z</dcterms:modified>
</cp:coreProperties>
</file>