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33"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
            <a:ext cx="8229600" cy="1447800"/>
          </a:xfrm>
        </p:spPr>
        <p:txBody>
          <a:bodyPr>
            <a:normAutofit fontScale="90000"/>
          </a:bodyPr>
          <a:lstStyle/>
          <a:p>
            <a:pPr algn="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االرابعة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والعشرون</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 </a:t>
            </a:r>
            <a:r>
              <a:rPr lang="ar-IQ" sz="14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الاسلامية والحاسبات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dirty="0"/>
          </a:p>
        </p:txBody>
      </p:sp>
      <p:sp>
        <p:nvSpPr>
          <p:cNvPr id="3" name="Subtitle 2"/>
          <p:cNvSpPr>
            <a:spLocks noGrp="1"/>
          </p:cNvSpPr>
          <p:nvPr>
            <p:ph type="subTitle" idx="1"/>
          </p:nvPr>
        </p:nvSpPr>
        <p:spPr>
          <a:xfrm>
            <a:off x="990600" y="1600200"/>
            <a:ext cx="7848600" cy="4800600"/>
          </a:xfrm>
        </p:spPr>
        <p:txBody>
          <a:bodyPr>
            <a:noAutofit/>
          </a:bodyPr>
          <a:lstStyle/>
          <a:p>
            <a:pPr lvl="0" indent="-4445" algn="just" rtl="1">
              <a:lnSpc>
                <a:spcPct val="115000"/>
              </a:lnSpc>
              <a:spcBef>
                <a:spcPts val="0"/>
              </a:spcBef>
            </a:pPr>
            <a:r>
              <a:rPr lang="ar-IQ" sz="2000" dirty="0">
                <a:solidFill>
                  <a:srgbClr val="FF0000"/>
                </a:solidFill>
                <a:latin typeface="Times New Roman"/>
                <a:ea typeface="Times New Roman"/>
                <a:cs typeface="Simplified Arabic"/>
              </a:rPr>
              <a:t>الركن الثالث/ وسائل الرقابة المتبادلة بين السلطتين:</a:t>
            </a:r>
            <a:endParaRPr lang="en-US" sz="2000" dirty="0">
              <a:solidFill>
                <a:srgbClr val="FF0000"/>
              </a:solidFill>
              <a:latin typeface="Times New Roman"/>
              <a:ea typeface="Times New Roman"/>
              <a:cs typeface="Simplified Arabic"/>
            </a:endParaRPr>
          </a:p>
          <a:p>
            <a:pPr lvl="0" indent="-4445" algn="just" rtl="1">
              <a:lnSpc>
                <a:spcPct val="115000"/>
              </a:lnSpc>
              <a:spcBef>
                <a:spcPts val="0"/>
              </a:spcBef>
            </a:pPr>
            <a:r>
              <a:rPr lang="ar-IQ" sz="2000" dirty="0">
                <a:solidFill>
                  <a:prstClr val="black"/>
                </a:solidFill>
                <a:latin typeface="Times New Roman"/>
                <a:ea typeface="Times New Roman"/>
                <a:cs typeface="Simplified Arabic"/>
              </a:rPr>
              <a:t>1-رقابة السلطة التشريعية على السلطة التنفيذية:</a:t>
            </a:r>
            <a:endParaRPr lang="en-US" sz="2000" dirty="0">
              <a:solidFill>
                <a:prstClr val="black"/>
              </a:solidFill>
              <a:latin typeface="Times New Roman"/>
              <a:ea typeface="Times New Roman"/>
              <a:cs typeface="Simplified Arabic"/>
            </a:endParaRPr>
          </a:p>
          <a:p>
            <a:pPr lvl="0" indent="457200" algn="just" rtl="1">
              <a:lnSpc>
                <a:spcPct val="115000"/>
              </a:lnSpc>
              <a:spcBef>
                <a:spcPts val="0"/>
              </a:spcBef>
            </a:pPr>
            <a:r>
              <a:rPr lang="ar-IQ" sz="2000" dirty="0">
                <a:solidFill>
                  <a:prstClr val="black"/>
                </a:solidFill>
                <a:latin typeface="Times New Roman"/>
                <a:ea typeface="Times New Roman"/>
                <a:cs typeface="Simplified Arabic"/>
              </a:rPr>
              <a:t>إن أخطر وسائل الرقابة البرلمانية على أعمال الحكومة تتمثل في المسؤولية السياسية، وحق السؤال، وحق الاستجواب، ثم التحقيق البرلماني.</a:t>
            </a:r>
            <a:endParaRPr lang="en-US" sz="2000" dirty="0">
              <a:solidFill>
                <a:prstClr val="black"/>
              </a:solidFill>
              <a:latin typeface="Times New Roman"/>
              <a:ea typeface="Times New Roman"/>
              <a:cs typeface="Simplified Arabic"/>
            </a:endParaRPr>
          </a:p>
          <a:p>
            <a:pPr lvl="0" indent="-4445" algn="just" rtl="1">
              <a:lnSpc>
                <a:spcPct val="115000"/>
              </a:lnSpc>
              <a:spcBef>
                <a:spcPts val="0"/>
              </a:spcBef>
            </a:pPr>
            <a:r>
              <a:rPr lang="ar-IQ" sz="2000" dirty="0">
                <a:solidFill>
                  <a:prstClr val="black"/>
                </a:solidFill>
                <a:latin typeface="Times New Roman"/>
                <a:ea typeface="Times New Roman"/>
                <a:cs typeface="Simplified Arabic"/>
              </a:rPr>
              <a:t>1. المسؤولية السياسية للوزارة أمام البرلمان:</a:t>
            </a:r>
            <a:endParaRPr lang="en-US" sz="2000" dirty="0">
              <a:solidFill>
                <a:prstClr val="black"/>
              </a:solidFill>
              <a:latin typeface="Times New Roman"/>
              <a:ea typeface="Times New Roman"/>
              <a:cs typeface="Simplified Arabic"/>
            </a:endParaRPr>
          </a:p>
          <a:p>
            <a:pPr lvl="0" indent="457200" algn="just" rtl="1">
              <a:lnSpc>
                <a:spcPct val="115000"/>
              </a:lnSpc>
              <a:spcBef>
                <a:spcPts val="0"/>
              </a:spcBef>
            </a:pPr>
            <a:r>
              <a:rPr lang="ar-IQ" sz="2000" dirty="0">
                <a:solidFill>
                  <a:prstClr val="black"/>
                </a:solidFill>
                <a:latin typeface="Times New Roman"/>
                <a:ea typeface="Times New Roman"/>
                <a:cs typeface="Simplified Arabic"/>
              </a:rPr>
              <a:t>يقصد بالمسؤولية السياسية أنه يمكن سحب الثقة بواسطة النواب من الحكومة، وتعود المبادرة إلى الحكومة التي تطرح مسألة الثقة حول بيانها الوزاري الذي تعتزم تطبيقه، أو إلى البرلمان إذا طلب ذلك. وفي جميع الأحوال إذ رفض البرلمان الحكومة عن طريق حجب الثقة وجب عليها أن تستقيل.</a:t>
            </a:r>
            <a:endParaRPr lang="en-US" sz="2000" dirty="0">
              <a:solidFill>
                <a:prstClr val="black"/>
              </a:solidFill>
              <a:latin typeface="Times New Roman"/>
              <a:ea typeface="Times New Roman"/>
              <a:cs typeface="Simplified Arabic"/>
            </a:endParaRPr>
          </a:p>
          <a:p>
            <a:pPr lvl="0" indent="457200" algn="just" rtl="1">
              <a:lnSpc>
                <a:spcPct val="115000"/>
              </a:lnSpc>
              <a:spcBef>
                <a:spcPts val="0"/>
              </a:spcBef>
            </a:pPr>
            <a:r>
              <a:rPr lang="ar-IQ" sz="2000" dirty="0" smtClean="0">
                <a:solidFill>
                  <a:prstClr val="black"/>
                </a:solidFill>
                <a:latin typeface="Times New Roman"/>
                <a:ea typeface="Times New Roman"/>
                <a:cs typeface="Simplified Arabic"/>
              </a:rPr>
              <a:t>يحق </a:t>
            </a:r>
            <a:r>
              <a:rPr lang="ar-IQ" sz="2000" dirty="0">
                <a:solidFill>
                  <a:prstClr val="black"/>
                </a:solidFill>
                <a:latin typeface="Times New Roman"/>
                <a:ea typeface="Times New Roman"/>
                <a:cs typeface="Simplified Arabic"/>
              </a:rPr>
              <a:t>للبرلمان إجراء تحقيق برلماني في مسألة معينة من أجل الوصول إلى الحقيقة،وعادة ما يعهد بإجراء التحقيق إلى إحدى لجان البرلمان الدائمة أو لجنة خاصة (مؤقتة)، ويجب أن يكون أعضاء اللجنة من أعضاء البرلمان.</a:t>
            </a:r>
          </a:p>
          <a:p>
            <a:pPr marL="342900" lvl="0" indent="-342900" algn="l">
              <a:buFont typeface="Arial" pitchFamily="34" charset="0"/>
              <a:buChar char="•"/>
            </a:pPr>
            <a:endParaRPr lang="ar-IQ" dirty="0">
              <a:solidFill>
                <a:prstClr val="black"/>
              </a:solidFill>
            </a:endParaRPr>
          </a:p>
        </p:txBody>
      </p:sp>
    </p:spTree>
    <p:extLst>
      <p:ext uri="{BB962C8B-B14F-4D97-AF65-F5344CB8AC3E}">
        <p14:creationId xmlns:p14="http://schemas.microsoft.com/office/powerpoint/2010/main" val="34662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lvl="0" indent="-4445" algn="just" rtl="1">
              <a:lnSpc>
                <a:spcPct val="115000"/>
              </a:lnSpc>
              <a:spcBef>
                <a:spcPts val="0"/>
              </a:spcBef>
              <a:buNone/>
            </a:pPr>
            <a:r>
              <a:rPr lang="ar-IQ" sz="2000" dirty="0">
                <a:solidFill>
                  <a:prstClr val="black"/>
                </a:solidFill>
                <a:latin typeface="Times New Roman"/>
                <a:ea typeface="Times New Roman"/>
                <a:cs typeface="Simplified Arabic"/>
              </a:rPr>
              <a:t>2-حق السؤال:</a:t>
            </a:r>
            <a:endParaRPr lang="en-US" sz="2000" dirty="0">
              <a:solidFill>
                <a:prstClr val="black"/>
              </a:solidFill>
              <a:latin typeface="Times New Roman"/>
              <a:ea typeface="Times New Roman"/>
              <a:cs typeface="Simplified Arabic"/>
            </a:endParaRPr>
          </a:p>
          <a:p>
            <a:pPr marL="0" lvl="0" indent="457200" algn="just" rtl="1">
              <a:lnSpc>
                <a:spcPct val="115000"/>
              </a:lnSpc>
              <a:spcBef>
                <a:spcPts val="0"/>
              </a:spcBef>
              <a:buNone/>
            </a:pPr>
            <a:r>
              <a:rPr lang="ar-IQ" sz="2000" dirty="0">
                <a:solidFill>
                  <a:prstClr val="black"/>
                </a:solidFill>
                <a:latin typeface="Times New Roman"/>
                <a:ea typeface="Times New Roman"/>
                <a:cs typeface="Simplified Arabic"/>
              </a:rPr>
              <a:t>ويقصد به حق أي عضو من أعضاء البرلمان توجيه الأسئلة إلى رئيس الوزراء أو إلى أي وزير.</a:t>
            </a:r>
            <a:endParaRPr lang="en-US" sz="2000" dirty="0">
              <a:solidFill>
                <a:prstClr val="black"/>
              </a:solidFill>
              <a:latin typeface="Times New Roman"/>
              <a:ea typeface="Times New Roman"/>
              <a:cs typeface="Simplified Arabic"/>
            </a:endParaRPr>
          </a:p>
          <a:p>
            <a:pPr marL="0" lvl="0" indent="-4445" algn="just" rtl="1">
              <a:lnSpc>
                <a:spcPct val="115000"/>
              </a:lnSpc>
              <a:spcBef>
                <a:spcPts val="0"/>
              </a:spcBef>
              <a:buNone/>
            </a:pPr>
            <a:r>
              <a:rPr lang="ar-IQ" sz="2000" dirty="0">
                <a:solidFill>
                  <a:prstClr val="black"/>
                </a:solidFill>
                <a:latin typeface="Times New Roman"/>
                <a:ea typeface="Times New Roman"/>
                <a:cs typeface="Simplified Arabic"/>
              </a:rPr>
              <a:t>3. حق الاستجواب:</a:t>
            </a:r>
            <a:endParaRPr lang="en-US" sz="2000" dirty="0">
              <a:solidFill>
                <a:prstClr val="black"/>
              </a:solidFill>
              <a:latin typeface="Times New Roman"/>
              <a:ea typeface="Times New Roman"/>
              <a:cs typeface="Simplified Arabic"/>
            </a:endParaRPr>
          </a:p>
          <a:p>
            <a:pPr marL="0" lvl="0" indent="457200" algn="just" rtl="1">
              <a:lnSpc>
                <a:spcPct val="115000"/>
              </a:lnSpc>
              <a:spcBef>
                <a:spcPts val="0"/>
              </a:spcBef>
              <a:buNone/>
            </a:pPr>
            <a:r>
              <a:rPr lang="ar-IQ" sz="2000" dirty="0">
                <a:solidFill>
                  <a:prstClr val="black"/>
                </a:solidFill>
                <a:latin typeface="Times New Roman"/>
                <a:ea typeface="Times New Roman"/>
                <a:cs typeface="Simplified Arabic"/>
              </a:rPr>
              <a:t>يقصد بالاستجواب محاسبة الوزارة أو الوزير المختص سبب تصرف أو سياسة خاطئة تتعلق في الأمور العامة للدولة.</a:t>
            </a:r>
            <a:endParaRPr lang="en-US" sz="2000" dirty="0">
              <a:solidFill>
                <a:prstClr val="black"/>
              </a:solidFill>
              <a:latin typeface="Times New Roman"/>
              <a:ea typeface="Times New Roman"/>
              <a:cs typeface="Simplified Arabic"/>
            </a:endParaRPr>
          </a:p>
          <a:p>
            <a:pPr marL="0" lvl="0" indent="-4445" algn="just" rtl="1">
              <a:lnSpc>
                <a:spcPct val="115000"/>
              </a:lnSpc>
              <a:spcBef>
                <a:spcPts val="0"/>
              </a:spcBef>
              <a:buNone/>
            </a:pPr>
            <a:r>
              <a:rPr lang="ar-IQ" sz="2000" dirty="0">
                <a:solidFill>
                  <a:prstClr val="black"/>
                </a:solidFill>
                <a:latin typeface="Times New Roman"/>
                <a:ea typeface="Times New Roman"/>
                <a:cs typeface="Simplified Arabic"/>
              </a:rPr>
              <a:t>4. حق إجراء التحقيق البرلماني:</a:t>
            </a:r>
            <a:endParaRPr lang="en-US" sz="2000" dirty="0">
              <a:solidFill>
                <a:prstClr val="black"/>
              </a:solidFill>
              <a:latin typeface="Times New Roman"/>
              <a:ea typeface="Times New Roman"/>
              <a:cs typeface="Simplified Arabic"/>
            </a:endParaRPr>
          </a:p>
        </p:txBody>
      </p:sp>
    </p:spTree>
    <p:extLst>
      <p:ext uri="{BB962C8B-B14F-4D97-AF65-F5344CB8AC3E}">
        <p14:creationId xmlns:p14="http://schemas.microsoft.com/office/powerpoint/2010/main" val="1260702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189</Words>
  <Application>Microsoft Office PowerPoint</Application>
  <PresentationFormat>On-screen Show (4:3)</PresentationFormat>
  <Paragraphs>12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المحاضرة : االرابعة  والعشرون المادة:الحقوق والديمقراطية الفصل الدراسي الاول  العام الدراسي 2020/2019  قسم :  الاسلامية والحاسبات  المرحلة /الاولى  مدرس المادة :د. اراء جميل</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12</cp:revision>
  <dcterms:created xsi:type="dcterms:W3CDTF">2006-08-16T00:00:00Z</dcterms:created>
  <dcterms:modified xsi:type="dcterms:W3CDTF">2020-03-05T14:02:23Z</dcterms:modified>
</cp:coreProperties>
</file>