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33" autoAdjust="0"/>
  </p:normalViewPr>
  <p:slideViewPr>
    <p:cSldViewPr>
      <p:cViewPr varScale="1">
        <p:scale>
          <a:sx n="69" d="100"/>
          <a:sy n="69" d="100"/>
        </p:scale>
        <p:origin x="-196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8458200" cy="1752600"/>
          </a:xfrm>
        </p:spPr>
        <p:txBody>
          <a:bodyPr>
            <a:noAutofit/>
          </a:bodyPr>
          <a:lstStyle/>
          <a:p>
            <a:pPr algn="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الثانية  والعشرون</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en-US"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t>
            </a:r>
            <a:r>
              <a:rPr lang="ar-IQ" sz="14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a:t>
            </a:r>
            <a:r>
              <a:rPr lang="ar-IQ" sz="14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t>
            </a:r>
            <a:r>
              <a:rPr lang="ar-IQ" sz="14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الاسلامية والحاسبات </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endParaRPr lang="ar-IQ" sz="1600" dirty="0"/>
          </a:p>
        </p:txBody>
      </p:sp>
      <p:sp>
        <p:nvSpPr>
          <p:cNvPr id="3" name="Subtitle 2"/>
          <p:cNvSpPr>
            <a:spLocks noGrp="1"/>
          </p:cNvSpPr>
          <p:nvPr>
            <p:ph type="subTitle" idx="1"/>
          </p:nvPr>
        </p:nvSpPr>
        <p:spPr>
          <a:xfrm>
            <a:off x="381000" y="2209800"/>
            <a:ext cx="8534400" cy="4191000"/>
          </a:xfrm>
        </p:spPr>
        <p:txBody>
          <a:bodyPr>
            <a:noAutofit/>
          </a:bodyPr>
          <a:lstStyle/>
          <a:p>
            <a:pPr lvl="0" indent="-4445" algn="just" rtl="1">
              <a:lnSpc>
                <a:spcPct val="115000"/>
              </a:lnSpc>
              <a:spcBef>
                <a:spcPts val="0"/>
              </a:spcBef>
            </a:pPr>
            <a:r>
              <a:rPr lang="ar-IQ" sz="1800" dirty="0">
                <a:solidFill>
                  <a:srgbClr val="FF0000"/>
                </a:solidFill>
                <a:latin typeface="Simplified Arabic"/>
                <a:ea typeface="Times New Roman"/>
                <a:cs typeface="PT Bold Heading"/>
              </a:rPr>
              <a:t>الانظمةالسياسية المعاصرة</a:t>
            </a:r>
          </a:p>
          <a:p>
            <a:pPr lvl="0" indent="-4445" algn="just" rtl="1">
              <a:lnSpc>
                <a:spcPct val="115000"/>
              </a:lnSpc>
              <a:spcBef>
                <a:spcPts val="0"/>
              </a:spcBef>
            </a:pPr>
            <a:r>
              <a:rPr lang="ar-IQ" sz="1800" dirty="0">
                <a:solidFill>
                  <a:srgbClr val="FF0000"/>
                </a:solidFill>
                <a:latin typeface="Simplified Arabic"/>
                <a:ea typeface="Times New Roman"/>
                <a:cs typeface="PT Bold Heading"/>
              </a:rPr>
              <a:t>اولا- مبدا الفصل بين السلطات </a:t>
            </a:r>
          </a:p>
          <a:p>
            <a:pPr lvl="0" indent="-4445" algn="just" rtl="1">
              <a:lnSpc>
                <a:spcPct val="115000"/>
              </a:lnSpc>
              <a:spcBef>
                <a:spcPts val="0"/>
              </a:spcBef>
            </a:pPr>
            <a:r>
              <a:rPr lang="ar-IQ" sz="1800" dirty="0">
                <a:solidFill>
                  <a:prstClr val="black"/>
                </a:solidFill>
                <a:latin typeface="Times New Roman"/>
                <a:ea typeface="Times New Roman"/>
                <a:cs typeface="Simplified Arabic"/>
              </a:rPr>
              <a:t>يحدد مونتيسكو في كتابه روح القوانين الوطائف الأساسية التي تمارسها الدولة بثلاث: الوظيفة الأولى تهدف إلى وضع القواعد المتضمنة تنظيم حياة المجوعة (السلطة التشريعية)، والوظيفة الثانية تهدف إلى إجراء الأعمال واتخاذ المقررات لضمان هذه الحياة (السلطة التنفيذية)، أما الوظيفة الثالثة فهي تقضي بفصل النزاعات التي تثيرها هذه الحياة (السلطة القضائية</a:t>
            </a:r>
            <a:r>
              <a:rPr lang="ar-IQ" sz="1800" dirty="0" smtClean="0">
                <a:solidFill>
                  <a:prstClr val="black"/>
                </a:solidFill>
                <a:latin typeface="Times New Roman"/>
                <a:ea typeface="Times New Roman"/>
                <a:cs typeface="Simplified Arabic"/>
              </a:rPr>
              <a:t>).</a:t>
            </a:r>
          </a:p>
          <a:p>
            <a:pPr lvl="0" indent="-4445" algn="just" rtl="1">
              <a:lnSpc>
                <a:spcPct val="115000"/>
              </a:lnSpc>
              <a:spcBef>
                <a:spcPts val="0"/>
              </a:spcBef>
            </a:pPr>
            <a:endParaRPr lang="en-US" sz="1800" b="1" dirty="0">
              <a:solidFill>
                <a:prstClr val="black"/>
              </a:solidFill>
              <a:latin typeface="Times New Roman"/>
              <a:ea typeface="Times New Roman"/>
            </a:endParaRPr>
          </a:p>
          <a:p>
            <a:pPr lvl="0" indent="-4445" algn="just" rtl="1">
              <a:lnSpc>
                <a:spcPct val="115000"/>
              </a:lnSpc>
              <a:spcBef>
                <a:spcPts val="0"/>
              </a:spcBef>
            </a:pPr>
            <a:r>
              <a:rPr lang="ar-IQ" sz="1800" dirty="0">
                <a:solidFill>
                  <a:prstClr val="black"/>
                </a:solidFill>
                <a:latin typeface="Times New Roman"/>
                <a:ea typeface="Times New Roman"/>
                <a:cs typeface="Simplified Arabic"/>
              </a:rPr>
              <a:t>ويذهب مونتيسكو إلى أن الإنسان إذا ما تمتع بسلطة ما فإنه يميل إلى إساءة استعمالها.</a:t>
            </a:r>
            <a:r>
              <a:rPr lang="ar-IQ" sz="1800" dirty="0">
                <a:solidFill>
                  <a:prstClr val="black"/>
                </a:solidFill>
                <a:latin typeface="Simplified Arabic"/>
                <a:ea typeface="Times New Roman"/>
                <a:cs typeface="PT Bold Heading"/>
              </a:rPr>
              <a:t> </a:t>
            </a:r>
            <a:endParaRPr lang="ar-IQ" sz="1800" dirty="0" smtClean="0">
              <a:solidFill>
                <a:prstClr val="black"/>
              </a:solidFill>
              <a:latin typeface="Simplified Arabic"/>
              <a:ea typeface="Times New Roman"/>
              <a:cs typeface="PT Bold Heading"/>
            </a:endParaRPr>
          </a:p>
          <a:p>
            <a:pPr lvl="0" indent="-4445" algn="just" rtl="1">
              <a:lnSpc>
                <a:spcPct val="115000"/>
              </a:lnSpc>
              <a:spcBef>
                <a:spcPts val="0"/>
              </a:spcBef>
            </a:pPr>
            <a:r>
              <a:rPr lang="ar-IQ" sz="1800" dirty="0" smtClean="0">
                <a:solidFill>
                  <a:srgbClr val="FF0000"/>
                </a:solidFill>
                <a:latin typeface="Simplified Arabic"/>
                <a:ea typeface="Times New Roman"/>
                <a:cs typeface="PT Bold Heading"/>
              </a:rPr>
              <a:t>النظام </a:t>
            </a:r>
            <a:r>
              <a:rPr lang="ar-IQ" sz="1800" dirty="0">
                <a:solidFill>
                  <a:srgbClr val="FF0000"/>
                </a:solidFill>
                <a:latin typeface="Simplified Arabic"/>
                <a:ea typeface="Times New Roman"/>
                <a:cs typeface="PT Bold Heading"/>
              </a:rPr>
              <a:t>البرلماني</a:t>
            </a:r>
            <a:endParaRPr lang="en-US" sz="1800" dirty="0">
              <a:solidFill>
                <a:srgbClr val="FF0000"/>
              </a:solidFill>
              <a:latin typeface="Times New Roman"/>
              <a:ea typeface="Times New Roman"/>
            </a:endParaRPr>
          </a:p>
          <a:p>
            <a:pPr lvl="0" indent="457200" algn="just" rtl="1">
              <a:lnSpc>
                <a:spcPct val="115000"/>
              </a:lnSpc>
              <a:spcBef>
                <a:spcPts val="0"/>
              </a:spcBef>
            </a:pPr>
            <a:r>
              <a:rPr lang="ar-IQ" sz="1800" dirty="0">
                <a:solidFill>
                  <a:prstClr val="black"/>
                </a:solidFill>
                <a:latin typeface="Times New Roman"/>
                <a:ea typeface="Times New Roman"/>
                <a:cs typeface="Simplified Arabic"/>
              </a:rPr>
              <a:t>هو نوع من أنواع النظم النيابية، نشأ في إنجلترا على مدى عدة قرون من تاريخها. ويعتمد هذا النظام على مبدأ الفصل بين السلطات والتعاون والرقابة المتبادلة بين السلطتين التشريعية والتنفيذية</a:t>
            </a:r>
            <a:r>
              <a:rPr lang="ar-IQ" sz="1800" dirty="0" smtClean="0">
                <a:solidFill>
                  <a:prstClr val="black"/>
                </a:solidFill>
                <a:latin typeface="Times New Roman"/>
                <a:ea typeface="Times New Roman"/>
                <a:cs typeface="Simplified Arabic"/>
              </a:rPr>
              <a:t>.</a:t>
            </a:r>
            <a:endParaRPr lang="en-US" sz="1800" dirty="0">
              <a:solidFill>
                <a:prstClr val="black"/>
              </a:solidFill>
              <a:latin typeface="Times New Roman"/>
              <a:ea typeface="Times New Roman"/>
            </a:endParaRPr>
          </a:p>
        </p:txBody>
      </p:sp>
    </p:spTree>
    <p:extLst>
      <p:ext uri="{BB962C8B-B14F-4D97-AF65-F5344CB8AC3E}">
        <p14:creationId xmlns:p14="http://schemas.microsoft.com/office/powerpoint/2010/main" val="3372733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lvl="0" indent="-4445" algn="just" rtl="1">
              <a:lnSpc>
                <a:spcPct val="115000"/>
              </a:lnSpc>
              <a:spcBef>
                <a:spcPts val="0"/>
              </a:spcBef>
              <a:buNone/>
            </a:pPr>
            <a:r>
              <a:rPr lang="ar-IQ" sz="1800" dirty="0">
                <a:solidFill>
                  <a:srgbClr val="FF0000"/>
                </a:solidFill>
                <a:latin typeface="Simplified Arabic"/>
                <a:ea typeface="Times New Roman"/>
                <a:cs typeface="PT Bold Heading"/>
              </a:rPr>
              <a:t>الركن الأول ـ ثنائية السلطة التنفيذية:</a:t>
            </a:r>
            <a:endParaRPr lang="en-US" sz="1800" dirty="0">
              <a:solidFill>
                <a:srgbClr val="FF0000"/>
              </a:solidFill>
              <a:latin typeface="Times New Roman"/>
              <a:ea typeface="Times New Roman"/>
            </a:endParaRPr>
          </a:p>
          <a:p>
            <a:pPr marL="0" lvl="0" indent="457200" algn="just" rtl="1">
              <a:lnSpc>
                <a:spcPct val="115000"/>
              </a:lnSpc>
              <a:spcBef>
                <a:spcPts val="0"/>
              </a:spcBef>
              <a:buNone/>
            </a:pPr>
            <a:r>
              <a:rPr lang="ar-IQ" sz="1800" dirty="0">
                <a:solidFill>
                  <a:prstClr val="black"/>
                </a:solidFill>
                <a:latin typeface="Times New Roman"/>
                <a:ea typeface="Times New Roman"/>
                <a:cs typeface="Simplified Arabic"/>
              </a:rPr>
              <a:t>تتطلب ثنائية السلطة التنفيذية وجود رأسين، يتولى أحدهما رئاسة الدولة ملكاً كان أم رئيساً، بينما الثاني رئاسة الحكومة.</a:t>
            </a:r>
            <a:endParaRPr lang="en-US" sz="1800" dirty="0">
              <a:solidFill>
                <a:prstClr val="black"/>
              </a:solidFill>
              <a:latin typeface="Times New Roman"/>
              <a:ea typeface="Times New Roman"/>
            </a:endParaRPr>
          </a:p>
          <a:p>
            <a:pPr marL="0" lvl="0" indent="-4445" algn="just" rtl="1">
              <a:lnSpc>
                <a:spcPct val="115000"/>
              </a:lnSpc>
              <a:spcBef>
                <a:spcPts val="0"/>
              </a:spcBef>
              <a:buNone/>
            </a:pPr>
            <a:r>
              <a:rPr lang="ar-IQ" sz="1800" dirty="0">
                <a:solidFill>
                  <a:prstClr val="black"/>
                </a:solidFill>
                <a:latin typeface="Simplified Arabic"/>
                <a:ea typeface="Times New Roman"/>
                <a:cs typeface="PT Bold Heading"/>
              </a:rPr>
              <a:t>1. رئيس الدولة:</a:t>
            </a:r>
            <a:endParaRPr lang="en-US" sz="1800" dirty="0">
              <a:solidFill>
                <a:prstClr val="black"/>
              </a:solidFill>
              <a:latin typeface="Times New Roman"/>
              <a:ea typeface="Times New Roman"/>
            </a:endParaRPr>
          </a:p>
          <a:p>
            <a:pPr marL="0" lvl="0" indent="457200" algn="just" rtl="1">
              <a:lnSpc>
                <a:spcPct val="115000"/>
              </a:lnSpc>
              <a:spcBef>
                <a:spcPts val="0"/>
              </a:spcBef>
              <a:buNone/>
            </a:pPr>
            <a:r>
              <a:rPr lang="ar-IQ" sz="1800" dirty="0">
                <a:solidFill>
                  <a:prstClr val="black"/>
                </a:solidFill>
                <a:latin typeface="Times New Roman"/>
                <a:ea typeface="Times New Roman"/>
                <a:cs typeface="Simplified Arabic"/>
              </a:rPr>
              <a:t>تستند السلطة التنفيذية إلى شخص مستقل عن البرلمان، وهذا الشخص يمكن أن يكون ملكاً أو رئيس جمهورية.</a:t>
            </a:r>
            <a:endParaRPr lang="en-US" sz="1800" dirty="0">
              <a:solidFill>
                <a:prstClr val="black"/>
              </a:solidFill>
              <a:latin typeface="Times New Roman"/>
              <a:ea typeface="Times New Roman"/>
            </a:endParaRPr>
          </a:p>
          <a:p>
            <a:pPr marL="0" lvl="0" indent="-4445" algn="just" rtl="1">
              <a:lnSpc>
                <a:spcPct val="115000"/>
              </a:lnSpc>
              <a:spcBef>
                <a:spcPts val="0"/>
              </a:spcBef>
              <a:buNone/>
            </a:pPr>
            <a:r>
              <a:rPr lang="ar-IQ" sz="1800" dirty="0">
                <a:solidFill>
                  <a:prstClr val="black"/>
                </a:solidFill>
                <a:latin typeface="Simplified Arabic"/>
                <a:ea typeface="Times New Roman"/>
                <a:cs typeface="PT Bold Heading"/>
              </a:rPr>
              <a:t>2. الوزارة (الحكومة):</a:t>
            </a:r>
            <a:endParaRPr lang="en-US" sz="1800" dirty="0">
              <a:solidFill>
                <a:prstClr val="black"/>
              </a:solidFill>
              <a:latin typeface="Times New Roman"/>
              <a:ea typeface="Times New Roman"/>
            </a:endParaRPr>
          </a:p>
          <a:p>
            <a:pPr marL="0" lvl="0" indent="457200" algn="just" rtl="1">
              <a:lnSpc>
                <a:spcPct val="115000"/>
              </a:lnSpc>
              <a:spcBef>
                <a:spcPts val="0"/>
              </a:spcBef>
              <a:buNone/>
            </a:pPr>
            <a:r>
              <a:rPr lang="ar-IQ" sz="1800" dirty="0">
                <a:solidFill>
                  <a:prstClr val="black"/>
                </a:solidFill>
                <a:latin typeface="Times New Roman"/>
                <a:ea typeface="Times New Roman"/>
                <a:cs typeface="Simplified Arabic"/>
              </a:rPr>
              <a:t>إن عدم مسؤولية الملك تفترض وجود هيئة أخرى تتحمل المسؤولية، هذه الهيئة تتمثل في الوزارة أو الحكومة التي تتكون من رئيس الحكومة ووزراء مسؤولين.</a:t>
            </a:r>
            <a:endParaRPr lang="en-US" sz="1800" dirty="0">
              <a:solidFill>
                <a:prstClr val="black"/>
              </a:solidFill>
              <a:latin typeface="Times New Roman"/>
              <a:ea typeface="Times New Roman"/>
              <a:cs typeface="Simplified Arabic"/>
            </a:endParaRPr>
          </a:p>
          <a:p>
            <a:pPr marL="0" lvl="0" indent="-4445" algn="r" rtl="1">
              <a:lnSpc>
                <a:spcPct val="115000"/>
              </a:lnSpc>
              <a:spcBef>
                <a:spcPts val="0"/>
              </a:spcBef>
              <a:buNone/>
            </a:pPr>
            <a:endParaRPr lang="ar-SA" sz="1800" dirty="0">
              <a:solidFill>
                <a:srgbClr val="FF0000"/>
              </a:solidFill>
              <a:latin typeface="Trebuchet MS"/>
              <a:ea typeface="Times New Roman"/>
              <a:cs typeface="Simplified Arabic"/>
            </a:endParaRPr>
          </a:p>
          <a:p>
            <a:endParaRPr lang="ar-IQ" dirty="0"/>
          </a:p>
        </p:txBody>
      </p:sp>
    </p:spTree>
    <p:extLst>
      <p:ext uri="{BB962C8B-B14F-4D97-AF65-F5344CB8AC3E}">
        <p14:creationId xmlns:p14="http://schemas.microsoft.com/office/powerpoint/2010/main" val="79865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203</Words>
  <Application>Microsoft Office PowerPoint</Application>
  <PresentationFormat>On-screen Show (4:3)</PresentationFormat>
  <Paragraphs>14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المحاضرة : الثانية  والعشرون المادة:الحقوق والديمقراطية الفصل الدراسي الاول  العام الدراسي 2020/2019   قسم : الاسلامية والحاسبات  المرحلة /الاولى  مدرس المادة :د. اراء جميل</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 الثاني والعشرون المادة:الحقوق والديمقراطية الفصل الدراسي الاول  العام الدراسي 2020/2019  قسم : الحاسبات  المرحلة /الاولى  مدرس المادة :د. اراء جميل</dc:title>
  <dc:creator>mustafa for computer</dc:creator>
  <cp:lastModifiedBy>DR.Ahmed Saker 2o1O</cp:lastModifiedBy>
  <cp:revision>12</cp:revision>
  <dcterms:created xsi:type="dcterms:W3CDTF">2006-08-16T00:00:00Z</dcterms:created>
  <dcterms:modified xsi:type="dcterms:W3CDTF">2020-03-05T16:56:37Z</dcterms:modified>
</cp:coreProperties>
</file>