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752600"/>
          </a:xfrm>
        </p:spPr>
        <p:txBody>
          <a:bodyPr>
            <a:noAutofit/>
          </a:bodyPr>
          <a:lstStyle/>
          <a:p>
            <a:pPr algn="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 </a:t>
            </a:r>
            <a:r>
              <a:rPr lang="ar-IQ" sz="16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الثامنة </a:t>
            </a: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عشر </a:t>
            </a:r>
            <a:b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b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b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r>
              <a:rPr lang="ar-IQ" sz="16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6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a:t>
            </a:r>
            <a:r>
              <a:rPr lang="ar-IQ" sz="16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t>
            </a:r>
            <a:r>
              <a:rPr lang="ar-IQ" sz="16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اوالاسلامية والحاسبات </a:t>
            </a: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b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جميل</a:t>
            </a:r>
            <a:endParaRPr lang="ar-IQ" sz="1600" dirty="0"/>
          </a:p>
        </p:txBody>
      </p:sp>
      <p:sp>
        <p:nvSpPr>
          <p:cNvPr id="3" name="Subtitle 2"/>
          <p:cNvSpPr>
            <a:spLocks noGrp="1"/>
          </p:cNvSpPr>
          <p:nvPr>
            <p:ph type="subTitle" idx="1"/>
          </p:nvPr>
        </p:nvSpPr>
        <p:spPr>
          <a:xfrm>
            <a:off x="381000" y="2286000"/>
            <a:ext cx="8077200" cy="9105900"/>
          </a:xfrm>
        </p:spPr>
        <p:txBody>
          <a:bodyPr>
            <a:normAutofit fontScale="25000" lnSpcReduction="20000"/>
          </a:bodyPr>
          <a:lstStyle/>
          <a:p>
            <a:pPr lvl="0" indent="-4445" algn="r" rtl="1">
              <a:lnSpc>
                <a:spcPct val="115000"/>
              </a:lnSpc>
              <a:spcBef>
                <a:spcPts val="0"/>
              </a:spcBef>
            </a:pPr>
            <a:endParaRPr lang="ar-IQ" sz="11200" dirty="0">
              <a:solidFill>
                <a:prstClr val="black"/>
              </a:solidFill>
              <a:latin typeface="Simplified Arabic"/>
              <a:ea typeface="Times New Roman"/>
              <a:cs typeface="PT Bold Heading"/>
            </a:endParaRPr>
          </a:p>
          <a:p>
            <a:pPr lvl="0" algn="r" rtl="1">
              <a:spcBef>
                <a:spcPts val="0"/>
              </a:spcBef>
            </a:pPr>
            <a:r>
              <a:rPr lang="ar-IQ" sz="11200" dirty="0">
                <a:solidFill>
                  <a:srgbClr val="FF0000"/>
                </a:solidFill>
                <a:latin typeface="Arial" panose="020B0604020202020204" pitchFamily="34" charset="0"/>
                <a:cs typeface="Arial" panose="020B0604020202020204" pitchFamily="34" charset="0"/>
              </a:rPr>
              <a:t>ثانياً: الحكومة الملكية والحكومة الجمهورية</a:t>
            </a:r>
          </a:p>
          <a:p>
            <a:pPr lvl="0" algn="r" rtl="1">
              <a:spcBef>
                <a:spcPts val="0"/>
              </a:spcBef>
            </a:pPr>
            <a:r>
              <a:rPr lang="ar-IQ" sz="11200" dirty="0">
                <a:solidFill>
                  <a:prstClr val="black"/>
                </a:solidFill>
                <a:latin typeface="Arial" panose="020B0604020202020204" pitchFamily="34" charset="0"/>
                <a:cs typeface="Arial" panose="020B0604020202020204" pitchFamily="34" charset="0"/>
              </a:rPr>
              <a:t>ينطلق هذا التقسيم من الكيفية التي يتم بموجبها اختبار رأس الدولة، ويكون ذلك أما عن طريق الوراثة حيث يطلق عليه بالأمير أو الملك أو السلطان أو الإمبراطور أو القنصل ... الخ، حيث الحكومة الملكية، وأما عن طريق الانتخاب لمدة محددة حيث يطلق عليه رئيس الجمهورية أو رئيس الدولة ... وحيث تسمى الحكومة حكومة جمهورية.</a:t>
            </a:r>
          </a:p>
          <a:p>
            <a:pPr lvl="0" algn="r" rtl="1">
              <a:spcBef>
                <a:spcPts val="0"/>
              </a:spcBef>
            </a:pPr>
            <a:r>
              <a:rPr lang="ar-IQ" sz="11200" dirty="0">
                <a:solidFill>
                  <a:srgbClr val="FF0000"/>
                </a:solidFill>
                <a:latin typeface="Arial" panose="020B0604020202020204" pitchFamily="34" charset="0"/>
                <a:cs typeface="Arial" panose="020B0604020202020204" pitchFamily="34" charset="0"/>
              </a:rPr>
              <a:t>أ ـ الحكومة الملكية:</a:t>
            </a:r>
          </a:p>
          <a:p>
            <a:pPr lvl="0" algn="r" rtl="1">
              <a:spcBef>
                <a:spcPts val="0"/>
              </a:spcBef>
            </a:pPr>
            <a:r>
              <a:rPr lang="ar-IQ" sz="11200" dirty="0">
                <a:solidFill>
                  <a:prstClr val="black"/>
                </a:solidFill>
                <a:latin typeface="Arial" panose="020B0604020202020204" pitchFamily="34" charset="0"/>
                <a:cs typeface="Arial" panose="020B0604020202020204" pitchFamily="34" charset="0"/>
              </a:rPr>
              <a:t>كما نوهنا أعلاه فإن الحكومة الملكية هي تلك التي يتولى فيها رأس الدولة حقه في الحكم عن طريق الوراثة، وهو ينفرد بهذا الحق مدى الحياة ولا يشاركه فيه  أحد.</a:t>
            </a:r>
          </a:p>
          <a:p>
            <a:pPr lvl="0" algn="r" rtl="1">
              <a:spcBef>
                <a:spcPts val="0"/>
              </a:spcBef>
            </a:pPr>
            <a:r>
              <a:rPr lang="ar-IQ" sz="11200" dirty="0">
                <a:solidFill>
                  <a:prstClr val="black"/>
                </a:solidFill>
                <a:latin typeface="Arial" panose="020B0604020202020204" pitchFamily="34" charset="0"/>
                <a:cs typeface="Arial" panose="020B0604020202020204" pitchFamily="34" charset="0"/>
              </a:rPr>
              <a:t>ويطلق على رأس الدولة تسميات متعددة لوراثي حق الحكم كالملك والسلطان والأمير وغير ذلك من الألقاب التي تختلف باختلاف الأزمان واللغات.</a:t>
            </a:r>
          </a:p>
          <a:p>
            <a:pPr lvl="0" algn="r" rtl="1">
              <a:spcBef>
                <a:spcPts val="0"/>
              </a:spcBef>
            </a:pPr>
            <a:r>
              <a:rPr lang="ar-IQ" sz="11200" dirty="0">
                <a:solidFill>
                  <a:srgbClr val="FF0000"/>
                </a:solidFill>
                <a:latin typeface="Arial" panose="020B0604020202020204" pitchFamily="34" charset="0"/>
                <a:cs typeface="Arial" panose="020B0604020202020204" pitchFamily="34" charset="0"/>
              </a:rPr>
              <a:t>ب ـ الحكومة الجمهورية:</a:t>
            </a:r>
          </a:p>
          <a:p>
            <a:pPr lvl="0" algn="r" rtl="1">
              <a:spcBef>
                <a:spcPts val="0"/>
              </a:spcBef>
            </a:pPr>
            <a:r>
              <a:rPr lang="ar-IQ" sz="11200" dirty="0">
                <a:solidFill>
                  <a:prstClr val="black"/>
                </a:solidFill>
                <a:latin typeface="Arial" panose="020B0604020202020204" pitchFamily="34" charset="0"/>
                <a:cs typeface="Arial" panose="020B0604020202020204" pitchFamily="34" charset="0"/>
              </a:rPr>
              <a:t>إذا كان الملك قد استندت إليه السلطة وحقه في الحكم عن طريق الوراثة، فإن إسناد هذه السلطة يتم عن طريق الانتخاب في الحكومة الجمهورية، بمعنى آخر، فإن إرادة المواطنين في الدولة هي التي يعول عليها في إسناد حق الحكم لرئيس الجمهورية، ويكون انتخاب الجمهور لرئيس الجمهورية لفترة محددة، ويملك كل فرد في الدولة إذا ما توفرت فيه الشروط القانونية لإشغال منصب رئيس الجمهورية الحق في الترشيح لهذا المنصب، وهذا يعني أن النظام الجمهوري إنما يستند على فكرة المساواة بين جميع المواطنين لإشغال هذا المنصب، على شرط توفر الشروط القانونية في المرشح وهو شرط موضوعي لا شخصي يتسم بالعمومية والتجريد.</a:t>
            </a:r>
          </a:p>
          <a:p>
            <a:pPr lvl="0" indent="-4445" algn="just" rtl="1">
              <a:lnSpc>
                <a:spcPct val="115000"/>
              </a:lnSpc>
              <a:spcBef>
                <a:spcPts val="0"/>
              </a:spcBef>
            </a:pPr>
            <a:endParaRPr lang="ar-IQ" sz="11200" dirty="0" smtClean="0">
              <a:solidFill>
                <a:prstClr val="black"/>
              </a:solidFill>
              <a:latin typeface="Simplified Arabic"/>
              <a:ea typeface="Times New Roman"/>
              <a:cs typeface="PT Bold Heading"/>
            </a:endParaRPr>
          </a:p>
          <a:p>
            <a:pPr lvl="0" indent="-4445" algn="r" rtl="1">
              <a:lnSpc>
                <a:spcPct val="115000"/>
              </a:lnSpc>
              <a:spcBef>
                <a:spcPts val="0"/>
              </a:spcBef>
            </a:pPr>
            <a:endParaRPr lang="ar-IQ" sz="11200" dirty="0" smtClean="0">
              <a:solidFill>
                <a:prstClr val="black"/>
              </a:solidFill>
              <a:latin typeface="Simplified Arabic"/>
              <a:ea typeface="Times New Roman"/>
              <a:cs typeface="PT Bold Heading"/>
            </a:endParaRPr>
          </a:p>
        </p:txBody>
      </p:sp>
    </p:spTree>
    <p:extLst>
      <p:ext uri="{BB962C8B-B14F-4D97-AF65-F5344CB8AC3E}">
        <p14:creationId xmlns:p14="http://schemas.microsoft.com/office/powerpoint/2010/main" val="1041420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238</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المحاضرة : الثامنة عشر  المادة:الحقوق والديمقراطية الفصل الدراسي الاول  العام الدراسي 2020/2019  قسم : اوالاسلامية والحاسبات  المرحلة /الاولى  مدرس المادة :د. اراء جميل</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for computer</dc:creator>
  <cp:lastModifiedBy>DR.Ahmed Saker 2o1O</cp:lastModifiedBy>
  <cp:revision>7</cp:revision>
  <dcterms:created xsi:type="dcterms:W3CDTF">2006-08-16T00:00:00Z</dcterms:created>
  <dcterms:modified xsi:type="dcterms:W3CDTF">2020-03-05T13:58:45Z</dcterms:modified>
</cp:coreProperties>
</file>