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96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543800" cy="1828799"/>
          </a:xfrm>
        </p:spPr>
        <p:txBody>
          <a:bodyPr>
            <a:normAutofit fontScale="90000"/>
          </a:bodyPr>
          <a:lstStyle/>
          <a:p>
            <a:pPr algn="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a:t>
            </a:r>
            <a:r>
              <a:rPr lang="ar-IQ" sz="20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t>
            </a:r>
            <a:r>
              <a:rPr lang="ar-IQ" sz="20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السابعةعشر </a:t>
            </a: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r>
              <a:rPr lang="ar-IQ" sz="20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20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20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a:t>
            </a:r>
            <a:r>
              <a:rPr lang="ar-IQ" sz="20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t>
            </a:r>
            <a:r>
              <a:rPr lang="ar-IQ" sz="20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االاسلامية والحاسبات </a:t>
            </a: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b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endParaRPr lang="ar-IQ" dirty="0"/>
          </a:p>
        </p:txBody>
      </p:sp>
      <p:sp>
        <p:nvSpPr>
          <p:cNvPr id="3" name="Subtitle 2"/>
          <p:cNvSpPr>
            <a:spLocks noGrp="1"/>
          </p:cNvSpPr>
          <p:nvPr>
            <p:ph type="subTitle" idx="1"/>
          </p:nvPr>
        </p:nvSpPr>
        <p:spPr>
          <a:xfrm>
            <a:off x="1371600" y="2362200"/>
            <a:ext cx="6934200" cy="4038600"/>
          </a:xfrm>
        </p:spPr>
        <p:txBody>
          <a:bodyPr>
            <a:normAutofit fontScale="25000" lnSpcReduction="20000"/>
          </a:bodyPr>
          <a:lstStyle/>
          <a:p>
            <a:pPr lvl="0" indent="-4445" algn="r" rtl="1">
              <a:lnSpc>
                <a:spcPct val="115000"/>
              </a:lnSpc>
              <a:spcBef>
                <a:spcPts val="0"/>
              </a:spcBef>
            </a:pPr>
            <a:endParaRPr lang="ar-IQ" sz="2400" dirty="0" smtClean="0">
              <a:solidFill>
                <a:prstClr val="black"/>
              </a:solidFill>
              <a:latin typeface="Simplified Arabic"/>
              <a:ea typeface="Times New Roman"/>
              <a:cs typeface="PT Bold Heading"/>
            </a:endParaRPr>
          </a:p>
          <a:p>
            <a:pPr lvl="0" algn="r" rtl="1">
              <a:spcBef>
                <a:spcPts val="0"/>
              </a:spcBef>
            </a:pPr>
            <a:r>
              <a:rPr lang="ar-IQ" sz="7400" dirty="0">
                <a:solidFill>
                  <a:srgbClr val="FF0000"/>
                </a:solidFill>
                <a:latin typeface="Arial" panose="020B0604020202020204" pitchFamily="34" charset="0"/>
                <a:cs typeface="Arial" panose="020B0604020202020204" pitchFamily="34" charset="0"/>
              </a:rPr>
              <a:t>اشكال الحكومات</a:t>
            </a:r>
            <a:endParaRPr lang="ar-IQ" sz="7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lvl="0" algn="r" rtl="1">
              <a:spcBef>
                <a:spcPts val="0"/>
              </a:spcBef>
            </a:pPr>
            <a:r>
              <a:rPr lang="ar-IQ" sz="7400" dirty="0">
                <a:solidFill>
                  <a:prstClr val="black"/>
                </a:solidFill>
                <a:latin typeface="Arial" panose="020B0604020202020204" pitchFamily="34" charset="0"/>
                <a:cs typeface="Arial" panose="020B0604020202020204" pitchFamily="34" charset="0"/>
              </a:rPr>
              <a:t>إن فكرة تقسيم الحكومة إلى أنواع، وأن لكل نوع فيها خصائصه المتميزة ليست من إبداعات هذا العصر، وفيما يتعلق بموضوع تقسيم الحكومات الحالية وتميزها عن بعضها فإنه يقوم أساساً على الوسائل التي يتم بموجبها إسناد السلطة والكيفية التي تمارس فيها.</a:t>
            </a:r>
          </a:p>
          <a:p>
            <a:pPr lvl="0" algn="r" rtl="1">
              <a:spcBef>
                <a:spcPts val="0"/>
              </a:spcBef>
            </a:pPr>
            <a:r>
              <a:rPr lang="ar-IQ" sz="7400" dirty="0">
                <a:solidFill>
                  <a:srgbClr val="FF0000"/>
                </a:solidFill>
                <a:latin typeface="Arial" panose="020B0604020202020204" pitchFamily="34" charset="0"/>
                <a:cs typeface="Arial" panose="020B0604020202020204" pitchFamily="34" charset="0"/>
              </a:rPr>
              <a:t>أ. الحكومة الاستبدادية:</a:t>
            </a:r>
          </a:p>
          <a:p>
            <a:pPr lvl="0" algn="r" rtl="1">
              <a:spcBef>
                <a:spcPts val="0"/>
              </a:spcBef>
            </a:pPr>
            <a:r>
              <a:rPr lang="ar-IQ" sz="7400" dirty="0">
                <a:solidFill>
                  <a:prstClr val="black"/>
                </a:solidFill>
                <a:latin typeface="Arial" panose="020B0604020202020204" pitchFamily="34" charset="0"/>
                <a:cs typeface="Arial" panose="020B0604020202020204" pitchFamily="34" charset="0"/>
              </a:rPr>
              <a:t>ويقصد بها الحكومة التي لا تخضع للقانون ولا تتقيد في حكمها بإحكامه، وإن ما تقوم من تصرفات وما يصدر عنها من قرارات إنما ينبع عن إرادتها وتلبية لمصلحتها. ذلك إن الإرادة في الدولة المستبدة هي القانون، ومن البديهي فإن هذه الإرادة تتغير بتغير المصالح الذاتية لصاحب السيادة في الدولة.</a:t>
            </a:r>
          </a:p>
          <a:p>
            <a:pPr lvl="0" algn="r" rtl="1">
              <a:spcBef>
                <a:spcPts val="0"/>
              </a:spcBef>
            </a:pPr>
            <a:r>
              <a:rPr lang="ar-IQ" sz="7400" dirty="0">
                <a:solidFill>
                  <a:srgbClr val="FF0000"/>
                </a:solidFill>
                <a:latin typeface="Arial" panose="020B0604020202020204" pitchFamily="34" charset="0"/>
                <a:cs typeface="Arial" panose="020B0604020202020204" pitchFamily="34" charset="0"/>
              </a:rPr>
              <a:t>ب. الحكومة القانونية</a:t>
            </a:r>
            <a:r>
              <a:rPr lang="ar-IQ" sz="7400" dirty="0">
                <a:solidFill>
                  <a:prstClr val="black"/>
                </a:solidFill>
                <a:latin typeface="Arial" panose="020B0604020202020204" pitchFamily="34" charset="0"/>
                <a:cs typeface="Arial" panose="020B0604020202020204" pitchFamily="34" charset="0"/>
              </a:rPr>
              <a:t>:</a:t>
            </a:r>
          </a:p>
          <a:p>
            <a:pPr lvl="0" algn="r" rtl="1">
              <a:spcBef>
                <a:spcPts val="0"/>
              </a:spcBef>
            </a:pPr>
            <a:r>
              <a:rPr lang="ar-IQ" sz="7400" dirty="0">
                <a:solidFill>
                  <a:prstClr val="black"/>
                </a:solidFill>
                <a:latin typeface="Arial" panose="020B0604020202020204" pitchFamily="34" charset="0"/>
                <a:cs typeface="Arial" panose="020B0604020202020204" pitchFamily="34" charset="0"/>
              </a:rPr>
              <a:t>وهي الحكومة التي تخضع في جميع نشاطاتها مادياً كانت أم قانونية لقواعد القانون بمعناه الواسع وتلتزم بأحكامه، كما تلتزم باحترام تدرج هذه القواعد وفقاً لقيمتها وقوتها. أن القواعد التي تخضع لها حكومة القانون قائمة قبل حدوث التصرف الحكومي الذي يتحتم خضوعه لهذه القواعد شأنها في ذلك شأن الأفراد.</a:t>
            </a:r>
            <a:endParaRPr lang="ar-IQ" sz="7400" dirty="0">
              <a:solidFill>
                <a:prstClr val="black">
                  <a:tint val="75000"/>
                </a:prstClr>
              </a:solidFill>
            </a:endParaRPr>
          </a:p>
          <a:p>
            <a:pPr lvl="0" indent="-4445" algn="just" rtl="1">
              <a:lnSpc>
                <a:spcPct val="115000"/>
              </a:lnSpc>
              <a:spcBef>
                <a:spcPts val="0"/>
              </a:spcBef>
            </a:pPr>
            <a:endParaRPr lang="ar-IQ" sz="5000" dirty="0" smtClean="0">
              <a:solidFill>
                <a:prstClr val="black"/>
              </a:solidFill>
              <a:latin typeface="Simplified Arabic"/>
              <a:ea typeface="Times New Roman"/>
              <a:cs typeface="PT Bold Heading"/>
            </a:endParaRPr>
          </a:p>
        </p:txBody>
      </p:sp>
    </p:spTree>
    <p:extLst>
      <p:ext uri="{BB962C8B-B14F-4D97-AF65-F5344CB8AC3E}">
        <p14:creationId xmlns:p14="http://schemas.microsoft.com/office/powerpoint/2010/main" val="1191718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162</Words>
  <Application>Microsoft Office PowerPoint</Application>
  <PresentationFormat>On-screen Show (4:3)</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المحاضرة : السابعةعشر  المادة:الحقوق والديمقراطية الفصل الدراسي الاول  العام الدراسي 2020/2019  قسم : االاسلامية والحاسبات  المرحلة /الاولى  مدرس المادة :د. اراء جميل</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for computer</dc:creator>
  <cp:lastModifiedBy>DR.Ahmed Saker 2o1O</cp:lastModifiedBy>
  <cp:revision>6</cp:revision>
  <dcterms:created xsi:type="dcterms:W3CDTF">2006-08-16T00:00:00Z</dcterms:created>
  <dcterms:modified xsi:type="dcterms:W3CDTF">2020-03-05T13:58:04Z</dcterms:modified>
</cp:coreProperties>
</file>