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68" y="1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-20782"/>
            <a:ext cx="7543800" cy="2133599"/>
          </a:xfrm>
        </p:spPr>
        <p:txBody>
          <a:bodyPr>
            <a:normAutofit fontScale="90000"/>
          </a:bodyPr>
          <a:lstStyle/>
          <a:p>
            <a:pPr algn="r"/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الخامس عشر </a:t>
            </a:r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  <a:b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  <a:b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  <a:b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</a:t>
            </a:r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IQ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الاسلامية والحاسبات </a:t>
            </a:r>
            <a: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IQ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  <a:br>
              <a:rPr lang="ar-IQ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86000"/>
            <a:ext cx="7848600" cy="3429000"/>
          </a:xfrm>
        </p:spPr>
        <p:txBody>
          <a:bodyPr>
            <a:normAutofit fontScale="25000" lnSpcReduction="20000"/>
          </a:bodyPr>
          <a:lstStyle/>
          <a:p>
            <a:pPr marL="338455" lvl="0" indent="-342900" algn="just" rtl="1">
              <a:lnSpc>
                <a:spcPct val="115000"/>
              </a:lnSpc>
              <a:spcBef>
                <a:spcPts val="0"/>
              </a:spcBef>
              <a:buFontTx/>
              <a:buAutoNum type="arabic1Minus"/>
            </a:pPr>
            <a:r>
              <a:rPr lang="ar-IQ" sz="8000" dirty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لديمقراطية غير المباشرة مفهومها</a:t>
            </a:r>
          </a:p>
          <a:p>
            <a:pPr marL="338455" lvl="0" indent="-342900" algn="just" rtl="1">
              <a:lnSpc>
                <a:spcPct val="115000"/>
              </a:lnSpc>
              <a:spcBef>
                <a:spcPts val="0"/>
              </a:spcBef>
              <a:buFontTx/>
              <a:buAutoNum type="arabic1Minus"/>
            </a:pPr>
            <a:r>
              <a:rPr lang="ar-IQ" sz="8000" dirty="0">
                <a:solidFill>
                  <a:prstClr val="black"/>
                </a:solidFill>
                <a:latin typeface="Trebuchet MS"/>
                <a:ea typeface="Times New Roman"/>
                <a:cs typeface="Simplified Arabic"/>
              </a:rPr>
              <a:t>هي الديمقراطية الاكثر انتشارا لانها اكثر واقعية وعمليةلانها تتجاوز اغلب عيوب الديمقراطية شبه المباشرة والمباشرة</a:t>
            </a:r>
          </a:p>
          <a:p>
            <a:pPr marL="281305" lvl="0" indent="-285750" algn="just" rtl="1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ar-IQ" sz="8000" dirty="0">
                <a:solidFill>
                  <a:prstClr val="black"/>
                </a:solidFill>
                <a:latin typeface="Trebuchet MS"/>
                <a:cs typeface="Simplified Arabic"/>
              </a:rPr>
              <a:t>اسس النظام النيابي</a:t>
            </a:r>
          </a:p>
          <a:p>
            <a:pPr marL="281305" lvl="0" indent="-285750" algn="just" rtl="1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ar-IQ" sz="8000" dirty="0">
                <a:solidFill>
                  <a:prstClr val="black"/>
                </a:solidFill>
                <a:latin typeface="Trebuchet MS"/>
                <a:cs typeface="Simplified Arabic"/>
              </a:rPr>
              <a:t>1- تشكيل البرلمان من الناخبين</a:t>
            </a:r>
          </a:p>
          <a:p>
            <a:pPr marL="281305" lvl="0" indent="-285750" algn="just" rtl="1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ar-IQ" sz="8000" dirty="0">
                <a:solidFill>
                  <a:prstClr val="black"/>
                </a:solidFill>
                <a:latin typeface="Trebuchet MS"/>
                <a:cs typeface="Simplified Arabic"/>
              </a:rPr>
              <a:t>2- تجديدالبرلمان بعد فترة زمنية حسب الدستور</a:t>
            </a:r>
          </a:p>
          <a:p>
            <a:pPr marL="281305" lvl="0" indent="-285750" algn="just" rtl="1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ar-IQ" sz="8000" dirty="0">
                <a:solidFill>
                  <a:prstClr val="black"/>
                </a:solidFill>
                <a:latin typeface="Trebuchet MS"/>
                <a:cs typeface="Simplified Arabic"/>
              </a:rPr>
              <a:t>3-اعتبار عضو البرلمان ممثل للشعب كله </a:t>
            </a:r>
          </a:p>
          <a:p>
            <a:pPr marL="281305" lvl="0" indent="-285750" algn="just" rtl="1">
              <a:lnSpc>
                <a:spcPct val="115000"/>
              </a:lnSpc>
              <a:spcBef>
                <a:spcPts val="0"/>
              </a:spcBef>
              <a:buFontTx/>
              <a:buChar char="-"/>
            </a:pPr>
            <a:r>
              <a:rPr lang="ar-IQ" sz="8000" dirty="0">
                <a:solidFill>
                  <a:prstClr val="black"/>
                </a:solidFill>
                <a:latin typeface="Trebuchet MS"/>
                <a:cs typeface="Simplified Arabic"/>
              </a:rPr>
              <a:t>4-استقلال البرلمان عن الناخبين مدة نيابته</a:t>
            </a: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>
                <a:solidFill>
                  <a:prstClr val="black"/>
                </a:solidFill>
                <a:latin typeface="Trebuchet MS"/>
                <a:cs typeface="Simplified Arabic"/>
              </a:rPr>
              <a:t>   </a:t>
            </a:r>
            <a:r>
              <a:rPr lang="ar-IQ" sz="8000" dirty="0">
                <a:solidFill>
                  <a:srgbClr val="FF0000"/>
                </a:solidFill>
                <a:latin typeface="Trebuchet MS"/>
                <a:cs typeface="Simplified Arabic"/>
              </a:rPr>
              <a:t>القواعد والمبادئ العامة</a:t>
            </a:r>
            <a:endParaRPr lang="en-US" sz="8000" dirty="0">
              <a:solidFill>
                <a:srgbClr val="FF0000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هناك جملة قواعد اعتمدتها الديمقراطية منها 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1 سيادة القانون العام الدستور ونقصد بها عدم اختراقها من أي جهة كانت ومهما كانت مكانتها ، 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والدستور هو المحرك العام لها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2 تداول السلطة سلميا  ويقصد بة تداول السلطة بشكل سلمي عبر الاقتراع العام ، وهو كفيل بتحقيق العدالة بين جميع الأطراف الساسية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3 سيطرة المدنيين على المؤسسة العسكرية تقضي الديمقراطية الحديثة سيطرة الحكومة المدنية المنتخبة من قبل الشعب على المؤسسة العسكرية  وتحييدها ، وجعل مهامها الدفاع عن الامن وعن الوطن والخضوع الراي الحكومة 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4 حرية الاعلام الاعلام لة دور رقابي مهم جدا فهو يسمى بحكومة الظل  إزاء اعمال ودور الحكومة هو يعتبر كحكومة  بديلة للمعارضة  خارج السلطة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5 مؤسسات المجتمع المدني ويقصد بها الهيئات والمنظمات التي يقيمها الافراد خارج نطاق الدولة وبعيدا عن سيطرتها ونفوذها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6 التعددية السياسية من ابرز سمات الديمقراطية  هو وجود الحرية السياسية للمواطنين والمكفولة دستوريا وهي تسمح بانشاء أحزاب وهيئات سياسية تشارك بالعملية الديمقراطية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7 فصل السلطات   تقوم النظم الديمقراطية على ثلاث سلطات  سلطة تشريعية والسلطة التنفيذية والسلطة القضائية وتعتمد النظم الديمقراطية على الفصل بينهم واستقلالهم عن بعضهم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IQ" sz="8000" dirty="0" smtClean="0">
                <a:solidFill>
                  <a:prstClr val="black"/>
                </a:solidFill>
                <a:ea typeface="Calibri"/>
              </a:rPr>
              <a:t>8 حكم الأكثرية وهذا يعني ان صندوق الاقتراع هو المسؤول  عن إعطاء السلطة لفرد او حزب عن طريق حصولها على أكثرية  في الأصوات</a:t>
            </a:r>
            <a:endParaRPr lang="en-US" sz="8000" dirty="0" smtClean="0">
              <a:solidFill>
                <a:prstClr val="black"/>
              </a:solidFill>
              <a:ea typeface="Calibri"/>
              <a:cs typeface="Arial"/>
            </a:endParaRPr>
          </a:p>
          <a:p>
            <a:pPr lvl="0" algn="r" rtl="1">
              <a:spcBef>
                <a:spcPts val="0"/>
              </a:spcBef>
            </a:pPr>
            <a:endParaRPr lang="ar-IQ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99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المحاضرة : الخامس عشر  المادة:الحقوق والديمقراطية الفصل الدراسي الاول  العام الدراسي 2020/2019  قسم : الاسلامية والحاسبات  المرحلة /الاولى  مدرس المادة :د. اراء جميل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: الخامس عشر  المادة:الحقوق والديمقراطية الفصل الدراسي الاول  العام الدراسي 2020/2019  قسم : الحاسبات  المرحلة /الاولى  مدرس المادة :د. اراء جميل</dc:title>
  <dc:creator>mustafa for computer</dc:creator>
  <cp:lastModifiedBy>DR.Ahmed Saker 2o1O</cp:lastModifiedBy>
  <cp:revision>7</cp:revision>
  <dcterms:created xsi:type="dcterms:W3CDTF">2006-08-16T00:00:00Z</dcterms:created>
  <dcterms:modified xsi:type="dcterms:W3CDTF">2020-03-05T16:48:41Z</dcterms:modified>
</cp:coreProperties>
</file>