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2" d="100"/>
          <a:sy n="72" d="100"/>
        </p:scale>
        <p:origin x="-12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0E88DC-7524-4A68-B9DF-74C805D7DA6A}" type="datetimeFigureOut">
              <a:rPr lang="ar-IQ" smtClean="0"/>
              <a:t>11/07/1441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A070041-A5FE-4EBF-BB2E-80E52E58401F}"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0E88DC-7524-4A68-B9DF-74C805D7DA6A}" type="datetimeFigureOut">
              <a:rPr lang="ar-IQ" smtClean="0"/>
              <a:t>11/07/1441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E88DC-7524-4A68-B9DF-74C805D7DA6A}" type="datetimeFigureOut">
              <a:rPr lang="ar-IQ" smtClean="0"/>
              <a:t>11/07/1441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20E88DC-7524-4A68-B9DF-74C805D7DA6A}" type="datetimeFigureOut">
              <a:rPr lang="ar-IQ" smtClean="0"/>
              <a:t>11/07/1441</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A070041-A5FE-4EBF-BB2E-80E52E5840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1052736"/>
            <a:ext cx="5256584" cy="3312368"/>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IQ"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a:t>
            </a: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الرابعة </a:t>
            </a: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عشر </a:t>
            </a:r>
          </a:p>
          <a:p>
            <a:pPr algn="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p>
          <a:p>
            <a:pPr algn="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p>
          <a:p>
            <a:pPr algn="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p>
          <a:p>
            <a:pPr algn="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 </a:t>
            </a:r>
            <a:r>
              <a:rPr lang="ar-IQ"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والاسلامية </a:t>
            </a:r>
            <a:endPar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p>
          <a:p>
            <a:pPr algn="r"/>
            <a:r>
              <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a:t>
            </a:r>
            <a:r>
              <a:rPr lang="ar-IQ" sz="2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جميل</a:t>
            </a:r>
            <a:endParaRPr lang="ar-IQ" sz="2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839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788277"/>
            <a:ext cx="8604448" cy="4375044"/>
          </a:xfrm>
          <a:prstGeom prst="rect">
            <a:avLst/>
          </a:prstGeom>
        </p:spPr>
        <p:txBody>
          <a:bodyPr wrap="square">
            <a:spAutoFit/>
          </a:bodyPr>
          <a:lstStyle/>
          <a:p>
            <a:pPr lvl="0" indent="457200" algn="just">
              <a:lnSpc>
                <a:spcPct val="115000"/>
              </a:lnSpc>
            </a:pPr>
            <a:r>
              <a:rPr lang="ar-IQ" sz="2400" dirty="0">
                <a:latin typeface="Calibri"/>
                <a:ea typeface="Calibri"/>
                <a:cs typeface="PT Bold Heading"/>
              </a:rPr>
              <a:t> </a:t>
            </a:r>
            <a:r>
              <a:rPr lang="ar-IQ" sz="2800" dirty="0">
                <a:solidFill>
                  <a:prstClr val="black"/>
                </a:solidFill>
                <a:latin typeface="Calibri"/>
                <a:ea typeface="Calibri"/>
                <a:cs typeface="PT Bold Heading"/>
              </a:rPr>
              <a:t>-</a:t>
            </a:r>
            <a:r>
              <a:rPr lang="ar-IQ" sz="2800" dirty="0">
                <a:solidFill>
                  <a:prstClr val="black"/>
                </a:solidFill>
                <a:latin typeface="Times New Roman"/>
                <a:ea typeface="Times New Roman"/>
                <a:cs typeface="Simplified Arabic"/>
              </a:rPr>
              <a:t>انواع الديمقراطيات </a:t>
            </a:r>
          </a:p>
          <a:p>
            <a:pPr marL="285750" lvl="0" indent="-285750" algn="just">
              <a:lnSpc>
                <a:spcPct val="115000"/>
              </a:lnSpc>
              <a:buFontTx/>
              <a:buChar char="-"/>
            </a:pPr>
            <a:r>
              <a:rPr lang="ar-IQ" sz="2800" dirty="0">
                <a:solidFill>
                  <a:prstClr val="black"/>
                </a:solidFill>
                <a:latin typeface="Times New Roman"/>
                <a:ea typeface="Times New Roman"/>
                <a:cs typeface="Simplified Arabic"/>
              </a:rPr>
              <a:t>الديمقراطية التمثلية تعريفها: تعني أن يكون الحكم لممثلي الشعب المنتخبين، فهو يشير إلى أنه هو ذلك الترتيب المؤسساتي الذي يمكن من خلاله التوصل إلى القرارات السياسية التي تشخص الخير العام عن طريق جعل الشعب نفسه يتخذ القرارات من خلال انتخاب أفراد بتنفيذ إرادة الشعب وقد أخذت هذه الديمقراطية اتجاهين الأولى يمكن تسميته بالديمقراطية شبه المباشرة وكما كان محدود الانتشار والثاني </a:t>
            </a:r>
            <a:r>
              <a:rPr lang="ar-IQ" sz="2800" b="1" dirty="0" smtClean="0">
                <a:solidFill>
                  <a:prstClr val="black"/>
                </a:solidFill>
                <a:latin typeface="Times New Roman"/>
                <a:ea typeface="Times New Roman"/>
                <a:cs typeface="Simplified Arabic"/>
              </a:rPr>
              <a:t>هو</a:t>
            </a:r>
            <a:endParaRPr lang="en-US" sz="900" dirty="0">
              <a:latin typeface="Times New Roman"/>
              <a:ea typeface="Times New Roman"/>
            </a:endParaRPr>
          </a:p>
          <a:p>
            <a:pPr indent="457200" algn="just">
              <a:lnSpc>
                <a:spcPct val="115000"/>
              </a:lnSpc>
            </a:pPr>
            <a:endParaRPr lang="en-US" sz="1400" dirty="0">
              <a:latin typeface="Times New Roman"/>
              <a:ea typeface="Times New Roman"/>
            </a:endParaRPr>
          </a:p>
          <a:p>
            <a:pPr indent="457200" algn="just">
              <a:lnSpc>
                <a:spcPct val="115000"/>
              </a:lnSpc>
            </a:pPr>
            <a:endParaRPr lang="ar-IQ" dirty="0" smtClean="0">
              <a:latin typeface="Times New Roman"/>
              <a:ea typeface="Times New Roman"/>
              <a:cs typeface="Simplified Arabic"/>
            </a:endParaRPr>
          </a:p>
          <a:p>
            <a:pPr indent="457200" algn="just">
              <a:lnSpc>
                <a:spcPct val="115000"/>
              </a:lnSpc>
            </a:pPr>
            <a:endParaRPr lang="en-US" sz="1400" dirty="0">
              <a:effectLst/>
              <a:latin typeface="Times New Roman"/>
              <a:ea typeface="Times New Roman"/>
            </a:endParaRPr>
          </a:p>
        </p:txBody>
      </p:sp>
    </p:spTree>
    <p:extLst>
      <p:ext uri="{BB962C8B-B14F-4D97-AF65-F5344CB8AC3E}">
        <p14:creationId xmlns:p14="http://schemas.microsoft.com/office/powerpoint/2010/main" val="103935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3"/>
          </p:nvPr>
        </p:nvSpPr>
        <p:spPr>
          <a:xfrm>
            <a:off x="1259632" y="332656"/>
            <a:ext cx="7344816" cy="4248472"/>
          </a:xfrm>
        </p:spPr>
        <p:txBody>
          <a:bodyPr>
            <a:normAutofit fontScale="25000" lnSpcReduction="20000"/>
          </a:bodyPr>
          <a:lstStyle/>
          <a:p>
            <a:pPr marL="285750" lvl="0" indent="-285750" algn="just">
              <a:lnSpc>
                <a:spcPct val="115000"/>
              </a:lnSpc>
              <a:spcBef>
                <a:spcPts val="0"/>
              </a:spcBef>
              <a:spcAft>
                <a:spcPts val="0"/>
              </a:spcAft>
              <a:buClrTx/>
              <a:buSzTx/>
              <a:buFontTx/>
              <a:buChar char="-"/>
            </a:pPr>
            <a:endParaRPr lang="ar-IQ" sz="1800" dirty="0" smtClean="0">
              <a:solidFill>
                <a:prstClr val="black"/>
              </a:solidFill>
              <a:latin typeface="Times New Roman"/>
              <a:ea typeface="Times New Roman"/>
              <a:cs typeface="Simplified Arabic"/>
            </a:endParaRPr>
          </a:p>
          <a:p>
            <a:pPr marL="285750" lvl="0" indent="-285750" algn="just">
              <a:lnSpc>
                <a:spcPct val="115000"/>
              </a:lnSpc>
              <a:spcBef>
                <a:spcPts val="0"/>
              </a:spcBef>
              <a:spcAft>
                <a:spcPts val="0"/>
              </a:spcAft>
              <a:buClrTx/>
              <a:buSzTx/>
              <a:buFontTx/>
              <a:buChar char="-"/>
            </a:pPr>
            <a:r>
              <a:rPr lang="ar-IQ" sz="8000" dirty="0" smtClean="0">
                <a:solidFill>
                  <a:prstClr val="black"/>
                </a:solidFill>
                <a:latin typeface="Times New Roman"/>
                <a:ea typeface="Times New Roman"/>
                <a:cs typeface="Simplified Arabic"/>
              </a:rPr>
              <a:t>الديمقراطية </a:t>
            </a:r>
            <a:r>
              <a:rPr lang="ar-IQ" sz="8000" dirty="0">
                <a:solidFill>
                  <a:prstClr val="black"/>
                </a:solidFill>
                <a:latin typeface="Times New Roman"/>
                <a:ea typeface="Times New Roman"/>
                <a:cs typeface="Simplified Arabic"/>
              </a:rPr>
              <a:t>غير المباشرة أو </a:t>
            </a:r>
            <a:r>
              <a:rPr lang="ar-IQ" sz="8000" dirty="0" smtClean="0">
                <a:solidFill>
                  <a:prstClr val="black"/>
                </a:solidFill>
                <a:latin typeface="Times New Roman"/>
                <a:ea typeface="Times New Roman"/>
                <a:cs typeface="Simplified Arabic"/>
              </a:rPr>
              <a:t>النيابية</a:t>
            </a:r>
          </a:p>
          <a:p>
            <a:pPr marL="285750" lvl="0" indent="-285750" algn="just">
              <a:lnSpc>
                <a:spcPct val="115000"/>
              </a:lnSpc>
              <a:spcBef>
                <a:spcPts val="0"/>
              </a:spcBef>
              <a:spcAft>
                <a:spcPts val="0"/>
              </a:spcAft>
              <a:buClrTx/>
              <a:buSzTx/>
              <a:buFontTx/>
              <a:buChar char="-"/>
            </a:pPr>
            <a:r>
              <a:rPr lang="ar-IQ" sz="8000" dirty="0" smtClean="0">
                <a:solidFill>
                  <a:prstClr val="black"/>
                </a:solidFill>
                <a:latin typeface="Times New Roman"/>
                <a:ea typeface="Times New Roman"/>
                <a:cs typeface="Simplified Arabic"/>
              </a:rPr>
              <a:t>الديمقراطية </a:t>
            </a:r>
            <a:r>
              <a:rPr lang="ar-IQ" sz="8000" dirty="0">
                <a:solidFill>
                  <a:prstClr val="black"/>
                </a:solidFill>
                <a:latin typeface="Times New Roman"/>
                <a:ea typeface="Times New Roman"/>
                <a:cs typeface="Simplified Arabic"/>
              </a:rPr>
              <a:t>شبه المباشرة مظاهرها </a:t>
            </a:r>
          </a:p>
          <a:p>
            <a:pPr marL="285750" lvl="0" indent="-285750" algn="just">
              <a:lnSpc>
                <a:spcPct val="115000"/>
              </a:lnSpc>
              <a:spcBef>
                <a:spcPts val="0"/>
              </a:spcBef>
              <a:spcAft>
                <a:spcPts val="0"/>
              </a:spcAft>
              <a:buClrTx/>
              <a:buSzTx/>
              <a:buFontTx/>
              <a:buChar char="-"/>
            </a:pPr>
            <a:r>
              <a:rPr lang="ar-IQ" sz="8000" dirty="0">
                <a:solidFill>
                  <a:prstClr val="black"/>
                </a:solidFill>
                <a:latin typeface="Times New Roman"/>
                <a:ea typeface="Times New Roman"/>
                <a:cs typeface="Simplified Arabic"/>
              </a:rPr>
              <a:t>الاستفتاء الشعبي </a:t>
            </a:r>
          </a:p>
          <a:p>
            <a:pPr marL="285750" lvl="0" indent="-285750" algn="just">
              <a:lnSpc>
                <a:spcPct val="115000"/>
              </a:lnSpc>
              <a:spcBef>
                <a:spcPts val="0"/>
              </a:spcBef>
              <a:spcAft>
                <a:spcPts val="0"/>
              </a:spcAft>
              <a:buClrTx/>
              <a:buSzTx/>
              <a:buFontTx/>
              <a:buChar char="-"/>
            </a:pPr>
            <a:r>
              <a:rPr lang="ar-IQ" sz="8000" dirty="0">
                <a:solidFill>
                  <a:prstClr val="black"/>
                </a:solidFill>
                <a:latin typeface="Times New Roman"/>
                <a:ea typeface="Times New Roman"/>
                <a:cs typeface="Simplified Arabic"/>
              </a:rPr>
              <a:t>الاعتراض الشعبي –</a:t>
            </a:r>
          </a:p>
          <a:p>
            <a:pPr marL="285750" lvl="0" indent="-285750" algn="just">
              <a:lnSpc>
                <a:spcPct val="115000"/>
              </a:lnSpc>
              <a:spcBef>
                <a:spcPts val="0"/>
              </a:spcBef>
              <a:spcAft>
                <a:spcPts val="0"/>
              </a:spcAft>
              <a:buClrTx/>
              <a:buSzTx/>
              <a:buFontTx/>
              <a:buChar char="-"/>
            </a:pPr>
            <a:r>
              <a:rPr lang="ar-IQ" sz="8000" dirty="0">
                <a:solidFill>
                  <a:prstClr val="black"/>
                </a:solidFill>
                <a:latin typeface="Times New Roman"/>
                <a:ea typeface="Times New Roman"/>
                <a:cs typeface="Simplified Arabic"/>
              </a:rPr>
              <a:t>الاقتراح الشعبي</a:t>
            </a:r>
          </a:p>
          <a:p>
            <a:pPr marL="285750" lvl="0" indent="-285750" algn="just">
              <a:lnSpc>
                <a:spcPct val="115000"/>
              </a:lnSpc>
              <a:spcBef>
                <a:spcPts val="0"/>
              </a:spcBef>
              <a:spcAft>
                <a:spcPts val="0"/>
              </a:spcAft>
              <a:buClrTx/>
              <a:buSzTx/>
              <a:buFontTx/>
              <a:buChar char="-"/>
            </a:pPr>
            <a:endParaRPr lang="ar-IQ" sz="8000" dirty="0">
              <a:solidFill>
                <a:prstClr val="black"/>
              </a:solidFill>
              <a:latin typeface="Times New Roman"/>
              <a:ea typeface="Times New Roman"/>
              <a:cs typeface="Simplified Arabic"/>
            </a:endParaRPr>
          </a:p>
          <a:p>
            <a:pPr marL="0" lvl="0" indent="0">
              <a:spcBef>
                <a:spcPts val="0"/>
              </a:spcBef>
              <a:spcAft>
                <a:spcPts val="0"/>
              </a:spcAft>
              <a:buClrTx/>
              <a:buSzTx/>
              <a:buNone/>
            </a:pPr>
            <a:r>
              <a:rPr lang="ar-IQ" sz="8000" dirty="0">
                <a:solidFill>
                  <a:prstClr val="black"/>
                </a:solidFill>
                <a:latin typeface="Times New Roman"/>
                <a:ea typeface="Times New Roman"/>
                <a:cs typeface="Simplified Arabic"/>
              </a:rPr>
              <a:t>مزاياها .</a:t>
            </a:r>
            <a:r>
              <a:rPr lang="ar-SA" sz="8000" b="1" dirty="0">
                <a:solidFill>
                  <a:prstClr val="black"/>
                </a:solidFill>
              </a:rPr>
              <a:t> </a:t>
            </a:r>
          </a:p>
          <a:p>
            <a:pPr marL="0" lvl="0" indent="0">
              <a:spcBef>
                <a:spcPts val="0"/>
              </a:spcBef>
              <a:spcAft>
                <a:spcPts val="0"/>
              </a:spcAft>
              <a:buClrTx/>
              <a:buSzTx/>
              <a:buNone/>
            </a:pPr>
            <a:r>
              <a:rPr lang="ar-SA" sz="8000" b="1" dirty="0">
                <a:solidFill>
                  <a:prstClr val="black"/>
                </a:solidFill>
              </a:rPr>
              <a:t>1- </a:t>
            </a:r>
            <a:r>
              <a:rPr lang="ar-SA" sz="8000" dirty="0">
                <a:solidFill>
                  <a:prstClr val="black"/>
                </a:solidFill>
                <a:latin typeface="Times New Roman"/>
                <a:ea typeface="Times New Roman"/>
                <a:cs typeface="Simplified Arabic"/>
              </a:rPr>
              <a:t>اقرب الى الديمقراطية بمفهومها الاصلي </a:t>
            </a:r>
            <a:endParaRPr lang="en-US" sz="8000" dirty="0">
              <a:solidFill>
                <a:prstClr val="black"/>
              </a:solidFill>
              <a:latin typeface="Times New Roman"/>
              <a:ea typeface="Times New Roman"/>
              <a:cs typeface="Simplified Arabic"/>
            </a:endParaRPr>
          </a:p>
          <a:p>
            <a:pPr marL="0" lvl="0" indent="0">
              <a:spcBef>
                <a:spcPts val="0"/>
              </a:spcBef>
              <a:spcAft>
                <a:spcPts val="0"/>
              </a:spcAft>
              <a:buClrTx/>
              <a:buSzTx/>
              <a:buNone/>
            </a:pPr>
            <a:r>
              <a:rPr lang="ar-SA" sz="8000" dirty="0">
                <a:solidFill>
                  <a:prstClr val="black"/>
                </a:solidFill>
                <a:latin typeface="Times New Roman"/>
                <a:ea typeface="Times New Roman"/>
                <a:cs typeface="Simplified Arabic"/>
              </a:rPr>
              <a:t>2- تعد وسيلة لمحاربة استبداد المجالس المنتخبة</a:t>
            </a:r>
            <a:endParaRPr lang="en-US" sz="8000" dirty="0">
              <a:solidFill>
                <a:prstClr val="black"/>
              </a:solidFill>
              <a:latin typeface="Times New Roman"/>
              <a:ea typeface="Times New Roman"/>
              <a:cs typeface="Simplified Arabic"/>
            </a:endParaRPr>
          </a:p>
          <a:p>
            <a:pPr marL="0" lvl="0" indent="0">
              <a:spcBef>
                <a:spcPts val="0"/>
              </a:spcBef>
              <a:spcAft>
                <a:spcPts val="0"/>
              </a:spcAft>
              <a:buClrTx/>
              <a:buSzTx/>
              <a:buNone/>
            </a:pPr>
            <a:r>
              <a:rPr lang="ar-SA" sz="8000" dirty="0">
                <a:solidFill>
                  <a:prstClr val="black"/>
                </a:solidFill>
                <a:latin typeface="Times New Roman"/>
                <a:ea typeface="Times New Roman"/>
                <a:cs typeface="Simplified Arabic"/>
              </a:rPr>
              <a:t>3- تضعف سيطرة الاحزاب السياسية</a:t>
            </a:r>
            <a:endParaRPr lang="ar-IQ" sz="8000" dirty="0">
              <a:solidFill>
                <a:prstClr val="black"/>
              </a:solidFill>
              <a:latin typeface="Times New Roman"/>
              <a:ea typeface="Times New Roman"/>
              <a:cs typeface="Simplified Arabic"/>
            </a:endParaRPr>
          </a:p>
          <a:p>
            <a:pPr marL="285750" lvl="0" indent="-285750" algn="just">
              <a:lnSpc>
                <a:spcPct val="115000"/>
              </a:lnSpc>
              <a:spcBef>
                <a:spcPts val="0"/>
              </a:spcBef>
              <a:spcAft>
                <a:spcPts val="0"/>
              </a:spcAft>
              <a:buClrTx/>
              <a:buSzTx/>
              <a:buFontTx/>
              <a:buChar char="-"/>
            </a:pPr>
            <a:r>
              <a:rPr lang="ar-IQ" sz="8000" b="1" dirty="0">
                <a:solidFill>
                  <a:prstClr val="black"/>
                </a:solidFill>
                <a:latin typeface="Times New Roman"/>
                <a:ea typeface="Times New Roman"/>
                <a:cs typeface="Simplified Arabic"/>
              </a:rPr>
              <a:t> عيوبها</a:t>
            </a:r>
          </a:p>
          <a:p>
            <a:pPr marL="0" lvl="0" indent="-4445" algn="just">
              <a:lnSpc>
                <a:spcPct val="115000"/>
              </a:lnSpc>
              <a:spcBef>
                <a:spcPts val="0"/>
              </a:spcBef>
              <a:spcAft>
                <a:spcPts val="0"/>
              </a:spcAft>
              <a:buClrTx/>
              <a:buSzTx/>
              <a:buNone/>
            </a:pPr>
            <a:r>
              <a:rPr lang="ar-IQ" sz="8000" dirty="0">
                <a:solidFill>
                  <a:prstClr val="black"/>
                </a:solidFill>
                <a:ea typeface="Times New Roman"/>
                <a:cs typeface="Simplified Arabic"/>
              </a:rPr>
              <a:t>1- تستند الى راي الغالبية من الناخبين وهؤلاء تختلف درجة الفهم لديهم </a:t>
            </a:r>
          </a:p>
          <a:p>
            <a:pPr marL="0" lvl="0" indent="-4445" algn="just">
              <a:lnSpc>
                <a:spcPct val="115000"/>
              </a:lnSpc>
              <a:spcBef>
                <a:spcPts val="0"/>
              </a:spcBef>
              <a:spcAft>
                <a:spcPts val="0"/>
              </a:spcAft>
              <a:buClrTx/>
              <a:buSzTx/>
              <a:buNone/>
            </a:pPr>
            <a:r>
              <a:rPr lang="ar-IQ" sz="8000" dirty="0">
                <a:solidFill>
                  <a:prstClr val="black"/>
                </a:solidFill>
                <a:ea typeface="Times New Roman"/>
                <a:cs typeface="Simplified Arabic"/>
              </a:rPr>
              <a:t>2- تدخل في نفوس الناخبين الملل وتعطل مصالحهم وضياع ساعات في الانتظار</a:t>
            </a:r>
          </a:p>
          <a:p>
            <a:pPr marL="0" lvl="0" indent="-4445" algn="just">
              <a:lnSpc>
                <a:spcPct val="115000"/>
              </a:lnSpc>
              <a:spcBef>
                <a:spcPts val="0"/>
              </a:spcBef>
              <a:spcAft>
                <a:spcPts val="0"/>
              </a:spcAft>
              <a:buClrTx/>
              <a:buSzTx/>
              <a:buNone/>
            </a:pPr>
            <a:r>
              <a:rPr lang="ar-IQ" sz="8000" dirty="0">
                <a:solidFill>
                  <a:prstClr val="black"/>
                </a:solidFill>
                <a:ea typeface="Times New Roman"/>
                <a:cs typeface="Simplified Arabic"/>
              </a:rPr>
              <a:t>3- نظامها مرهق ومكلف </a:t>
            </a:r>
          </a:p>
          <a:p>
            <a:pPr marL="0" lvl="0" indent="0">
              <a:lnSpc>
                <a:spcPct val="107000"/>
              </a:lnSpc>
              <a:spcBef>
                <a:spcPts val="0"/>
              </a:spcBef>
              <a:spcAft>
                <a:spcPts val="800"/>
              </a:spcAft>
              <a:buClrTx/>
              <a:buSzTx/>
              <a:buNone/>
            </a:pPr>
            <a:endParaRPr lang="ar-IQ" sz="1800" dirty="0">
              <a:solidFill>
                <a:prstClr val="black"/>
              </a:solidFill>
              <a:latin typeface="Calibri"/>
              <a:ea typeface="Calibri"/>
              <a:cs typeface="PT Bold Heading"/>
            </a:endParaRPr>
          </a:p>
          <a:p>
            <a:pPr marL="0" lvl="0" indent="0">
              <a:spcBef>
                <a:spcPts val="0"/>
              </a:spcBef>
              <a:spcAft>
                <a:spcPts val="0"/>
              </a:spcAft>
              <a:buClrTx/>
              <a:buSzTx/>
              <a:buNone/>
            </a:pPr>
            <a:endParaRPr lang="ar-IQ" sz="1800" dirty="0">
              <a:solidFill>
                <a:srgbClr val="FF0000"/>
              </a:solidFill>
              <a:latin typeface="Arial" panose="020B0604020202020204" pitchFamily="34" charset="0"/>
              <a:cs typeface="Arial" panose="020B0604020202020204" pitchFamily="34" charset="0"/>
            </a:endParaRPr>
          </a:p>
          <a:p>
            <a:pPr marL="0" lvl="0" indent="0">
              <a:spcBef>
                <a:spcPts val="0"/>
              </a:spcBef>
              <a:spcAft>
                <a:spcPts val="0"/>
              </a:spcAft>
              <a:buClrTx/>
              <a:buSzTx/>
              <a:buNone/>
            </a:pPr>
            <a:endParaRPr lang="ar-IQ" sz="1800" dirty="0">
              <a:solidFill>
                <a:prstClr val="black"/>
              </a:solidFill>
              <a:latin typeface="Arial" panose="020B0604020202020204" pitchFamily="34" charset="0"/>
              <a:cs typeface="Arial" panose="020B0604020202020204" pitchFamily="34" charset="0"/>
            </a:endParaRPr>
          </a:p>
          <a:p>
            <a:pPr marL="0" lvl="0" indent="-4445" algn="just">
              <a:lnSpc>
                <a:spcPct val="115000"/>
              </a:lnSpc>
              <a:spcBef>
                <a:spcPts val="0"/>
              </a:spcBef>
              <a:spcAft>
                <a:spcPts val="0"/>
              </a:spcAft>
              <a:buClrTx/>
              <a:buSzTx/>
              <a:buNone/>
            </a:pPr>
            <a:endParaRPr lang="ar-IQ" sz="1800" dirty="0">
              <a:solidFill>
                <a:prstClr val="black"/>
              </a:solidFill>
              <a:latin typeface="Simplified Arabic"/>
              <a:ea typeface="Times New Roman"/>
              <a:cs typeface="PT Bold Heading"/>
            </a:endParaRPr>
          </a:p>
          <a:p>
            <a:pPr marL="0" lvl="0" indent="-4445" algn="just">
              <a:lnSpc>
                <a:spcPct val="115000"/>
              </a:lnSpc>
              <a:spcBef>
                <a:spcPts val="0"/>
              </a:spcBef>
              <a:spcAft>
                <a:spcPts val="0"/>
              </a:spcAft>
              <a:buClrTx/>
              <a:buSzTx/>
              <a:buNone/>
            </a:pPr>
            <a:endParaRPr lang="ar-IQ" sz="1800" dirty="0">
              <a:solidFill>
                <a:prstClr val="black"/>
              </a:solidFill>
              <a:latin typeface="Simplified Arabic"/>
              <a:ea typeface="Times New Roman"/>
              <a:cs typeface="PT Bold Heading"/>
            </a:endParaRPr>
          </a:p>
          <a:p>
            <a:pPr marL="0" lvl="0" indent="-4445" algn="just">
              <a:lnSpc>
                <a:spcPct val="115000"/>
              </a:lnSpc>
              <a:spcBef>
                <a:spcPts val="0"/>
              </a:spcBef>
              <a:spcAft>
                <a:spcPts val="0"/>
              </a:spcAft>
              <a:buClrTx/>
              <a:buSzTx/>
              <a:buNone/>
            </a:pPr>
            <a:endParaRPr lang="ar-IQ" sz="1800" dirty="0">
              <a:solidFill>
                <a:prstClr val="black"/>
              </a:solidFill>
              <a:latin typeface="Times New Roman"/>
              <a:ea typeface="Times New Roman"/>
              <a:cs typeface="Simplified Arabic"/>
            </a:endParaRPr>
          </a:p>
          <a:p>
            <a:pPr marL="0" lvl="0" indent="457200" algn="just">
              <a:lnSpc>
                <a:spcPct val="115000"/>
              </a:lnSpc>
              <a:spcBef>
                <a:spcPts val="0"/>
              </a:spcBef>
              <a:spcAft>
                <a:spcPts val="0"/>
              </a:spcAft>
              <a:buClrTx/>
              <a:buSzTx/>
              <a:buNone/>
            </a:pPr>
            <a:endParaRPr lang="en-US" sz="1800" dirty="0">
              <a:solidFill>
                <a:prstClr val="black"/>
              </a:solidFill>
              <a:latin typeface="Times New Roman"/>
              <a:ea typeface="Times New Roman"/>
            </a:endParaRPr>
          </a:p>
          <a:p>
            <a:pPr marL="0" lvl="0" indent="-4445" algn="just">
              <a:lnSpc>
                <a:spcPct val="115000"/>
              </a:lnSpc>
              <a:spcBef>
                <a:spcPts val="0"/>
              </a:spcBef>
              <a:spcAft>
                <a:spcPts val="0"/>
              </a:spcAft>
              <a:buClrTx/>
              <a:buSzTx/>
              <a:buNone/>
            </a:pPr>
            <a:r>
              <a:rPr lang="ar-IQ" sz="1800" dirty="0">
                <a:solidFill>
                  <a:prstClr val="black"/>
                </a:solidFill>
                <a:latin typeface="Times New Roman"/>
                <a:ea typeface="Times New Roman"/>
                <a:cs typeface="Simplified Arabic"/>
              </a:rPr>
              <a:t> </a:t>
            </a:r>
          </a:p>
          <a:p>
            <a:endParaRPr lang="ar-IQ" sz="1800" dirty="0"/>
          </a:p>
        </p:txBody>
      </p:sp>
    </p:spTree>
    <p:extLst>
      <p:ext uri="{BB962C8B-B14F-4D97-AF65-F5344CB8AC3E}">
        <p14:creationId xmlns:p14="http://schemas.microsoft.com/office/powerpoint/2010/main" val="4114629413"/>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149</TotalTime>
  <Words>159</Words>
  <Application>Microsoft Office PowerPoint</Application>
  <PresentationFormat>On-screen Show (4:3)</PresentationFormat>
  <Paragraphs>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Slipstream</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مكتبة احمد</dc:creator>
  <cp:lastModifiedBy>DR.Ahmed Saker 2o1O</cp:lastModifiedBy>
  <cp:revision>16</cp:revision>
  <dcterms:created xsi:type="dcterms:W3CDTF">2019-03-07T10:25:18Z</dcterms:created>
  <dcterms:modified xsi:type="dcterms:W3CDTF">2020-03-05T16:46:32Z</dcterms:modified>
</cp:coreProperties>
</file>