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2" d="100"/>
          <a:sy n="72" d="100"/>
        </p:scale>
        <p:origin x="-1242" y="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07328"/>
            <a:ext cx="6552728" cy="5469944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r"/>
            <a:r>
              <a:rPr lang="ar-IQ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لمحاضرة : </a:t>
            </a:r>
            <a:r>
              <a:rPr lang="ar-IQ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العاشره </a:t>
            </a:r>
            <a:endParaRPr lang="ar-IQ" sz="3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ar-IQ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المادة:الحقوق والديمقراطية</a:t>
            </a:r>
          </a:p>
          <a:p>
            <a:pPr algn="r"/>
            <a:r>
              <a:rPr lang="ar-IQ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الفصل الدراسي الاول </a:t>
            </a:r>
          </a:p>
          <a:p>
            <a:pPr algn="r"/>
            <a:r>
              <a:rPr lang="ar-IQ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العام الدراسي 2020/2019 </a:t>
            </a:r>
          </a:p>
          <a:p>
            <a:pPr algn="r"/>
            <a:r>
              <a:rPr lang="ar-IQ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قسم : </a:t>
            </a:r>
            <a:r>
              <a:rPr lang="ar-IQ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الحاسبات والاسلامية </a:t>
            </a:r>
            <a:endParaRPr lang="ar-IQ" sz="3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ar-IQ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المرحلة /الاولى </a:t>
            </a:r>
          </a:p>
          <a:p>
            <a:pPr algn="r"/>
            <a:r>
              <a:rPr lang="ar-IQ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مدرس المادة :د. اراء جميل</a:t>
            </a:r>
          </a:p>
        </p:txBody>
      </p:sp>
    </p:spTree>
    <p:extLst>
      <p:ext uri="{BB962C8B-B14F-4D97-AF65-F5344CB8AC3E}">
        <p14:creationId xmlns:p14="http://schemas.microsoft.com/office/powerpoint/2010/main" val="2108397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6506" y="404664"/>
            <a:ext cx="8424936" cy="795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430" lvl="0" indent="-265430" algn="just"/>
            <a:r>
              <a:rPr lang="ar-AE" sz="6000" baseline="300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(</a:t>
            </a:r>
            <a:r>
              <a:rPr lang="ar-IQ" sz="6000" baseline="300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 الفساد الاداري </a:t>
            </a:r>
            <a:r>
              <a:rPr lang="ar-AE" sz="6000" baseline="300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)</a:t>
            </a:r>
            <a:r>
              <a:rPr lang="ar-AE" sz="60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 </a:t>
            </a:r>
            <a:endParaRPr lang="ar-IQ" sz="6000" dirty="0">
              <a:solidFill>
                <a:prstClr val="black"/>
              </a:solidFill>
              <a:latin typeface="Times New Roman"/>
              <a:ea typeface="Times New Roman"/>
              <a:cs typeface="Simplified Arabic"/>
            </a:endParaRPr>
          </a:p>
          <a:p>
            <a:pPr marL="265430" lvl="0" indent="-265430" algn="just"/>
            <a:r>
              <a:rPr lang="ar-IQ" sz="24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مفهوم الفساد الاداري</a:t>
            </a:r>
          </a:p>
          <a:p>
            <a:pPr marL="265430" lvl="0" indent="-265430" algn="just"/>
            <a:r>
              <a:rPr lang="ar-IQ" sz="20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كل عمل يتضمن سوء استخدام المنصب العام لتحقيق مصلحة خاصة ذاتيه لنفسه او لجماعته</a:t>
            </a:r>
          </a:p>
          <a:p>
            <a:pPr marL="265430" lvl="0" indent="-265430" algn="just"/>
            <a:r>
              <a:rPr lang="ar-IQ" sz="20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اشكال الفساد الاداري </a:t>
            </a:r>
          </a:p>
          <a:p>
            <a:pPr marL="265430" lvl="0" indent="-265430" algn="just"/>
            <a:r>
              <a:rPr lang="ar-IQ" sz="20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1- وفقا للراي العام</a:t>
            </a:r>
          </a:p>
          <a:p>
            <a:pPr marL="265430" lvl="0" indent="-265430" algn="just"/>
            <a:r>
              <a:rPr lang="ar-IQ" sz="20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-ابيض</a:t>
            </a:r>
          </a:p>
          <a:p>
            <a:pPr marL="265430" lvl="0" indent="-265430" algn="just"/>
            <a:r>
              <a:rPr lang="ar-IQ" sz="20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-اسود </a:t>
            </a:r>
          </a:p>
          <a:p>
            <a:pPr marL="265430" lvl="0" indent="-265430" algn="just"/>
            <a:r>
              <a:rPr lang="ar-IQ" sz="20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-رمادي </a:t>
            </a:r>
          </a:p>
          <a:p>
            <a:pPr marL="265430" lvl="0" indent="-265430" algn="just"/>
            <a:r>
              <a:rPr lang="ar-IQ" sz="20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2- وفقا للمارسة </a:t>
            </a:r>
          </a:p>
          <a:p>
            <a:pPr marL="265430" lvl="0" indent="-265430" algn="just"/>
            <a:r>
              <a:rPr lang="ar-IQ" sz="20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-سوء استخدام الروتين </a:t>
            </a:r>
          </a:p>
          <a:p>
            <a:pPr marL="265430" lvl="0" indent="-265430" algn="just"/>
            <a:r>
              <a:rPr lang="ar-IQ" sz="20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-الممارسة غير الامينه للصلاحية </a:t>
            </a:r>
          </a:p>
          <a:p>
            <a:pPr marL="265430" lvl="0" indent="-265430" algn="just"/>
            <a:r>
              <a:rPr lang="ar-IQ" sz="20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-ممارسات مخالفة للقانون</a:t>
            </a:r>
          </a:p>
          <a:p>
            <a:pPr marL="265430" lvl="0" indent="-265430" algn="just"/>
            <a:r>
              <a:rPr lang="ar-IQ" sz="20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3- وفقا للغرض </a:t>
            </a:r>
          </a:p>
          <a:p>
            <a:pPr marL="265430" lvl="0" indent="-265430" algn="just"/>
            <a:r>
              <a:rPr lang="ar-IQ" sz="20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-خدمة الاقارب</a:t>
            </a:r>
          </a:p>
          <a:p>
            <a:pPr marL="265430" lvl="0" indent="-265430" algn="just"/>
            <a:r>
              <a:rPr lang="ar-IQ" sz="20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-السرقة العامة</a:t>
            </a:r>
          </a:p>
          <a:p>
            <a:pPr marL="265430" lvl="0" indent="-265430" algn="just"/>
            <a:r>
              <a:rPr lang="ar-IQ" sz="20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-استخدام الموارد العامة لتحقيق مصالح خاصة</a:t>
            </a:r>
          </a:p>
          <a:p>
            <a:pPr indent="-4445" algn="just">
              <a:lnSpc>
                <a:spcPct val="115000"/>
              </a:lnSpc>
            </a:pPr>
            <a:endParaRPr lang="ar-IQ" sz="3200" dirty="0" smtClean="0">
              <a:latin typeface="Simplified Arabic"/>
              <a:ea typeface="Times New Roman"/>
              <a:cs typeface="Simplified Arabic"/>
            </a:endParaRPr>
          </a:p>
          <a:p>
            <a:pPr indent="-4445" algn="just">
              <a:lnSpc>
                <a:spcPct val="115000"/>
              </a:lnSpc>
            </a:pPr>
            <a:endParaRPr lang="en-US" sz="3200" dirty="0">
              <a:latin typeface="Times New Roman"/>
              <a:ea typeface="Times New Roman"/>
            </a:endParaRPr>
          </a:p>
          <a:p>
            <a:pPr marL="281305" indent="-285750" algn="just">
              <a:lnSpc>
                <a:spcPct val="115000"/>
              </a:lnSpc>
              <a:buFontTx/>
              <a:buChar char="-"/>
            </a:pPr>
            <a:endParaRPr lang="ar-IQ" sz="3200" dirty="0">
              <a:latin typeface="Times New Roman"/>
              <a:ea typeface="Times New Roman"/>
              <a:cs typeface="Simplified Arabic"/>
            </a:endParaRPr>
          </a:p>
          <a:p>
            <a:pPr indent="457200" algn="just">
              <a:lnSpc>
                <a:spcPct val="115000"/>
              </a:lnSpc>
            </a:pPr>
            <a:r>
              <a:rPr lang="ar-IQ" sz="3200" dirty="0">
                <a:latin typeface="Times New Roman"/>
                <a:ea typeface="Times New Roman"/>
                <a:cs typeface="Simplified Arabic"/>
              </a:rPr>
              <a:t> </a:t>
            </a:r>
            <a:endParaRPr lang="en-US" sz="32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39358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65430" lvl="0" indent="-265430" algn="just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ar-IQ" sz="2000" b="1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اسباب الفساد الاداري</a:t>
            </a:r>
          </a:p>
          <a:p>
            <a:pPr marL="265430" lvl="0" indent="-265430" algn="just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ar-IQ" sz="20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1- ضعف وانحسار الخدمات</a:t>
            </a:r>
          </a:p>
          <a:p>
            <a:pPr marL="265430" lvl="0" indent="-265430" algn="just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ar-IQ" sz="20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2-غياب الحرية في الاعلام وعدم السماح لها او للمواطنين بالوصول الى المعلومات والسجلات العامة</a:t>
            </a:r>
          </a:p>
          <a:p>
            <a:pPr marL="265430" lvl="0" indent="-265430" algn="just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ar-IQ" sz="20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3-غياب قواعد العمل والاجراءات المكتوبة </a:t>
            </a:r>
          </a:p>
          <a:p>
            <a:pPr marL="265430" lvl="0" indent="-265430" algn="just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ar-IQ" sz="20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4-ضعف دور مؤسسات المجتمع المدني والمؤسسات الخاصة في الرقابة على الاداء الحكومي</a:t>
            </a:r>
          </a:p>
          <a:p>
            <a:pPr marL="265430" lvl="0" indent="-265430" algn="just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ar-IQ" sz="20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5- انتشار الفقر والجهل </a:t>
            </a:r>
          </a:p>
          <a:p>
            <a:pPr marL="265430" lvl="0" indent="-265430" algn="just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ar-IQ" sz="200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6- عدم الالتزام بمبدا الفصل بين السلطات</a:t>
            </a:r>
            <a:endParaRPr lang="ar-IQ" sz="2000">
              <a:solidFill>
                <a:prstClr val="black"/>
              </a:solidFill>
              <a:latin typeface="Simplified Arabic"/>
              <a:ea typeface="Times New Roman"/>
              <a:cs typeface="Simplified Arabic"/>
            </a:endParaRPr>
          </a:p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90631327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27</TotalTime>
  <Words>140</Words>
  <Application>Microsoft Office PowerPoint</Application>
  <PresentationFormat>On-screen Show (4:3)</PresentationFormat>
  <Paragraphs>34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Slipstream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مكتبة احمد</dc:creator>
  <cp:lastModifiedBy>DR.Ahmed Saker 2o1O</cp:lastModifiedBy>
  <cp:revision>10</cp:revision>
  <dcterms:created xsi:type="dcterms:W3CDTF">2019-03-07T10:25:18Z</dcterms:created>
  <dcterms:modified xsi:type="dcterms:W3CDTF">2020-03-05T13:51:53Z</dcterms:modified>
</cp:coreProperties>
</file>