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2" d="100"/>
          <a:sy n="72" d="100"/>
        </p:scale>
        <p:origin x="-1242"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0E88DC-7524-4A68-B9DF-74C805D7DA6A}" type="datetimeFigureOut">
              <a:rPr lang="ar-IQ" smtClean="0"/>
              <a:t>11/07/1441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20E88DC-7524-4A68-B9DF-74C805D7DA6A}" type="datetimeFigureOut">
              <a:rPr lang="ar-IQ" smtClean="0"/>
              <a:t>11/07/1441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CA070041-A5FE-4EBF-BB2E-80E52E58401F}" type="slidenum">
              <a:rPr lang="ar-IQ" smtClean="0"/>
              <a:t>‹#›</a:t>
            </a:fld>
            <a:endParaRPr lang="ar-IQ"/>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20E88DC-7524-4A68-B9DF-74C805D7DA6A}" type="datetimeFigureOut">
              <a:rPr lang="ar-IQ" smtClean="0"/>
              <a:t>11/07/1441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0E88DC-7524-4A68-B9DF-74C805D7DA6A}" type="datetimeFigureOut">
              <a:rPr lang="ar-IQ" smtClean="0"/>
              <a:t>11/07/1441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0E88DC-7524-4A68-B9DF-74C805D7DA6A}" type="datetimeFigureOut">
              <a:rPr lang="ar-IQ" smtClean="0"/>
              <a:t>11/07/1441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CA070041-A5FE-4EBF-BB2E-80E52E58401F}" type="slidenum">
              <a:rPr lang="ar-IQ" smtClean="0"/>
              <a:t>‹#›</a:t>
            </a:fld>
            <a:endParaRPr lang="ar-IQ"/>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20E88DC-7524-4A68-B9DF-74C805D7DA6A}" type="datetimeFigureOut">
              <a:rPr lang="ar-IQ" smtClean="0"/>
              <a:t>11/07/1441</a:t>
            </a:fld>
            <a:endParaRPr lang="ar-IQ"/>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ar-IQ"/>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CA070041-A5FE-4EBF-BB2E-80E52E58401F}"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03648" y="0"/>
            <a:ext cx="5760640" cy="8640960"/>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المحاضرة : </a:t>
            </a:r>
            <a:r>
              <a:rPr lang="ar-IQ"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الثانية</a:t>
            </a:r>
            <a:endPar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المادة:الحقوق والديمقراطية</a:t>
            </a: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الفصل الدراسي الاول </a:t>
            </a: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العام الدراسي </a:t>
            </a:r>
            <a:r>
              <a:rPr lang="ar-IQ"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2020/2019 </a:t>
            </a:r>
            <a:endPar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a:p>
            <a:pPr algn="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قسم : </a:t>
            </a:r>
            <a:r>
              <a:rPr lang="ar-IQ"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الحاسبات والاسلامية </a:t>
            </a:r>
            <a:endPar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a:p>
            <a:pPr algn="r"/>
            <a:r>
              <a:rPr lang="ar-IQ"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المرحلة </a:t>
            </a: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/الاولى </a:t>
            </a:r>
            <a:endParaRPr lang="ar-IQ"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endParaRPr>
          </a:p>
          <a:p>
            <a:pPr algn="r"/>
            <a:r>
              <a:rPr lang="ar-IQ"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مدرس </a:t>
            </a:r>
            <a:r>
              <a:rPr lang="ar-IQ" sz="4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cs typeface="Arial" panose="020B0604020202020204" pitchFamily="34" charset="0"/>
              </a:rPr>
              <a:t>المادة :د. اراء جميل</a:t>
            </a:r>
          </a:p>
        </p:txBody>
      </p:sp>
    </p:spTree>
    <p:extLst>
      <p:ext uri="{BB962C8B-B14F-4D97-AF65-F5344CB8AC3E}">
        <p14:creationId xmlns:p14="http://schemas.microsoft.com/office/powerpoint/2010/main" val="2108397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16632"/>
            <a:ext cx="8712968" cy="4832092"/>
          </a:xfrm>
          <a:prstGeom prst="rect">
            <a:avLst/>
          </a:prstGeom>
        </p:spPr>
        <p:txBody>
          <a:bodyPr wrap="square">
            <a:spAutoFit/>
          </a:bodyPr>
          <a:lstStyle/>
          <a:p>
            <a:r>
              <a:rPr lang="ar-IQ" sz="2800" b="1" dirty="0">
                <a:solidFill>
                  <a:srgbClr val="FF0000"/>
                </a:solidFill>
                <a:latin typeface="Arial" panose="020B0604020202020204" pitchFamily="34" charset="0"/>
                <a:cs typeface="Arial" panose="020B0604020202020204" pitchFamily="34" charset="0"/>
              </a:rPr>
              <a:t>اهم حقوق الانسان الاساسية</a:t>
            </a:r>
          </a:p>
          <a:p>
            <a:r>
              <a:rPr lang="ar-IQ" sz="2800" b="1" dirty="0">
                <a:solidFill>
                  <a:srgbClr val="FF0000"/>
                </a:solidFill>
                <a:latin typeface="Arial" panose="020B0604020202020204" pitchFamily="34" charset="0"/>
                <a:cs typeface="Arial" panose="020B0604020202020204" pitchFamily="34" charset="0"/>
              </a:rPr>
              <a:t>1- حق الحياة والكرامة</a:t>
            </a:r>
          </a:p>
          <a:p>
            <a:r>
              <a:rPr lang="ar-IQ" sz="2800" b="1" dirty="0">
                <a:solidFill>
                  <a:srgbClr val="FF0000"/>
                </a:solidFill>
                <a:latin typeface="Arial" panose="020B0604020202020204" pitchFamily="34" charset="0"/>
                <a:cs typeface="Arial" panose="020B0604020202020204" pitchFamily="34" charset="0"/>
              </a:rPr>
              <a:t>2- حق التعاقد</a:t>
            </a:r>
          </a:p>
          <a:p>
            <a:r>
              <a:rPr lang="ar-IQ" sz="2800" b="1" dirty="0">
                <a:solidFill>
                  <a:srgbClr val="FF0000"/>
                </a:solidFill>
                <a:latin typeface="Arial" panose="020B0604020202020204" pitchFamily="34" charset="0"/>
                <a:cs typeface="Arial" panose="020B0604020202020204" pitchFamily="34" charset="0"/>
              </a:rPr>
              <a:t>3- حق السفر</a:t>
            </a:r>
          </a:p>
          <a:p>
            <a:r>
              <a:rPr lang="ar-IQ" sz="2800" b="1" dirty="0">
                <a:solidFill>
                  <a:srgbClr val="FF0000"/>
                </a:solidFill>
                <a:latin typeface="Arial" panose="020B0604020202020204" pitchFamily="34" charset="0"/>
                <a:cs typeface="Arial" panose="020B0604020202020204" pitchFamily="34" charset="0"/>
              </a:rPr>
              <a:t>4- حق التنقل </a:t>
            </a:r>
          </a:p>
          <a:p>
            <a:r>
              <a:rPr lang="ar-IQ" sz="2800" b="1" dirty="0">
                <a:solidFill>
                  <a:srgbClr val="FF0000"/>
                </a:solidFill>
                <a:latin typeface="Arial" panose="020B0604020202020204" pitchFamily="34" charset="0"/>
                <a:cs typeface="Arial" panose="020B0604020202020204" pitchFamily="34" charset="0"/>
              </a:rPr>
              <a:t>5- حق الملكية</a:t>
            </a:r>
          </a:p>
          <a:p>
            <a:r>
              <a:rPr lang="ar-IQ" sz="2800" b="1" dirty="0">
                <a:solidFill>
                  <a:srgbClr val="FF0000"/>
                </a:solidFill>
                <a:latin typeface="Arial" panose="020B0604020202020204" pitchFamily="34" charset="0"/>
                <a:cs typeface="Arial" panose="020B0604020202020204" pitchFamily="34" charset="0"/>
              </a:rPr>
              <a:t>6- حق العقيدة والتعاقد</a:t>
            </a:r>
          </a:p>
          <a:p>
            <a:r>
              <a:rPr lang="ar-IQ" sz="2800" b="1" dirty="0">
                <a:solidFill>
                  <a:srgbClr val="FF0000"/>
                </a:solidFill>
                <a:latin typeface="Arial" panose="020B0604020202020204" pitchFamily="34" charset="0"/>
                <a:cs typeface="Arial" panose="020B0604020202020204" pitchFamily="34" charset="0"/>
              </a:rPr>
              <a:t>7- حق تكوين الاسرة </a:t>
            </a:r>
          </a:p>
          <a:p>
            <a:r>
              <a:rPr lang="ar-IQ" sz="2800" b="1" dirty="0">
                <a:solidFill>
                  <a:srgbClr val="FF0000"/>
                </a:solidFill>
                <a:latin typeface="Arial" panose="020B0604020202020204" pitchFamily="34" charset="0"/>
                <a:cs typeface="Arial" panose="020B0604020202020204" pitchFamily="34" charset="0"/>
              </a:rPr>
              <a:t>8- حق تكوين الجمعيات او الاشتراك بها</a:t>
            </a:r>
          </a:p>
          <a:p>
            <a:r>
              <a:rPr lang="ar-IQ" sz="2800" b="1" dirty="0">
                <a:solidFill>
                  <a:srgbClr val="FF0000"/>
                </a:solidFill>
                <a:latin typeface="Arial" panose="020B0604020202020204" pitchFamily="34" charset="0"/>
                <a:cs typeface="Arial" panose="020B0604020202020204" pitchFamily="34" charset="0"/>
              </a:rPr>
              <a:t>9-حق حرية الكلام</a:t>
            </a:r>
          </a:p>
          <a:p>
            <a:endParaRPr lang="ar-IQ"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9358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sz="quarter" idx="13"/>
          </p:nvPr>
        </p:nvSpPr>
        <p:spPr/>
        <p:txBody>
          <a:bodyPr>
            <a:normAutofit fontScale="55000" lnSpcReduction="20000"/>
          </a:bodyPr>
          <a:lstStyle/>
          <a:p>
            <a:pPr marL="0" lvl="0" indent="0">
              <a:spcBef>
                <a:spcPts val="0"/>
              </a:spcBef>
              <a:spcAft>
                <a:spcPts val="0"/>
              </a:spcAft>
              <a:buClrTx/>
              <a:buSzTx/>
              <a:buNone/>
            </a:pPr>
            <a:r>
              <a:rPr lang="ar-IQ" sz="2800" b="1" dirty="0">
                <a:solidFill>
                  <a:srgbClr val="FF0000"/>
                </a:solidFill>
                <a:latin typeface="Arial" panose="020B0604020202020204" pitchFamily="34" charset="0"/>
                <a:cs typeface="Arial" panose="020B0604020202020204" pitchFamily="34" charset="0"/>
              </a:rPr>
              <a:t>التطور التاريخي لحقوق الانسان </a:t>
            </a:r>
          </a:p>
          <a:p>
            <a:pPr marL="0" lvl="0" indent="0">
              <a:spcBef>
                <a:spcPts val="0"/>
              </a:spcBef>
              <a:spcAft>
                <a:spcPts val="0"/>
              </a:spcAft>
              <a:buClrTx/>
              <a:buSzTx/>
              <a:buNone/>
            </a:pPr>
            <a:r>
              <a:rPr lang="ar-IQ" sz="2800" b="1" dirty="0">
                <a:solidFill>
                  <a:srgbClr val="FF0000"/>
                </a:solidFill>
                <a:latin typeface="Arial" panose="020B0604020202020204" pitchFamily="34" charset="0"/>
                <a:cs typeface="Arial" panose="020B0604020202020204" pitchFamily="34" charset="0"/>
              </a:rPr>
              <a:t>1- حقوق الانسان في الحضارات القديمة</a:t>
            </a:r>
          </a:p>
          <a:p>
            <a:pPr marL="0" lvl="0" indent="0">
              <a:spcBef>
                <a:spcPts val="0"/>
              </a:spcBef>
              <a:spcAft>
                <a:spcPts val="0"/>
              </a:spcAft>
              <a:buClrTx/>
              <a:buSzTx/>
              <a:buNone/>
            </a:pPr>
            <a:r>
              <a:rPr lang="ar-IQ" sz="2800" b="1" dirty="0">
                <a:solidFill>
                  <a:srgbClr val="FF0000"/>
                </a:solidFill>
                <a:latin typeface="Arial" panose="020B0604020202020204" pitchFamily="34" charset="0"/>
                <a:cs typeface="Arial" panose="020B0604020202020204" pitchFamily="34" charset="0"/>
              </a:rPr>
              <a:t>اولا  حضارة وادي الرافدين</a:t>
            </a:r>
          </a:p>
          <a:p>
            <a:pPr marL="0" lvl="0" indent="0">
              <a:spcBef>
                <a:spcPts val="0"/>
              </a:spcBef>
              <a:spcAft>
                <a:spcPts val="0"/>
              </a:spcAft>
              <a:buClrTx/>
              <a:buSzTx/>
              <a:buNone/>
            </a:pPr>
            <a:r>
              <a:rPr lang="ar-IQ" sz="2800" b="1" dirty="0">
                <a:solidFill>
                  <a:srgbClr val="FF0000"/>
                </a:solidFill>
                <a:latin typeface="Arial" panose="020B0604020202020204" pitchFamily="34" charset="0"/>
                <a:cs typeface="Arial" panose="020B0604020202020204" pitchFamily="34" charset="0"/>
              </a:rPr>
              <a:t>ان الحقب التاريخية التي مرت على العراق القديم هي العهد السومري والبابلي والاكدي وقد شهدت تطورا كبيرا في التمدن الانساني وان حضارة بلاد وادي الرافدين هي اقدم حضارة في العالم. الذي يهمنا الجانب الاجتماعي اذ نشأ الكثير من القوانين لاعطاء الانسان حقوقه التعرف على واجباته منها قانون اور-نمو  قانون لبت –عشتار قانون اشنونا قانون حمورابي والقوانين الاشورية ورغم وجود الطبقات في المجتمع العراقي وهي طبقة الاحرار وطبقة العبيد والطبقة الوسطى كبقية المجتمعات القديمة الا ان حالة طبقة العبيد افضل بكثير من الوجهتين الاجتماعية والقانونية اذا قارناها بالمجتمعات الاخرى  </a:t>
            </a:r>
          </a:p>
          <a:p>
            <a:pPr marL="0" lvl="0" indent="0">
              <a:spcBef>
                <a:spcPts val="0"/>
              </a:spcBef>
              <a:spcAft>
                <a:spcPts val="0"/>
              </a:spcAft>
              <a:buClrTx/>
              <a:buSzTx/>
              <a:buNone/>
            </a:pPr>
            <a:r>
              <a:rPr lang="ar-IQ" sz="2800" b="1" dirty="0">
                <a:solidFill>
                  <a:srgbClr val="FF0000"/>
                </a:solidFill>
                <a:latin typeface="Arial" panose="020B0604020202020204" pitchFamily="34" charset="0"/>
                <a:cs typeface="Arial" panose="020B0604020202020204" pitchFamily="34" charset="0"/>
              </a:rPr>
              <a:t> ثانيا الحضارة اليونانية :وهي حضارة تمتاز بالفكر الفلسفي والسياسي ومن ابرز المفكرين اليونانيين صولون الي اصدر قانون صولون حيث اكد فيه على ضرورة الغاء الرق ووضع نظام الشراكة ووضع قانون تقسيم التركة  وكان المجتمع اليوناني مقسم اربع طبقات هي الاشراف وطبقة اصحاب المهن وطبقة الفلاحين والفقراء وطبقة الارقاء .</a:t>
            </a:r>
            <a:endParaRPr lang="ar-IQ" dirty="0"/>
          </a:p>
        </p:txBody>
      </p:sp>
    </p:spTree>
    <p:extLst>
      <p:ext uri="{BB962C8B-B14F-4D97-AF65-F5344CB8AC3E}">
        <p14:creationId xmlns:p14="http://schemas.microsoft.com/office/powerpoint/2010/main" val="1038616789"/>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9</TotalTime>
  <Words>218</Words>
  <Application>Microsoft Office PowerPoint</Application>
  <PresentationFormat>On-screen Show (4:3)</PresentationFormat>
  <Paragraphs>22</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Slipstream</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مكتبة احمد</dc:creator>
  <cp:lastModifiedBy>DR.Ahmed Saker 2o1O</cp:lastModifiedBy>
  <cp:revision>7</cp:revision>
  <dcterms:created xsi:type="dcterms:W3CDTF">2019-03-07T10:25:18Z</dcterms:created>
  <dcterms:modified xsi:type="dcterms:W3CDTF">2020-03-05T13:37:38Z</dcterms:modified>
</cp:coreProperties>
</file>