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1" r:id="rId30"/>
    <p:sldId id="284" r:id="rId31"/>
    <p:sldId id="285" r:id="rId32"/>
    <p:sldId id="286" r:id="rId33"/>
    <p:sldId id="287" r:id="rId34"/>
    <p:sldId id="288" r:id="rId35"/>
    <p:sldId id="289" r:id="rId36"/>
    <p:sldId id="290" r:id="rId37"/>
  </p:sldIdLst>
  <p:sldSz cx="9144000" cy="6858000" type="screen4x3"/>
  <p:notesSz cx="9906000" cy="68834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78487" autoAdjust="0"/>
  </p:normalViewPr>
  <p:slideViewPr>
    <p:cSldViewPr>
      <p:cViewPr>
        <p:scale>
          <a:sx n="66" d="100"/>
          <a:sy n="66" d="100"/>
        </p:scale>
        <p:origin x="-2934" y="-10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1" y="0"/>
            <a:ext cx="4292753" cy="34417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sz="quarter" idx="1"/>
          </p:nvPr>
        </p:nvSpPr>
        <p:spPr>
          <a:xfrm>
            <a:off x="5610964" y="0"/>
            <a:ext cx="4292753" cy="344170"/>
          </a:xfrm>
          <a:prstGeom prst="rect">
            <a:avLst/>
          </a:prstGeom>
        </p:spPr>
        <p:txBody>
          <a:bodyPr vert="horz" lIns="91440" tIns="45720" rIns="91440" bIns="45720" rtlCol="0"/>
          <a:lstStyle>
            <a:lvl1pPr algn="r">
              <a:defRPr sz="1200"/>
            </a:lvl1pPr>
          </a:lstStyle>
          <a:p>
            <a:fld id="{EAA47736-7ECE-4571-A235-8737284CED26}" type="datetimeFigureOut">
              <a:rPr lang="en-US" smtClean="0"/>
              <a:pPr/>
              <a:t>3/4/2020</a:t>
            </a:fld>
            <a:endParaRPr lang="en-US"/>
          </a:p>
        </p:txBody>
      </p:sp>
      <p:sp>
        <p:nvSpPr>
          <p:cNvPr id="4" name="عنصر نائب للتذييل 3"/>
          <p:cNvSpPr>
            <a:spLocks noGrp="1"/>
          </p:cNvSpPr>
          <p:nvPr>
            <p:ph type="ftr" sz="quarter" idx="2"/>
          </p:nvPr>
        </p:nvSpPr>
        <p:spPr>
          <a:xfrm>
            <a:off x="1" y="6538127"/>
            <a:ext cx="4292753" cy="344170"/>
          </a:xfrm>
          <a:prstGeom prst="rect">
            <a:avLst/>
          </a:prstGeom>
        </p:spPr>
        <p:txBody>
          <a:bodyPr vert="horz" lIns="91440" tIns="45720" rIns="91440" bIns="45720" rtlCol="0" anchor="b"/>
          <a:lstStyle>
            <a:lvl1pPr algn="l">
              <a:defRPr sz="1200"/>
            </a:lvl1pPr>
          </a:lstStyle>
          <a:p>
            <a:endParaRPr lang="en-US"/>
          </a:p>
        </p:txBody>
      </p:sp>
      <p:sp>
        <p:nvSpPr>
          <p:cNvPr id="5" name="عنصر نائب لرقم الشريحة 4"/>
          <p:cNvSpPr>
            <a:spLocks noGrp="1"/>
          </p:cNvSpPr>
          <p:nvPr>
            <p:ph type="sldNum" sz="quarter" idx="3"/>
          </p:nvPr>
        </p:nvSpPr>
        <p:spPr>
          <a:xfrm>
            <a:off x="5610964" y="6538127"/>
            <a:ext cx="4292753" cy="344170"/>
          </a:xfrm>
          <a:prstGeom prst="rect">
            <a:avLst/>
          </a:prstGeom>
        </p:spPr>
        <p:txBody>
          <a:bodyPr vert="horz" lIns="91440" tIns="45720" rIns="91440" bIns="45720" rtlCol="0" anchor="b"/>
          <a:lstStyle>
            <a:lvl1pPr algn="r">
              <a:defRPr sz="1200"/>
            </a:lvl1pPr>
          </a:lstStyle>
          <a:p>
            <a:fld id="{8C33534D-D947-49C0-934C-5845257E957F}" type="slidenum">
              <a:rPr lang="en-US" smtClean="0"/>
              <a:pPr/>
              <a:t>‹#›</a:t>
            </a:fld>
            <a:endParaRPr lang="en-US"/>
          </a:p>
        </p:txBody>
      </p:sp>
    </p:spTree>
    <p:extLst>
      <p:ext uri="{BB962C8B-B14F-4D97-AF65-F5344CB8AC3E}">
        <p14:creationId xmlns:p14="http://schemas.microsoft.com/office/powerpoint/2010/main" xmlns="" val="3307540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4292600" cy="3444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5611813" y="0"/>
            <a:ext cx="4292600" cy="344488"/>
          </a:xfrm>
          <a:prstGeom prst="rect">
            <a:avLst/>
          </a:prstGeom>
        </p:spPr>
        <p:txBody>
          <a:bodyPr vert="horz" lIns="91440" tIns="45720" rIns="91440" bIns="45720" rtlCol="0"/>
          <a:lstStyle>
            <a:lvl1pPr algn="r">
              <a:defRPr sz="1200"/>
            </a:lvl1pPr>
          </a:lstStyle>
          <a:p>
            <a:fld id="{155E1B3D-471A-4F3A-AAF3-C07A48773300}" type="datetimeFigureOut">
              <a:rPr lang="en-US" smtClean="0"/>
              <a:pPr/>
              <a:t>3/4/2020</a:t>
            </a:fld>
            <a:endParaRPr lang="en-US"/>
          </a:p>
        </p:txBody>
      </p:sp>
      <p:sp>
        <p:nvSpPr>
          <p:cNvPr id="4" name="عنصر نائب لصورة الشريحة 3"/>
          <p:cNvSpPr>
            <a:spLocks noGrp="1" noRot="1" noChangeAspect="1"/>
          </p:cNvSpPr>
          <p:nvPr>
            <p:ph type="sldImg" idx="2"/>
          </p:nvPr>
        </p:nvSpPr>
        <p:spPr>
          <a:xfrm>
            <a:off x="3232150" y="515938"/>
            <a:ext cx="3441700" cy="2581275"/>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990600" y="3270250"/>
            <a:ext cx="7924800" cy="3097213"/>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6537325"/>
            <a:ext cx="4292600" cy="344488"/>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5611813" y="6537325"/>
            <a:ext cx="4292600" cy="344488"/>
          </a:xfrm>
          <a:prstGeom prst="rect">
            <a:avLst/>
          </a:prstGeom>
        </p:spPr>
        <p:txBody>
          <a:bodyPr vert="horz" lIns="91440" tIns="45720" rIns="91440" bIns="45720" rtlCol="0" anchor="b"/>
          <a:lstStyle>
            <a:lvl1pPr algn="r">
              <a:defRPr sz="1200"/>
            </a:lvl1pPr>
          </a:lstStyle>
          <a:p>
            <a:fld id="{4E13E779-3136-4990-B5F9-72182CA73DAB}" type="slidenum">
              <a:rPr lang="en-US" smtClean="0"/>
              <a:pPr/>
              <a:t>‹#›</a:t>
            </a:fld>
            <a:endParaRPr lang="en-US"/>
          </a:p>
        </p:txBody>
      </p:sp>
    </p:spTree>
    <p:extLst>
      <p:ext uri="{BB962C8B-B14F-4D97-AF65-F5344CB8AC3E}">
        <p14:creationId xmlns:p14="http://schemas.microsoft.com/office/powerpoint/2010/main" xmlns="" val="114044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4E13E779-3136-4990-B5F9-72182CA73DAB}" type="slidenum">
              <a:rPr lang="en-US" smtClean="0"/>
              <a:pPr/>
              <a:t>21</a:t>
            </a:fld>
            <a:endParaRPr lang="en-US"/>
          </a:p>
        </p:txBody>
      </p:sp>
    </p:spTree>
    <p:extLst>
      <p:ext uri="{BB962C8B-B14F-4D97-AF65-F5344CB8AC3E}">
        <p14:creationId xmlns:p14="http://schemas.microsoft.com/office/powerpoint/2010/main" xmlns="" val="3405948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1B8ABB09-4A1D-463E-8065-109CC2B7EFAA}" type="datetimeFigureOut">
              <a:rPr lang="ar-SA" smtClean="0"/>
              <a:pPr/>
              <a:t>10/07/1441</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10/07/1441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10/07/1441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10/07/1441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10/07/1441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10/07/1441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10/07/1441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10/07/1441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10/07/1441</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1B8ABB09-4A1D-463E-8065-109CC2B7EFAA}" type="datetimeFigureOut">
              <a:rPr lang="ar-SA" smtClean="0"/>
              <a:pPr/>
              <a:t>10/07/1441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1B8ABB09-4A1D-463E-8065-109CC2B7EFAA}" type="datetimeFigureOut">
              <a:rPr lang="ar-SA" smtClean="0"/>
              <a:pPr/>
              <a:t>10/07/1441</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0B34F065-1154-456A-91E3-76DE8E75E17B}" type="slidenum">
              <a:rPr lang="ar-SA" smtClean="0"/>
              <a:pPr/>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8ABB09-4A1D-463E-8065-109CC2B7EFAA}" type="datetimeFigureOut">
              <a:rPr lang="ar-SA" smtClean="0"/>
              <a:pPr/>
              <a:t>10/07/1441</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ar.wikipedia.org/wiki/%D8%A5%D8%B5%D9%84%D8%A7%D8%AD_%D8%A7%D9%84%D8%AA%D8%B9%D9%84%D9%8A%D9%8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bahasvgate.com/?action=downloads.show&amp;id=1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3390" y="0"/>
            <a:ext cx="8717219" cy="6858000"/>
          </a:xfrm>
          <a:prstGeom prst="rect">
            <a:avLst/>
          </a:prstGeom>
        </p:spPr>
      </p:pic>
      <p:sp>
        <p:nvSpPr>
          <p:cNvPr id="2" name="عنوان 1"/>
          <p:cNvSpPr>
            <a:spLocks noGrp="1"/>
          </p:cNvSpPr>
          <p:nvPr>
            <p:ph type="ctrTitle"/>
          </p:nvPr>
        </p:nvSpPr>
        <p:spPr/>
        <p:txBody>
          <a:bodyPr>
            <a:normAutofit fontScale="90000"/>
          </a:bodyPr>
          <a:lstStyle/>
          <a:p>
            <a:pPr>
              <a:lnSpc>
                <a:spcPct val="115000"/>
              </a:lnSpc>
              <a:spcBef>
                <a:spcPts val="0"/>
              </a:spcBef>
            </a:pPr>
            <a:r>
              <a:rPr lang="ar-SA" b="1" dirty="0">
                <a:solidFill>
                  <a:srgbClr val="943634"/>
                </a:solidFill>
                <a:ea typeface="Calibri"/>
                <a:cs typeface="Arial"/>
              </a:rPr>
              <a:t>معايير التربية الفنية وعلاقتها بتخطيط وتطبيق المنهج</a:t>
            </a:r>
            <a:r>
              <a:rPr lang="en-US" sz="2000" dirty="0">
                <a:ea typeface="Calibri"/>
                <a:cs typeface="Arial"/>
              </a:rPr>
              <a:t/>
            </a:r>
            <a:br>
              <a:rPr lang="en-US" sz="2000" dirty="0">
                <a:ea typeface="Calibri"/>
                <a:cs typeface="Arial"/>
              </a:rPr>
            </a:br>
            <a:endParaRPr lang="en-US" dirty="0"/>
          </a:p>
        </p:txBody>
      </p:sp>
    </p:spTree>
    <p:extLst>
      <p:ext uri="{BB962C8B-B14F-4D97-AF65-F5344CB8AC3E}">
        <p14:creationId xmlns:p14="http://schemas.microsoft.com/office/powerpoint/2010/main" xmlns="" val="1658624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عنصر نائب للمحتوى 2"/>
          <p:cNvSpPr>
            <a:spLocks noGrp="1"/>
          </p:cNvSpPr>
          <p:nvPr>
            <p:ph idx="1"/>
          </p:nvPr>
        </p:nvSpPr>
        <p:spPr>
          <a:xfrm>
            <a:off x="457200" y="2503437"/>
            <a:ext cx="8229600" cy="4525963"/>
          </a:xfrm>
        </p:spPr>
        <p:txBody>
          <a:bodyPr/>
          <a:lstStyle/>
          <a:p>
            <a:pPr lvl="0" algn="just">
              <a:lnSpc>
                <a:spcPct val="115000"/>
              </a:lnSpc>
              <a:spcBef>
                <a:spcPts val="0"/>
              </a:spcBef>
              <a:spcAft>
                <a:spcPts val="1000"/>
              </a:spcAft>
              <a:buFont typeface="Simplified Arabic"/>
              <a:buChar char="-"/>
            </a:pPr>
            <a:r>
              <a:rPr lang="ar-SA" b="1" dirty="0" smtClean="0">
                <a:ea typeface="Calibri"/>
                <a:cs typeface="Simplified Arabic"/>
              </a:rPr>
              <a:t>يقارن </a:t>
            </a:r>
            <a:r>
              <a:rPr lang="ar-SA" b="1" dirty="0">
                <a:ea typeface="Calibri"/>
                <a:cs typeface="Simplified Arabic"/>
              </a:rPr>
              <a:t>الطلاب بين الأهداف المختلفة لإبداع الأعمال الفنية.</a:t>
            </a:r>
            <a:endParaRPr lang="en-US" sz="2000" dirty="0">
              <a:ea typeface="Calibri"/>
              <a:cs typeface="Arial"/>
            </a:endParaRPr>
          </a:p>
          <a:p>
            <a:pPr lvl="0" algn="just">
              <a:lnSpc>
                <a:spcPct val="115000"/>
              </a:lnSpc>
              <a:spcBef>
                <a:spcPts val="0"/>
              </a:spcBef>
              <a:spcAft>
                <a:spcPts val="1000"/>
              </a:spcAft>
              <a:buFont typeface="Simplified Arabic"/>
              <a:buChar char="-"/>
            </a:pPr>
            <a:r>
              <a:rPr lang="ar-SA" b="1" dirty="0">
                <a:ea typeface="Calibri"/>
                <a:cs typeface="Simplified Arabic"/>
              </a:rPr>
              <a:t>تحليل الطلاب للمعاني التاريخية والمعاصرة في أعمال فنية محددة من خلال الاستقصاء الجمالي والثقافي. </a:t>
            </a:r>
            <a:endParaRPr lang="en-US" sz="2000" dirty="0">
              <a:ea typeface="Calibri"/>
              <a:cs typeface="Arial"/>
            </a:endParaRPr>
          </a:p>
          <a:p>
            <a:pPr lvl="0" algn="just">
              <a:lnSpc>
                <a:spcPct val="115000"/>
              </a:lnSpc>
              <a:spcBef>
                <a:spcPts val="0"/>
              </a:spcBef>
              <a:spcAft>
                <a:spcPts val="1000"/>
              </a:spcAft>
              <a:buFont typeface="Simplified Arabic"/>
              <a:buChar char="-"/>
            </a:pPr>
            <a:r>
              <a:rPr lang="ar-SA" b="1" dirty="0">
                <a:ea typeface="Calibri"/>
                <a:cs typeface="Simplified Arabic"/>
              </a:rPr>
              <a:t>يصف ويقارن الطلاب أعمالهم الفنية بأعمال فنية من حقب تاريخية وثقافية مختلفة.</a:t>
            </a:r>
            <a:endParaRPr lang="en-US" sz="2000" dirty="0">
              <a:ea typeface="Calibri"/>
              <a:cs typeface="Arial"/>
            </a:endParaRPr>
          </a:p>
          <a:p>
            <a:endParaRPr lang="en-US" dirty="0"/>
          </a:p>
        </p:txBody>
      </p:sp>
      <p:sp>
        <p:nvSpPr>
          <p:cNvPr id="2" name="عنوان 1"/>
          <p:cNvSpPr>
            <a:spLocks noGrp="1"/>
          </p:cNvSpPr>
          <p:nvPr>
            <p:ph type="title"/>
          </p:nvPr>
        </p:nvSpPr>
        <p:spPr>
          <a:xfrm>
            <a:off x="457200" y="1133872"/>
            <a:ext cx="8229600" cy="1143000"/>
          </a:xfrm>
        </p:spPr>
        <p:txBody>
          <a:bodyPr>
            <a:normAutofit fontScale="90000"/>
          </a:bodyPr>
          <a:lstStyle/>
          <a:p>
            <a:r>
              <a:rPr lang="ar-SA" b="1" dirty="0" smtClean="0">
                <a:solidFill>
                  <a:srgbClr val="FF0000"/>
                </a:solidFill>
                <a:ea typeface="Calibri"/>
                <a:cs typeface="Simplified Arabic"/>
              </a:rPr>
              <a:t>المعيار الخامس </a:t>
            </a:r>
            <a:r>
              <a:rPr lang="ar-SA" b="1" dirty="0">
                <a:solidFill>
                  <a:srgbClr val="FF0000"/>
                </a:solidFill>
                <a:ea typeface="Calibri"/>
                <a:cs typeface="Simplified Arabic"/>
              </a:rPr>
              <a:t>: تقييم خصائص ومزايا أعمالهم الفنية وأعمال الآخرين. </a:t>
            </a:r>
            <a:r>
              <a:rPr lang="en-US" sz="3200" dirty="0">
                <a:ea typeface="Calibri"/>
                <a:cs typeface="Arial"/>
              </a:rPr>
              <a:t/>
            </a:r>
            <a:br>
              <a:rPr lang="en-US" sz="3200" dirty="0">
                <a:ea typeface="Calibri"/>
                <a:cs typeface="Arial"/>
              </a:rPr>
            </a:br>
            <a:endParaRPr lang="en-US" dirty="0"/>
          </a:p>
        </p:txBody>
      </p:sp>
    </p:spTree>
    <p:extLst>
      <p:ext uri="{BB962C8B-B14F-4D97-AF65-F5344CB8AC3E}">
        <p14:creationId xmlns:p14="http://schemas.microsoft.com/office/powerpoint/2010/main" xmlns="" val="2435014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عنصر نائب للمحتوى 2"/>
          <p:cNvSpPr>
            <a:spLocks noGrp="1"/>
          </p:cNvSpPr>
          <p:nvPr>
            <p:ph idx="1"/>
          </p:nvPr>
        </p:nvSpPr>
        <p:spPr>
          <a:xfrm>
            <a:off x="457200" y="2287413"/>
            <a:ext cx="8229600" cy="4525963"/>
          </a:xfrm>
        </p:spPr>
        <p:txBody>
          <a:bodyPr/>
          <a:lstStyle/>
          <a:p>
            <a:pPr lvl="0" algn="just">
              <a:lnSpc>
                <a:spcPct val="115000"/>
              </a:lnSpc>
              <a:spcBef>
                <a:spcPts val="0"/>
              </a:spcBef>
              <a:spcAft>
                <a:spcPts val="1000"/>
              </a:spcAft>
              <a:buFont typeface="Simplified Arabic"/>
              <a:buChar char="-"/>
            </a:pPr>
            <a:r>
              <a:rPr lang="ar-SA" b="1" dirty="0" smtClean="0">
                <a:ea typeface="Calibri"/>
                <a:cs typeface="Simplified Arabic"/>
              </a:rPr>
              <a:t>فهم </a:t>
            </a:r>
            <a:r>
              <a:rPr lang="ar-SA" b="1" dirty="0">
                <a:ea typeface="Calibri"/>
                <a:cs typeface="Simplified Arabic"/>
              </a:rPr>
              <a:t>واستخدام الطلاب للتشابه والاختلاف بين الفنون البصرية والفنون الأخرى.</a:t>
            </a:r>
            <a:endParaRPr lang="en-US" sz="2000" dirty="0">
              <a:ea typeface="Calibri"/>
              <a:cs typeface="Arial"/>
            </a:endParaRPr>
          </a:p>
          <a:p>
            <a:pPr lvl="0" algn="just">
              <a:lnSpc>
                <a:spcPct val="115000"/>
              </a:lnSpc>
              <a:spcBef>
                <a:spcPts val="0"/>
              </a:spcBef>
              <a:spcAft>
                <a:spcPts val="1000"/>
              </a:spcAft>
              <a:buFont typeface="Simplified Arabic"/>
              <a:buChar char="-"/>
            </a:pPr>
            <a:r>
              <a:rPr lang="ar-SA" b="1" dirty="0">
                <a:ea typeface="Calibri"/>
                <a:cs typeface="Simplified Arabic"/>
              </a:rPr>
              <a:t>قدرة الطلاب على تحديد العلاقات بين الفنون البصرية وغيرها من المواد. </a:t>
            </a:r>
            <a:endParaRPr lang="en-US" sz="2000" dirty="0">
              <a:ea typeface="Calibri"/>
              <a:cs typeface="Arial"/>
            </a:endParaRPr>
          </a:p>
          <a:p>
            <a:endParaRPr lang="en-US" dirty="0"/>
          </a:p>
        </p:txBody>
      </p:sp>
      <p:sp>
        <p:nvSpPr>
          <p:cNvPr id="2" name="عنوان 1"/>
          <p:cNvSpPr>
            <a:spLocks noGrp="1"/>
          </p:cNvSpPr>
          <p:nvPr>
            <p:ph type="title"/>
          </p:nvPr>
        </p:nvSpPr>
        <p:spPr>
          <a:xfrm>
            <a:off x="395536" y="1061864"/>
            <a:ext cx="8229600" cy="1143000"/>
          </a:xfrm>
        </p:spPr>
        <p:txBody>
          <a:bodyPr>
            <a:normAutofit fontScale="90000"/>
          </a:bodyPr>
          <a:lstStyle/>
          <a:p>
            <a:r>
              <a:rPr lang="ar-SA" b="1" dirty="0" smtClean="0">
                <a:solidFill>
                  <a:srgbClr val="FF0000"/>
                </a:solidFill>
                <a:ea typeface="Calibri"/>
                <a:cs typeface="Simplified Arabic"/>
              </a:rPr>
              <a:t>المعيار السادس </a:t>
            </a:r>
            <a:r>
              <a:rPr lang="ar-SA" b="1" dirty="0">
                <a:solidFill>
                  <a:srgbClr val="FF0000"/>
                </a:solidFill>
                <a:ea typeface="Calibri"/>
                <a:cs typeface="Simplified Arabic"/>
              </a:rPr>
              <a:t>: التكامل بين الفنون البصرية والمواد الأخرى .</a:t>
            </a:r>
            <a:r>
              <a:rPr lang="en-US" sz="3200" dirty="0">
                <a:ea typeface="Calibri"/>
                <a:cs typeface="Arial"/>
              </a:rPr>
              <a:t/>
            </a:r>
            <a:br>
              <a:rPr lang="en-US" sz="3200" dirty="0">
                <a:ea typeface="Calibri"/>
                <a:cs typeface="Arial"/>
              </a:rPr>
            </a:br>
            <a:endParaRPr lang="en-US" dirty="0"/>
          </a:p>
        </p:txBody>
      </p:sp>
    </p:spTree>
    <p:extLst>
      <p:ext uri="{BB962C8B-B14F-4D97-AF65-F5344CB8AC3E}">
        <p14:creationId xmlns:p14="http://schemas.microsoft.com/office/powerpoint/2010/main" xmlns="" val="3104592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252520" cy="6858000"/>
          </a:xfrm>
          <a:prstGeom prst="rect">
            <a:avLst/>
          </a:prstGeom>
        </p:spPr>
      </p:pic>
      <p:sp>
        <p:nvSpPr>
          <p:cNvPr id="3" name="عنصر نائب للمحتوى 2"/>
          <p:cNvSpPr>
            <a:spLocks noGrp="1"/>
          </p:cNvSpPr>
          <p:nvPr>
            <p:ph idx="1"/>
          </p:nvPr>
        </p:nvSpPr>
        <p:spPr>
          <a:xfrm>
            <a:off x="179512" y="1600200"/>
            <a:ext cx="8856984" cy="4525963"/>
          </a:xfrm>
        </p:spPr>
        <p:txBody>
          <a:bodyPr>
            <a:normAutofit/>
          </a:bodyPr>
          <a:lstStyle/>
          <a:p>
            <a:r>
              <a:rPr lang="ar-SA" dirty="0" smtClean="0"/>
              <a:t>وفي المملكة العربية السعودية يختلف الأمر قليلاً عن الولايات المتحدة الأمريكية، حيث يتم تبني معايير موحدة لكل الولايات ، ثم كل ولاية تضع معاييرها </a:t>
            </a:r>
            <a:r>
              <a:rPr lang="ar-SA" dirty="0" err="1" smtClean="0"/>
              <a:t>الخاصة،والتي</a:t>
            </a:r>
            <a:r>
              <a:rPr lang="ar-SA" dirty="0" smtClean="0"/>
              <a:t> تندرج ضمن المعايير الموحدة، مع الاختلاف بين كل ولاية وأخرى في المصادر التي يتم تدريسها والكتب المستخدمة والمواضيع والمحتوى وتتوحد جميعا في المعايير سالفة الذكر، أما في السعودية فهناك الكفايات والتي تقابل المعايير والتي وردت في وثيقة منهاج التربية الفنية ، فهناك كفايات عامة للتربية الفنية ثم كفايات لكل مرحلة ثم كفايات لكل صف، وسيتم عرض هذه الكفايات في الشرائح التالية:</a:t>
            </a:r>
            <a:endParaRPr lang="en-US" dirty="0"/>
          </a:p>
        </p:txBody>
      </p:sp>
      <p:sp>
        <p:nvSpPr>
          <p:cNvPr id="2" name="عنوان 1"/>
          <p:cNvSpPr>
            <a:spLocks noGrp="1"/>
          </p:cNvSpPr>
          <p:nvPr>
            <p:ph type="title"/>
          </p:nvPr>
        </p:nvSpPr>
        <p:spPr/>
        <p:txBody>
          <a:bodyPr>
            <a:normAutofit fontScale="90000"/>
          </a:bodyPr>
          <a:lstStyle/>
          <a:p>
            <a:r>
              <a:rPr lang="ar-SA" b="1" dirty="0" smtClean="0"/>
              <a:t>كفايات مادة التربية الفنية للصفوف الأولية في المملكة العربية السعودية</a:t>
            </a:r>
            <a:endParaRPr lang="en-US" b="1" dirty="0"/>
          </a:p>
        </p:txBody>
      </p:sp>
    </p:spTree>
    <p:extLst>
      <p:ext uri="{BB962C8B-B14F-4D97-AF65-F5344CB8AC3E}">
        <p14:creationId xmlns:p14="http://schemas.microsoft.com/office/powerpoint/2010/main" xmlns="" val="2069767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927373"/>
            <a:ext cx="8229600" cy="4525963"/>
          </a:xfrm>
        </p:spPr>
        <p:txBody>
          <a:bodyPr/>
          <a:lstStyle/>
          <a:p>
            <a:pPr lvl="0">
              <a:lnSpc>
                <a:spcPct val="115000"/>
              </a:lnSpc>
              <a:spcBef>
                <a:spcPts val="0"/>
              </a:spcBef>
              <a:spcAft>
                <a:spcPts val="1000"/>
              </a:spcAft>
              <a:buClr>
                <a:srgbClr val="8B0000"/>
              </a:buClr>
              <a:buSzPts val="1800"/>
              <a:buFont typeface="+mj-lt"/>
              <a:buAutoNum type="arabicPeriod"/>
            </a:pPr>
            <a:r>
              <a:rPr lang="ar-SA" dirty="0">
                <a:ea typeface="Calibri"/>
                <a:cs typeface="Simplified Arabic"/>
              </a:rPr>
              <a:t>التعرف على العناصر الشكلية واستخدامها في انتاج رسومات معبرة عن حياة الطالب وبيئته.</a:t>
            </a:r>
            <a:endParaRPr lang="en-US" sz="2400" dirty="0">
              <a:ea typeface="Calibri"/>
              <a:cs typeface="Arial"/>
            </a:endParaRPr>
          </a:p>
          <a:p>
            <a:pPr lvl="0">
              <a:lnSpc>
                <a:spcPct val="115000"/>
              </a:lnSpc>
              <a:spcBef>
                <a:spcPts val="0"/>
              </a:spcBef>
              <a:spcAft>
                <a:spcPts val="1000"/>
              </a:spcAft>
              <a:buClr>
                <a:srgbClr val="8B0000"/>
              </a:buClr>
              <a:buSzPts val="1800"/>
              <a:buFont typeface="+mj-lt"/>
              <a:buAutoNum type="arabicPeriod"/>
            </a:pPr>
            <a:r>
              <a:rPr lang="ar-SA" dirty="0">
                <a:ea typeface="Calibri"/>
                <a:cs typeface="Simplified Arabic"/>
              </a:rPr>
              <a:t>التحدث بحرية وطلاقة عن انتاجه الفني ووصف الأعمال افنية التي يشاهدها بطريقة مناسبة.</a:t>
            </a:r>
            <a:endParaRPr lang="en-US" sz="2400" dirty="0">
              <a:ea typeface="Calibri"/>
              <a:cs typeface="Arial"/>
            </a:endParaRPr>
          </a:p>
          <a:p>
            <a:pPr lvl="0">
              <a:lnSpc>
                <a:spcPct val="115000"/>
              </a:lnSpc>
              <a:spcBef>
                <a:spcPts val="0"/>
              </a:spcBef>
              <a:spcAft>
                <a:spcPts val="1000"/>
              </a:spcAft>
              <a:buClr>
                <a:srgbClr val="8B0000"/>
              </a:buClr>
              <a:buSzPts val="1800"/>
              <a:buFont typeface="+mj-lt"/>
              <a:buAutoNum type="arabicPeriod"/>
            </a:pPr>
            <a:r>
              <a:rPr lang="ar-SA" dirty="0">
                <a:ea typeface="Calibri"/>
                <a:cs typeface="Simplified Arabic"/>
              </a:rPr>
              <a:t>اتقان استخدام الألوان الشمعية والباستيل </a:t>
            </a:r>
            <a:r>
              <a:rPr lang="ar-SA" dirty="0" err="1">
                <a:ea typeface="Calibri"/>
                <a:cs typeface="Simplified Arabic"/>
              </a:rPr>
              <a:t>والجواش</a:t>
            </a:r>
            <a:r>
              <a:rPr lang="ar-SA" dirty="0">
                <a:ea typeface="Calibri"/>
                <a:cs typeface="Simplified Arabic"/>
              </a:rPr>
              <a:t> بالفرشاة.</a:t>
            </a:r>
            <a:endParaRPr lang="en-US" sz="2400" dirty="0">
              <a:ea typeface="Calibri"/>
              <a:cs typeface="Arial"/>
            </a:endParaRPr>
          </a:p>
          <a:p>
            <a:endParaRPr lang="en-US" dirty="0"/>
          </a:p>
        </p:txBody>
      </p:sp>
      <p:sp>
        <p:nvSpPr>
          <p:cNvPr id="2" name="عنوان 1"/>
          <p:cNvSpPr>
            <a:spLocks noGrp="1"/>
          </p:cNvSpPr>
          <p:nvPr>
            <p:ph type="title"/>
          </p:nvPr>
        </p:nvSpPr>
        <p:spPr>
          <a:xfrm>
            <a:off x="457200" y="1061864"/>
            <a:ext cx="8229600" cy="1143000"/>
          </a:xfrm>
        </p:spPr>
        <p:txBody>
          <a:bodyPr>
            <a:normAutofit fontScale="90000"/>
          </a:bodyPr>
          <a:lstStyle/>
          <a:p>
            <a:pPr>
              <a:lnSpc>
                <a:spcPct val="115000"/>
              </a:lnSpc>
              <a:spcBef>
                <a:spcPts val="0"/>
              </a:spcBef>
              <a:spcAft>
                <a:spcPts val="1000"/>
              </a:spcAft>
            </a:pPr>
            <a:r>
              <a:rPr lang="ar-SA" sz="3100" b="1" dirty="0">
                <a:ea typeface="Calibri"/>
                <a:cs typeface="Simplified Arabic"/>
              </a:rPr>
              <a:t>كفايات مادة التربية الفنية ( مجال الرسم ) للصفوف الأولية في وثيقة منهاج التربية الفنية بالمملكة العربية السعودية:</a:t>
            </a:r>
            <a:r>
              <a:rPr lang="en-US" sz="3600" dirty="0">
                <a:ea typeface="Calibri"/>
                <a:cs typeface="Arial"/>
              </a:rPr>
              <a:t/>
            </a:r>
            <a:br>
              <a:rPr lang="en-US" sz="3600" dirty="0">
                <a:ea typeface="Calibri"/>
                <a:cs typeface="Arial"/>
              </a:rPr>
            </a:b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27384"/>
            <a:ext cx="9144000" cy="6858000"/>
          </a:xfrm>
          <a:prstGeom prst="rect">
            <a:avLst/>
          </a:prstGeom>
        </p:spPr>
      </p:pic>
    </p:spTree>
    <p:extLst>
      <p:ext uri="{BB962C8B-B14F-4D97-AF65-F5344CB8AC3E}">
        <p14:creationId xmlns:p14="http://schemas.microsoft.com/office/powerpoint/2010/main" xmlns="" val="4273604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عنصر نائب للمحتوى 2"/>
          <p:cNvSpPr>
            <a:spLocks noGrp="1"/>
          </p:cNvSpPr>
          <p:nvPr>
            <p:ph idx="1"/>
          </p:nvPr>
        </p:nvSpPr>
        <p:spPr/>
        <p:txBody>
          <a:bodyPr/>
          <a:lstStyle/>
          <a:p>
            <a:pPr lvl="0">
              <a:lnSpc>
                <a:spcPct val="115000"/>
              </a:lnSpc>
              <a:spcBef>
                <a:spcPts val="0"/>
              </a:spcBef>
              <a:spcAft>
                <a:spcPts val="1000"/>
              </a:spcAft>
              <a:buFont typeface="+mj-lt"/>
              <a:buAutoNum type="arabicPeriod"/>
            </a:pPr>
            <a:r>
              <a:rPr lang="ar-SA" dirty="0" smtClean="0">
                <a:ea typeface="Calibri"/>
                <a:cs typeface="Simplified Arabic"/>
              </a:rPr>
              <a:t>إدراك </a:t>
            </a:r>
            <a:r>
              <a:rPr lang="ar-SA" dirty="0">
                <a:ea typeface="Calibri"/>
                <a:cs typeface="Simplified Arabic"/>
              </a:rPr>
              <a:t>مفهوم الزخرفة .</a:t>
            </a:r>
            <a:endParaRPr lang="en-US" sz="2400" dirty="0">
              <a:ea typeface="Calibri"/>
              <a:cs typeface="Arial"/>
            </a:endParaRPr>
          </a:p>
          <a:p>
            <a:pPr lvl="0">
              <a:lnSpc>
                <a:spcPct val="115000"/>
              </a:lnSpc>
              <a:spcBef>
                <a:spcPts val="0"/>
              </a:spcBef>
              <a:spcAft>
                <a:spcPts val="1000"/>
              </a:spcAft>
              <a:buFont typeface="+mj-lt"/>
              <a:buAutoNum type="arabicPeriod"/>
            </a:pPr>
            <a:r>
              <a:rPr lang="ar-SA" dirty="0">
                <a:ea typeface="Calibri"/>
                <a:cs typeface="Simplified Arabic"/>
              </a:rPr>
              <a:t>يصنف الزخارف .</a:t>
            </a:r>
            <a:endParaRPr lang="en-US" sz="2400" dirty="0">
              <a:ea typeface="Calibri"/>
              <a:cs typeface="Arial"/>
            </a:endParaRPr>
          </a:p>
          <a:p>
            <a:pPr lvl="0">
              <a:lnSpc>
                <a:spcPct val="115000"/>
              </a:lnSpc>
              <a:spcBef>
                <a:spcPts val="0"/>
              </a:spcBef>
              <a:spcAft>
                <a:spcPts val="1000"/>
              </a:spcAft>
              <a:buFont typeface="+mj-lt"/>
              <a:buAutoNum type="arabicPeriod"/>
            </a:pPr>
            <a:r>
              <a:rPr lang="ar-SA" dirty="0">
                <a:ea typeface="Calibri"/>
                <a:cs typeface="Simplified Arabic"/>
              </a:rPr>
              <a:t>رسم زخرفة بسيطة بعنصر واحد عن طريق التكرار.</a:t>
            </a:r>
            <a:endParaRPr lang="en-US" sz="2400" dirty="0">
              <a:ea typeface="Calibri"/>
              <a:cs typeface="Arial"/>
            </a:endParaRPr>
          </a:p>
          <a:p>
            <a:pPr lvl="0">
              <a:lnSpc>
                <a:spcPct val="115000"/>
              </a:lnSpc>
              <a:spcBef>
                <a:spcPts val="0"/>
              </a:spcBef>
              <a:spcAft>
                <a:spcPts val="1000"/>
              </a:spcAft>
              <a:buFont typeface="+mj-lt"/>
              <a:buAutoNum type="arabicPeriod"/>
            </a:pPr>
            <a:r>
              <a:rPr lang="ar-SA" dirty="0">
                <a:ea typeface="Calibri"/>
                <a:cs typeface="Simplified Arabic"/>
              </a:rPr>
              <a:t>يصف عمل زخرفي .</a:t>
            </a:r>
            <a:endParaRPr lang="en-US" sz="2400" dirty="0">
              <a:ea typeface="Calibri"/>
              <a:cs typeface="Arial"/>
            </a:endParaRPr>
          </a:p>
          <a:p>
            <a:endParaRPr lang="en-US" dirty="0"/>
          </a:p>
        </p:txBody>
      </p:sp>
      <p:sp>
        <p:nvSpPr>
          <p:cNvPr id="2" name="عنوان 1"/>
          <p:cNvSpPr>
            <a:spLocks noGrp="1"/>
          </p:cNvSpPr>
          <p:nvPr>
            <p:ph type="title"/>
          </p:nvPr>
        </p:nvSpPr>
        <p:spPr>
          <a:xfrm>
            <a:off x="457200" y="557808"/>
            <a:ext cx="8229600" cy="1143000"/>
          </a:xfrm>
        </p:spPr>
        <p:txBody>
          <a:bodyPr>
            <a:normAutofit fontScale="90000"/>
          </a:bodyPr>
          <a:lstStyle/>
          <a:p>
            <a:r>
              <a:rPr lang="ar-SA" dirty="0">
                <a:ea typeface="Calibri"/>
                <a:cs typeface="Simplified Arabic"/>
              </a:rPr>
              <a:t>مجال الزخرفة:</a:t>
            </a:r>
            <a:r>
              <a:rPr lang="en-US" sz="3600" dirty="0">
                <a:ea typeface="Calibri"/>
                <a:cs typeface="Arial"/>
              </a:rPr>
              <a:t/>
            </a:r>
            <a:br>
              <a:rPr lang="en-US" sz="3600" dirty="0">
                <a:ea typeface="Calibri"/>
                <a:cs typeface="Arial"/>
              </a:rPr>
            </a:br>
            <a:endParaRPr lang="en-US" dirty="0"/>
          </a:p>
        </p:txBody>
      </p:sp>
    </p:spTree>
    <p:extLst>
      <p:ext uri="{BB962C8B-B14F-4D97-AF65-F5344CB8AC3E}">
        <p14:creationId xmlns:p14="http://schemas.microsoft.com/office/powerpoint/2010/main" xmlns="" val="3521152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lnSpc>
                <a:spcPct val="115000"/>
              </a:lnSpc>
              <a:spcBef>
                <a:spcPts val="0"/>
              </a:spcBef>
              <a:spcAft>
                <a:spcPts val="1000"/>
              </a:spcAft>
              <a:buFont typeface="+mj-lt"/>
              <a:buAutoNum type="arabicPeriod"/>
            </a:pPr>
            <a:r>
              <a:rPr lang="ar-SA" dirty="0" smtClean="0">
                <a:ea typeface="Calibri"/>
                <a:cs typeface="Simplified Arabic"/>
              </a:rPr>
              <a:t>الإلمام </a:t>
            </a:r>
            <a:r>
              <a:rPr lang="ar-SA" dirty="0">
                <a:ea typeface="Calibri"/>
                <a:cs typeface="Simplified Arabic"/>
              </a:rPr>
              <a:t>بأنواع وخصائص الطينة الطبيعية والصناعية .</a:t>
            </a:r>
            <a:endParaRPr lang="en-US" sz="2400" dirty="0">
              <a:ea typeface="Calibri"/>
              <a:cs typeface="Arial"/>
            </a:endParaRPr>
          </a:p>
          <a:p>
            <a:pPr lvl="0">
              <a:lnSpc>
                <a:spcPct val="115000"/>
              </a:lnSpc>
              <a:spcBef>
                <a:spcPts val="0"/>
              </a:spcBef>
              <a:spcAft>
                <a:spcPts val="1000"/>
              </a:spcAft>
              <a:buFont typeface="+mj-lt"/>
              <a:buAutoNum type="arabicPeriod"/>
            </a:pPr>
            <a:r>
              <a:rPr lang="ar-SA" dirty="0">
                <a:ea typeface="Calibri"/>
                <a:cs typeface="Simplified Arabic"/>
              </a:rPr>
              <a:t>التمكن من تشكيل وانتاج عمل فني بالطين الصلصال وزخرفته بالخدش.</a:t>
            </a:r>
            <a:endParaRPr lang="en-US" sz="2400" dirty="0">
              <a:ea typeface="Calibri"/>
              <a:cs typeface="Arial"/>
            </a:endParaRPr>
          </a:p>
          <a:p>
            <a:pPr lvl="0">
              <a:lnSpc>
                <a:spcPct val="115000"/>
              </a:lnSpc>
              <a:spcBef>
                <a:spcPts val="0"/>
              </a:spcBef>
              <a:spcAft>
                <a:spcPts val="1000"/>
              </a:spcAft>
              <a:buFont typeface="+mj-lt"/>
              <a:buAutoNum type="arabicPeriod"/>
            </a:pPr>
            <a:r>
              <a:rPr lang="ar-SA" dirty="0">
                <a:ea typeface="Calibri"/>
                <a:cs typeface="Simplified Arabic"/>
              </a:rPr>
              <a:t>التحدث عن بعض الصفات الجمالية في أعمال الطين الصلصال.</a:t>
            </a:r>
            <a:endParaRPr lang="en-US" sz="2400" dirty="0">
              <a:ea typeface="Calibri"/>
              <a:cs typeface="Arial"/>
            </a:endParaRPr>
          </a:p>
          <a:p>
            <a:endParaRPr lang="en-US" dirty="0"/>
          </a:p>
        </p:txBody>
      </p:sp>
      <p:sp>
        <p:nvSpPr>
          <p:cNvPr id="2" name="عنوان 1"/>
          <p:cNvSpPr>
            <a:spLocks noGrp="1"/>
          </p:cNvSpPr>
          <p:nvPr>
            <p:ph type="title"/>
          </p:nvPr>
        </p:nvSpPr>
        <p:spPr>
          <a:xfrm>
            <a:off x="457200" y="989856"/>
            <a:ext cx="8229600" cy="1143000"/>
          </a:xfrm>
        </p:spPr>
        <p:txBody>
          <a:bodyPr>
            <a:normAutofit fontScale="90000"/>
          </a:bodyPr>
          <a:lstStyle/>
          <a:p>
            <a:r>
              <a:rPr lang="ar-SA" dirty="0">
                <a:ea typeface="Calibri"/>
                <a:cs typeface="Simplified Arabic"/>
              </a:rPr>
              <a:t>مجال التشكيل :</a:t>
            </a:r>
            <a:r>
              <a:rPr lang="en-US" sz="3600" dirty="0">
                <a:ea typeface="Calibri"/>
                <a:cs typeface="Arial"/>
              </a:rPr>
              <a:t/>
            </a:r>
            <a:br>
              <a:rPr lang="en-US" sz="3600" dirty="0">
                <a:ea typeface="Calibri"/>
                <a:cs typeface="Arial"/>
              </a:rPr>
            </a:b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15748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lnSpc>
                <a:spcPct val="115000"/>
              </a:lnSpc>
              <a:spcBef>
                <a:spcPts val="0"/>
              </a:spcBef>
              <a:spcAft>
                <a:spcPts val="1000"/>
              </a:spcAft>
              <a:buFont typeface="+mj-lt"/>
              <a:buAutoNum type="arabicPeriod"/>
            </a:pPr>
            <a:r>
              <a:rPr lang="ar-SA" dirty="0" smtClean="0">
                <a:ea typeface="Calibri"/>
                <a:cs typeface="Simplified Arabic"/>
              </a:rPr>
              <a:t>إدراك </a:t>
            </a:r>
            <a:r>
              <a:rPr lang="ar-SA" dirty="0">
                <a:ea typeface="Calibri"/>
                <a:cs typeface="Simplified Arabic"/>
              </a:rPr>
              <a:t>مفهوم النسيج</a:t>
            </a:r>
            <a:endParaRPr lang="en-US" sz="2400" dirty="0">
              <a:ea typeface="Calibri"/>
              <a:cs typeface="Arial"/>
            </a:endParaRPr>
          </a:p>
          <a:p>
            <a:pPr lvl="0">
              <a:lnSpc>
                <a:spcPct val="115000"/>
              </a:lnSpc>
              <a:spcBef>
                <a:spcPts val="0"/>
              </a:spcBef>
              <a:spcAft>
                <a:spcPts val="1000"/>
              </a:spcAft>
              <a:buFont typeface="+mj-lt"/>
              <a:buAutoNum type="arabicPeriod"/>
            </a:pPr>
            <a:r>
              <a:rPr lang="ar-SA" dirty="0">
                <a:ea typeface="Calibri"/>
                <a:cs typeface="Simplified Arabic"/>
              </a:rPr>
              <a:t>معرفة أنواع عديدة من خامات النسيج.</a:t>
            </a:r>
            <a:endParaRPr lang="en-US" sz="2400" dirty="0">
              <a:ea typeface="Calibri"/>
              <a:cs typeface="Arial"/>
            </a:endParaRPr>
          </a:p>
          <a:p>
            <a:pPr lvl="0">
              <a:lnSpc>
                <a:spcPct val="115000"/>
              </a:lnSpc>
              <a:spcBef>
                <a:spcPts val="0"/>
              </a:spcBef>
              <a:spcAft>
                <a:spcPts val="1000"/>
              </a:spcAft>
              <a:buFont typeface="+mj-lt"/>
              <a:buAutoNum type="arabicPeriod"/>
            </a:pPr>
            <a:r>
              <a:rPr lang="ar-SA" dirty="0">
                <a:ea typeface="Calibri"/>
                <a:cs typeface="Simplified Arabic"/>
              </a:rPr>
              <a:t>انتاج زخارف </a:t>
            </a:r>
            <a:r>
              <a:rPr lang="ar-SA" dirty="0" err="1">
                <a:ea typeface="Calibri"/>
                <a:cs typeface="Simplified Arabic"/>
              </a:rPr>
              <a:t>نسجية</a:t>
            </a:r>
            <a:r>
              <a:rPr lang="ar-SA" dirty="0">
                <a:ea typeface="Calibri"/>
                <a:cs typeface="Simplified Arabic"/>
              </a:rPr>
              <a:t> بسيطة تناسب سن المرحلة.</a:t>
            </a:r>
            <a:endParaRPr lang="en-US" sz="2400" dirty="0">
              <a:ea typeface="Calibri"/>
              <a:cs typeface="Arial"/>
            </a:endParaRPr>
          </a:p>
          <a:p>
            <a:pPr lvl="0">
              <a:lnSpc>
                <a:spcPct val="115000"/>
              </a:lnSpc>
              <a:spcBef>
                <a:spcPts val="0"/>
              </a:spcBef>
              <a:spcAft>
                <a:spcPts val="1000"/>
              </a:spcAft>
              <a:buFont typeface="+mj-lt"/>
              <a:buAutoNum type="arabicPeriod"/>
            </a:pPr>
            <a:r>
              <a:rPr lang="ar-SA" dirty="0">
                <a:ea typeface="Calibri"/>
                <a:cs typeface="Simplified Arabic"/>
              </a:rPr>
              <a:t>تذوق القيمة الفنية في الزخارف </a:t>
            </a:r>
            <a:r>
              <a:rPr lang="ar-SA" dirty="0" err="1">
                <a:ea typeface="Calibri"/>
                <a:cs typeface="Simplified Arabic"/>
              </a:rPr>
              <a:t>النسجية</a:t>
            </a:r>
            <a:r>
              <a:rPr lang="ar-SA" dirty="0">
                <a:ea typeface="Calibri"/>
                <a:cs typeface="Simplified Arabic"/>
              </a:rPr>
              <a:t> .</a:t>
            </a:r>
            <a:endParaRPr lang="en-US" sz="2400" dirty="0">
              <a:ea typeface="Calibri"/>
              <a:cs typeface="Arial"/>
            </a:endParaRPr>
          </a:p>
          <a:p>
            <a:endParaRPr lang="en-US" dirty="0"/>
          </a:p>
        </p:txBody>
      </p:sp>
      <p:sp>
        <p:nvSpPr>
          <p:cNvPr id="2" name="عنوان 1"/>
          <p:cNvSpPr>
            <a:spLocks noGrp="1"/>
          </p:cNvSpPr>
          <p:nvPr>
            <p:ph type="title"/>
          </p:nvPr>
        </p:nvSpPr>
        <p:spPr>
          <a:xfrm>
            <a:off x="457200" y="701824"/>
            <a:ext cx="8229600" cy="1143000"/>
          </a:xfrm>
        </p:spPr>
        <p:txBody>
          <a:bodyPr>
            <a:normAutofit fontScale="90000"/>
          </a:bodyPr>
          <a:lstStyle/>
          <a:p>
            <a:r>
              <a:rPr lang="ar-SA" dirty="0">
                <a:ea typeface="Calibri"/>
                <a:cs typeface="Simplified Arabic"/>
              </a:rPr>
              <a:t>مجال النسيج:</a:t>
            </a:r>
            <a:r>
              <a:rPr lang="en-US" sz="3600" dirty="0">
                <a:ea typeface="Calibri"/>
                <a:cs typeface="Arial"/>
              </a:rPr>
              <a:t/>
            </a:r>
            <a:br>
              <a:rPr lang="en-US" sz="3600" dirty="0">
                <a:ea typeface="Calibri"/>
                <a:cs typeface="Arial"/>
              </a:rPr>
            </a:b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090821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عنصر نائب للمحتوى 2"/>
          <p:cNvSpPr>
            <a:spLocks noGrp="1"/>
          </p:cNvSpPr>
          <p:nvPr>
            <p:ph idx="1"/>
          </p:nvPr>
        </p:nvSpPr>
        <p:spPr>
          <a:xfrm>
            <a:off x="457200" y="1999381"/>
            <a:ext cx="8229600" cy="4525963"/>
          </a:xfrm>
        </p:spPr>
        <p:txBody>
          <a:bodyPr/>
          <a:lstStyle/>
          <a:p>
            <a:pPr lvl="0" algn="r">
              <a:lnSpc>
                <a:spcPct val="115000"/>
              </a:lnSpc>
              <a:spcBef>
                <a:spcPts val="0"/>
              </a:spcBef>
              <a:spcAft>
                <a:spcPts val="1000"/>
              </a:spcAft>
              <a:buFont typeface="+mj-lt"/>
              <a:buAutoNum type="arabicPeriod"/>
            </a:pPr>
            <a:r>
              <a:rPr lang="ar-SA" dirty="0" smtClean="0">
                <a:ea typeface="Calibri"/>
                <a:cs typeface="Simplified Arabic"/>
              </a:rPr>
              <a:t>إدراك </a:t>
            </a:r>
            <a:r>
              <a:rPr lang="ar-SA" dirty="0">
                <a:ea typeface="Calibri"/>
                <a:cs typeface="Simplified Arabic"/>
              </a:rPr>
              <a:t>مفهوم الطباعة</a:t>
            </a:r>
            <a:endParaRPr lang="en-US" sz="2400" dirty="0">
              <a:ea typeface="Calibri"/>
              <a:cs typeface="Arial"/>
            </a:endParaRPr>
          </a:p>
          <a:p>
            <a:pPr lvl="0" algn="r">
              <a:lnSpc>
                <a:spcPct val="115000"/>
              </a:lnSpc>
              <a:spcBef>
                <a:spcPts val="0"/>
              </a:spcBef>
              <a:spcAft>
                <a:spcPts val="1000"/>
              </a:spcAft>
              <a:buFont typeface="+mj-lt"/>
              <a:buAutoNum type="arabicPeriod"/>
            </a:pPr>
            <a:r>
              <a:rPr lang="ar-SA" dirty="0">
                <a:ea typeface="Calibri"/>
                <a:cs typeface="Simplified Arabic"/>
              </a:rPr>
              <a:t>الطبع ببقايا الخامات المستهلكة.</a:t>
            </a:r>
            <a:endParaRPr lang="en-US" sz="2400" dirty="0">
              <a:ea typeface="Calibri"/>
              <a:cs typeface="Arial"/>
            </a:endParaRPr>
          </a:p>
          <a:p>
            <a:pPr lvl="0" algn="r">
              <a:lnSpc>
                <a:spcPct val="115000"/>
              </a:lnSpc>
              <a:spcBef>
                <a:spcPts val="0"/>
              </a:spcBef>
              <a:spcAft>
                <a:spcPts val="1000"/>
              </a:spcAft>
              <a:buFont typeface="+mj-lt"/>
              <a:buAutoNum type="arabicPeriod"/>
            </a:pPr>
            <a:r>
              <a:rPr lang="ar-SA" dirty="0">
                <a:ea typeface="Calibri"/>
                <a:cs typeface="Simplified Arabic"/>
              </a:rPr>
              <a:t>وصف أحد الأعمال الفنية المطبوعة.</a:t>
            </a:r>
            <a:endParaRPr lang="en-US" sz="2400" dirty="0">
              <a:ea typeface="Calibri"/>
              <a:cs typeface="Arial"/>
            </a:endParaRPr>
          </a:p>
          <a:p>
            <a:pPr algn="r"/>
            <a:endParaRPr lang="en-US" dirty="0"/>
          </a:p>
        </p:txBody>
      </p:sp>
      <p:sp>
        <p:nvSpPr>
          <p:cNvPr id="2" name="عنوان 1"/>
          <p:cNvSpPr>
            <a:spLocks noGrp="1"/>
          </p:cNvSpPr>
          <p:nvPr>
            <p:ph type="title"/>
          </p:nvPr>
        </p:nvSpPr>
        <p:spPr>
          <a:xfrm>
            <a:off x="457200" y="701824"/>
            <a:ext cx="8229600" cy="1143000"/>
          </a:xfrm>
        </p:spPr>
        <p:txBody>
          <a:bodyPr>
            <a:normAutofit fontScale="90000"/>
          </a:bodyPr>
          <a:lstStyle/>
          <a:p>
            <a:r>
              <a:rPr lang="ar-SA" dirty="0">
                <a:ea typeface="Calibri"/>
                <a:cs typeface="Simplified Arabic"/>
              </a:rPr>
              <a:t>مجال الطباعة </a:t>
            </a:r>
            <a:r>
              <a:rPr lang="en-US" sz="3600" dirty="0">
                <a:ea typeface="Calibri"/>
                <a:cs typeface="Arial"/>
              </a:rPr>
              <a:t/>
            </a:r>
            <a:br>
              <a:rPr lang="en-US" sz="3600" dirty="0">
                <a:ea typeface="Calibri"/>
                <a:cs typeface="Arial"/>
              </a:rPr>
            </a:br>
            <a:endParaRPr lang="en-US" dirty="0"/>
          </a:p>
        </p:txBody>
      </p:sp>
    </p:spTree>
    <p:extLst>
      <p:ext uri="{BB962C8B-B14F-4D97-AF65-F5344CB8AC3E}">
        <p14:creationId xmlns:p14="http://schemas.microsoft.com/office/powerpoint/2010/main" xmlns="" val="1985951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عنصر نائب للمحتوى 2"/>
          <p:cNvSpPr>
            <a:spLocks noGrp="1"/>
          </p:cNvSpPr>
          <p:nvPr>
            <p:ph idx="1"/>
          </p:nvPr>
        </p:nvSpPr>
        <p:spPr>
          <a:xfrm>
            <a:off x="457200" y="2143397"/>
            <a:ext cx="8229600" cy="4525963"/>
          </a:xfrm>
        </p:spPr>
        <p:txBody>
          <a:bodyPr/>
          <a:lstStyle/>
          <a:p>
            <a:pPr lvl="0" algn="r">
              <a:lnSpc>
                <a:spcPct val="115000"/>
              </a:lnSpc>
              <a:spcBef>
                <a:spcPts val="0"/>
              </a:spcBef>
              <a:spcAft>
                <a:spcPts val="1000"/>
              </a:spcAft>
              <a:buFont typeface="+mj-lt"/>
              <a:buAutoNum type="arabicPeriod"/>
            </a:pPr>
            <a:r>
              <a:rPr lang="ar-SA" dirty="0" smtClean="0">
                <a:ea typeface="Calibri"/>
                <a:cs typeface="Simplified Arabic"/>
              </a:rPr>
              <a:t>التعبير </a:t>
            </a:r>
            <a:r>
              <a:rPr lang="ar-SA" dirty="0">
                <a:ea typeface="Calibri"/>
                <a:cs typeface="Simplified Arabic"/>
              </a:rPr>
              <a:t>المجسم بأحد الخامات المتوفرة.</a:t>
            </a:r>
            <a:endParaRPr lang="en-US" sz="2400" dirty="0">
              <a:ea typeface="Calibri"/>
              <a:cs typeface="Arial"/>
            </a:endParaRPr>
          </a:p>
          <a:p>
            <a:pPr lvl="0" algn="r">
              <a:lnSpc>
                <a:spcPct val="115000"/>
              </a:lnSpc>
              <a:spcBef>
                <a:spcPts val="0"/>
              </a:spcBef>
              <a:spcAft>
                <a:spcPts val="1000"/>
              </a:spcAft>
              <a:buFont typeface="+mj-lt"/>
              <a:buAutoNum type="arabicPeriod"/>
            </a:pPr>
            <a:r>
              <a:rPr lang="ar-SA" dirty="0">
                <a:ea typeface="Calibri"/>
                <a:cs typeface="Simplified Arabic"/>
              </a:rPr>
              <a:t>ذكر خطوات تنفيذ العمل.</a:t>
            </a:r>
            <a:endParaRPr lang="en-US" sz="2400" dirty="0">
              <a:ea typeface="Calibri"/>
              <a:cs typeface="Arial"/>
            </a:endParaRPr>
          </a:p>
          <a:p>
            <a:pPr lvl="0" algn="r">
              <a:lnSpc>
                <a:spcPct val="115000"/>
              </a:lnSpc>
              <a:spcBef>
                <a:spcPts val="0"/>
              </a:spcBef>
              <a:spcAft>
                <a:spcPts val="1000"/>
              </a:spcAft>
              <a:buFont typeface="+mj-lt"/>
              <a:buAutoNum type="arabicPeriod"/>
            </a:pPr>
            <a:r>
              <a:rPr lang="ar-SA" dirty="0">
                <a:ea typeface="Calibri"/>
                <a:cs typeface="Simplified Arabic"/>
              </a:rPr>
              <a:t>ذكر أحد القيم الفنية في عمله.</a:t>
            </a:r>
            <a:endParaRPr lang="en-US" sz="2400" dirty="0">
              <a:ea typeface="Calibri"/>
              <a:cs typeface="Arial"/>
            </a:endParaRPr>
          </a:p>
          <a:p>
            <a:endParaRPr lang="en-US" dirty="0"/>
          </a:p>
        </p:txBody>
      </p:sp>
      <p:sp>
        <p:nvSpPr>
          <p:cNvPr id="2" name="عنوان 1"/>
          <p:cNvSpPr>
            <a:spLocks noGrp="1"/>
          </p:cNvSpPr>
          <p:nvPr>
            <p:ph type="title"/>
          </p:nvPr>
        </p:nvSpPr>
        <p:spPr>
          <a:xfrm>
            <a:off x="457200" y="989856"/>
            <a:ext cx="8229600" cy="1143000"/>
          </a:xfrm>
        </p:spPr>
        <p:txBody>
          <a:bodyPr>
            <a:normAutofit fontScale="90000"/>
          </a:bodyPr>
          <a:lstStyle/>
          <a:p>
            <a:r>
              <a:rPr lang="ar-SA" dirty="0">
                <a:ea typeface="Calibri"/>
                <a:cs typeface="Simplified Arabic"/>
              </a:rPr>
              <a:t>مجال التشكيل المباشر بالخامات :</a:t>
            </a:r>
            <a:r>
              <a:rPr lang="en-US" sz="3600" dirty="0">
                <a:ea typeface="Calibri"/>
                <a:cs typeface="Arial"/>
              </a:rPr>
              <a:t/>
            </a:r>
            <a:br>
              <a:rPr lang="en-US" sz="3600" dirty="0">
                <a:ea typeface="Calibri"/>
                <a:cs typeface="Arial"/>
              </a:rPr>
            </a:br>
            <a:endParaRPr lang="en-US" dirty="0"/>
          </a:p>
        </p:txBody>
      </p:sp>
    </p:spTree>
    <p:extLst>
      <p:ext uri="{BB962C8B-B14F-4D97-AF65-F5344CB8AC3E}">
        <p14:creationId xmlns:p14="http://schemas.microsoft.com/office/powerpoint/2010/main" xmlns="" val="2795544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4000" y="190500"/>
            <a:ext cx="8636000" cy="6477000"/>
          </a:xfrm>
          <a:prstGeom prst="rect">
            <a:avLst/>
          </a:prstGeom>
        </p:spPr>
      </p:pic>
      <p:sp>
        <p:nvSpPr>
          <p:cNvPr id="3" name="عنصر نائب للمحتوى 2"/>
          <p:cNvSpPr>
            <a:spLocks noGrp="1"/>
          </p:cNvSpPr>
          <p:nvPr>
            <p:ph idx="1"/>
          </p:nvPr>
        </p:nvSpPr>
        <p:spPr>
          <a:xfrm>
            <a:off x="251520" y="3223517"/>
            <a:ext cx="8229600" cy="4525963"/>
          </a:xfrm>
        </p:spPr>
        <p:txBody>
          <a:bodyPr/>
          <a:lstStyle/>
          <a:p>
            <a:r>
              <a:rPr lang="ar-SA" dirty="0" smtClean="0"/>
              <a:t>في عام 1434 سعت وزارة التربية والتعليم ممثلة في مشروع الملك عبدالله لتطوير التعليم العام إلى استقطاب أكفأ المتقدمين من خريجي الجامعات للانخراط في التدريس  وطورت معايير مهنية جديدة لتحديد ما يفتر أن يتمكن  منه المعلم المبدئ ليكون قادرا على تدريس تخصصه ي مراحل التعليم العام بكل كفاءة</a:t>
            </a:r>
            <a:endParaRPr lang="en-US" dirty="0"/>
          </a:p>
        </p:txBody>
      </p:sp>
      <p:sp>
        <p:nvSpPr>
          <p:cNvPr id="2" name="عنوان 1"/>
          <p:cNvSpPr>
            <a:spLocks noGrp="1"/>
          </p:cNvSpPr>
          <p:nvPr>
            <p:ph type="title"/>
          </p:nvPr>
        </p:nvSpPr>
        <p:spPr>
          <a:xfrm>
            <a:off x="323528" y="1709936"/>
            <a:ext cx="8229600" cy="1143000"/>
          </a:xfrm>
        </p:spPr>
        <p:txBody>
          <a:bodyPr/>
          <a:lstStyle/>
          <a:p>
            <a:pPr algn="r"/>
            <a:r>
              <a:rPr lang="ar-SA" dirty="0" smtClean="0">
                <a:solidFill>
                  <a:schemeClr val="tx1"/>
                </a:solidFill>
              </a:rPr>
              <a:t>معايير معلمي التربية الفنية </a:t>
            </a:r>
            <a:endParaRPr lang="en-US" dirty="0">
              <a:solidFill>
                <a:schemeClr val="tx1"/>
              </a:solidFill>
            </a:endParaRPr>
          </a:p>
        </p:txBody>
      </p:sp>
    </p:spTree>
    <p:extLst>
      <p:ext uri="{BB962C8B-B14F-4D97-AF65-F5344CB8AC3E}">
        <p14:creationId xmlns:p14="http://schemas.microsoft.com/office/powerpoint/2010/main" xmlns="" val="562392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BEBA8EAE-BF5A-486C-A8C5-ECC9F3942E4B}">
                <a14:imgProps xmlns:a14="http://schemas.microsoft.com/office/drawing/2010/main" xmlns="">
                  <a14:imgLayer r:embed="rId3">
                    <a14:imgEffect>
                      <a14:artisticGlowDiffused/>
                    </a14:imgEffect>
                    <a14:imgEffect>
                      <a14:sharpenSoften amount="-39000"/>
                    </a14:imgEffect>
                    <a14:imgEffect>
                      <a14:brightnessContrast bright="-14000" contrast="17000"/>
                    </a14:imgEffect>
                  </a14:imgLayer>
                </a14:imgProps>
              </a:ext>
              <a:ext uri="{28A0092B-C50C-407E-A947-70E740481C1C}">
                <a14:useLocalDpi xmlns:a14="http://schemas.microsoft.com/office/drawing/2010/main" xmlns="" val="0"/>
              </a:ext>
            </a:extLst>
          </a:blip>
          <a:stretch>
            <a:fillRect/>
          </a:stretch>
        </p:blipFill>
        <p:spPr>
          <a:xfrm>
            <a:off x="0" y="-387424"/>
            <a:ext cx="9899576" cy="7424682"/>
          </a:xfrm>
          <a:prstGeom prst="rect">
            <a:avLst/>
          </a:prstGeom>
          <a:gradFill>
            <a:gsLst>
              <a:gs pos="0">
                <a:schemeClr val="accent1">
                  <a:tint val="66000"/>
                  <a:satMod val="160000"/>
                </a:schemeClr>
              </a:gs>
              <a:gs pos="60000">
                <a:schemeClr val="accent1">
                  <a:tint val="44500"/>
                  <a:satMod val="160000"/>
                  <a:alpha val="33000"/>
                </a:schemeClr>
              </a:gs>
              <a:gs pos="100000">
                <a:schemeClr val="accent1">
                  <a:tint val="23500"/>
                  <a:satMod val="160000"/>
                </a:schemeClr>
              </a:gs>
            </a:gsLst>
            <a:lin ang="5400000" scaled="0"/>
          </a:gradFill>
          <a:effectLst>
            <a:glow rad="127000">
              <a:schemeClr val="accent1">
                <a:alpha val="24000"/>
              </a:schemeClr>
            </a:glow>
            <a:outerShdw blurRad="50800" dist="50800" dir="5400000" algn="ctr" rotWithShape="0">
              <a:srgbClr val="000000">
                <a:alpha val="64000"/>
              </a:srgbClr>
            </a:outerShdw>
          </a:effectLst>
        </p:spPr>
      </p:pic>
      <p:sp>
        <p:nvSpPr>
          <p:cNvPr id="3" name="عنصر نائب للمحتوى 2"/>
          <p:cNvSpPr>
            <a:spLocks noGrp="1"/>
          </p:cNvSpPr>
          <p:nvPr>
            <p:ph idx="1"/>
          </p:nvPr>
        </p:nvSpPr>
        <p:spPr>
          <a:xfrm>
            <a:off x="251520" y="1268760"/>
            <a:ext cx="9361040" cy="4813995"/>
          </a:xfrm>
        </p:spPr>
        <p:txBody>
          <a:bodyPr>
            <a:noAutofit/>
          </a:bodyPr>
          <a:lstStyle/>
          <a:p>
            <a:r>
              <a:rPr lang="ar-SA" sz="3600" b="1" dirty="0">
                <a:ea typeface="Calibri"/>
                <a:cs typeface="Simplified Arabic"/>
              </a:rPr>
              <a:t>لقد قادت الولايات المتحدة الأمريكية عملية </a:t>
            </a:r>
            <a:r>
              <a:rPr lang="ar-SA" sz="3600" b="1" u="sng" dirty="0">
                <a:solidFill>
                  <a:srgbClr val="0000FF"/>
                </a:solidFill>
                <a:ea typeface="Calibri"/>
                <a:cs typeface="Simplified Arabic"/>
                <a:hlinkClick r:id="rId4" tooltip="إصلاح التعليم"/>
              </a:rPr>
              <a:t>إصلاح التعليم</a:t>
            </a:r>
            <a:r>
              <a:rPr lang="en-US" sz="3600" b="1" dirty="0">
                <a:latin typeface="Simplified Arabic"/>
                <a:ea typeface="Calibri"/>
              </a:rPr>
              <a:t> </a:t>
            </a:r>
            <a:r>
              <a:rPr lang="ar-SA" sz="3600" b="1" dirty="0">
                <a:latin typeface="Simplified Arabic"/>
                <a:ea typeface="Calibri"/>
              </a:rPr>
              <a:t>منذ الثمانينيات من القرن العشرين عن طريق إعداد معايير أكاديمية عما ينبغي على الطلاب معرفته وما يجب أن يكونوا قادرين على أدائه. ويمكن استخدام هذه المعايير لتوجيه كل مكونات النظام الأخرى. تنادي حركة إصلاح التعليم القائم على المعايير</a:t>
            </a:r>
            <a:r>
              <a:rPr lang="en-US" sz="3600" b="1" dirty="0">
                <a:latin typeface="Simplified Arabic"/>
                <a:ea typeface="Calibri"/>
              </a:rPr>
              <a:t> (SBE) </a:t>
            </a:r>
            <a:r>
              <a:rPr lang="ar-SA" sz="3600" b="1" dirty="0">
                <a:latin typeface="Simplified Arabic"/>
                <a:ea typeface="Calibri"/>
              </a:rPr>
              <a:t>بمعايير واضحة وقابلة للقياس لجميع طلاب المدارس. وبخلاف التصنيفات معيارية المرجع يقيس النظام القائم على المعايير كل طالب مقابل مقياس ثابت. ويجب أن يتماشى المنهج الدراسي والتقييمات والتطور المهني مع هذه المعايير</a:t>
            </a:r>
            <a:r>
              <a:rPr lang="en-US" sz="3600" b="1" dirty="0">
                <a:latin typeface="Simplified Arabic"/>
                <a:ea typeface="Calibri"/>
              </a:rPr>
              <a:t>.</a:t>
            </a:r>
            <a:endParaRPr lang="en-US" sz="3600" b="1" dirty="0"/>
          </a:p>
        </p:txBody>
      </p:sp>
      <p:sp>
        <p:nvSpPr>
          <p:cNvPr id="2" name="عنوان 1"/>
          <p:cNvSpPr>
            <a:spLocks noGrp="1"/>
          </p:cNvSpPr>
          <p:nvPr>
            <p:ph type="title"/>
          </p:nvPr>
        </p:nvSpPr>
        <p:spPr/>
        <p:txBody>
          <a:bodyPr>
            <a:normAutofit/>
          </a:bodyPr>
          <a:lstStyle/>
          <a:p>
            <a:r>
              <a:rPr lang="ar-SA" sz="4800" b="1" dirty="0" smtClean="0"/>
              <a:t>متى بدأت حركة المعايير</a:t>
            </a:r>
            <a:endParaRPr lang="en-US" sz="4800" b="1" dirty="0"/>
          </a:p>
        </p:txBody>
      </p:sp>
    </p:spTree>
    <p:extLst>
      <p:ext uri="{BB962C8B-B14F-4D97-AF65-F5344CB8AC3E}">
        <p14:creationId xmlns:p14="http://schemas.microsoft.com/office/powerpoint/2010/main" xmlns="" val="4088780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xmlns="" val="2991417799"/>
              </p:ext>
            </p:extLst>
          </p:nvPr>
        </p:nvGraphicFramePr>
        <p:xfrm>
          <a:off x="395536" y="692696"/>
          <a:ext cx="8320698" cy="4963825"/>
        </p:xfrm>
        <a:graphic>
          <a:graphicData uri="http://schemas.openxmlformats.org/drawingml/2006/table">
            <a:tbl>
              <a:tblPr firstRow="1" bandRow="1">
                <a:tableStyleId>{5C22544A-7EE6-4342-B048-85BDC9FD1C3A}</a:tableStyleId>
              </a:tblPr>
              <a:tblGrid>
                <a:gridCol w="5832648"/>
                <a:gridCol w="2488050"/>
              </a:tblGrid>
              <a:tr h="513745">
                <a:tc>
                  <a:txBody>
                    <a:bodyPr/>
                    <a:lstStyle/>
                    <a:p>
                      <a:r>
                        <a:rPr lang="ar-SA" dirty="0" smtClean="0"/>
                        <a:t>المؤشرات</a:t>
                      </a:r>
                      <a:endParaRPr lang="en-US" dirty="0"/>
                    </a:p>
                  </a:txBody>
                  <a:tcPr/>
                </a:tc>
                <a:tc>
                  <a:txBody>
                    <a:bodyPr/>
                    <a:lstStyle/>
                    <a:p>
                      <a:r>
                        <a:rPr lang="ar-SA" dirty="0" smtClean="0"/>
                        <a:t>المعيار</a:t>
                      </a:r>
                      <a:endParaRPr lang="en-US" dirty="0"/>
                    </a:p>
                  </a:txBody>
                  <a:tcPr/>
                </a:tc>
              </a:tr>
              <a:tr h="698122">
                <a:tc>
                  <a:txBody>
                    <a:bodyPr/>
                    <a:lstStyle/>
                    <a:p>
                      <a:pPr algn="r"/>
                      <a:r>
                        <a:rPr lang="ar-SA" sz="2000" b="1" i="0" u="none" strike="noStrike" baseline="0" dirty="0" smtClean="0">
                          <a:latin typeface="Sakkal Majalla"/>
                          <a:cs typeface="Sakkal Majalla"/>
                        </a:rPr>
                        <a:t>1يعدد المجالات المختلفة للفنون البصرية.</a:t>
                      </a:r>
                    </a:p>
                    <a:p>
                      <a:pPr algn="r"/>
                      <a:r>
                        <a:rPr lang="ar-SA" sz="2000" b="1" i="0" u="none" strike="noStrike" baseline="0" dirty="0" smtClean="0">
                          <a:latin typeface="Times New Roman"/>
                          <a:cs typeface="Times New Roman"/>
                        </a:rPr>
                        <a:t>.2 </a:t>
                      </a:r>
                      <a:r>
                        <a:rPr lang="ar-SA" sz="2000" b="1" i="0" u="none" strike="noStrike" baseline="0" dirty="0" smtClean="0">
                          <a:latin typeface="Sakkal Majalla"/>
                          <a:cs typeface="Sakkal Majalla"/>
                        </a:rPr>
                        <a:t>يميز أساليب الإنتاج الفني للفنون البصرية وما يتناسب معها من أدوات</a:t>
                      </a:r>
                    </a:p>
                    <a:p>
                      <a:pPr algn="r"/>
                      <a:r>
                        <a:rPr lang="ar-SA" sz="2000" b="1" i="0" u="none" strike="noStrike" baseline="0" dirty="0" smtClean="0">
                          <a:latin typeface="Sakkal Majalla"/>
                          <a:cs typeface="Sakkal Majalla"/>
                        </a:rPr>
                        <a:t>وخامات فنية.</a:t>
                      </a:r>
                    </a:p>
                    <a:p>
                      <a:pPr algn="r"/>
                      <a:r>
                        <a:rPr lang="ar-SA" sz="2000" b="1" i="0" u="none" strike="noStrike" baseline="0" dirty="0" smtClean="0">
                          <a:latin typeface="Times New Roman"/>
                          <a:cs typeface="Times New Roman"/>
                        </a:rPr>
                        <a:t>.3 </a:t>
                      </a:r>
                      <a:r>
                        <a:rPr lang="ar-SA" sz="2000" b="1" i="0" u="none" strike="noStrike" baseline="0" dirty="0" smtClean="0">
                          <a:latin typeface="Sakkal Majalla"/>
                          <a:cs typeface="Sakkal Majalla"/>
                        </a:rPr>
                        <a:t>يوضح أهمية توفير فرص تعلم هادفة لجميع الطلاب من خلال الفنون</a:t>
                      </a:r>
                    </a:p>
                    <a:p>
                      <a:pPr algn="r"/>
                      <a:r>
                        <a:rPr lang="ar-SA" sz="2000" b="1" i="0" u="none" strike="noStrike" baseline="0" dirty="0" smtClean="0">
                          <a:latin typeface="Sakkal Majalla"/>
                          <a:cs typeface="Sakkal Majalla"/>
                        </a:rPr>
                        <a:t>التشكيلية والتطبيقية.</a:t>
                      </a:r>
                    </a:p>
                    <a:p>
                      <a:pPr algn="r"/>
                      <a:r>
                        <a:rPr lang="ar-SA" sz="2000" b="1" i="0" u="none" strike="noStrike" baseline="0" dirty="0" smtClean="0">
                          <a:latin typeface="Times New Roman,Bold"/>
                        </a:rPr>
                        <a:t>.4 </a:t>
                      </a:r>
                      <a:r>
                        <a:rPr lang="ar-SA" sz="2000" b="1" i="0" u="none" strike="noStrike" baseline="0" dirty="0" smtClean="0">
                          <a:latin typeface="Sakkal Majalla"/>
                          <a:cs typeface="Sakkal Majalla"/>
                        </a:rPr>
                        <a:t>يشرح عناصر وقيم العمل الفني ويتمكن من تطبيقها في إنتاج الفنون</a:t>
                      </a:r>
                    </a:p>
                    <a:p>
                      <a:pPr algn="r"/>
                      <a:r>
                        <a:rPr lang="ar-SA" sz="2000" b="1" i="0" u="none" strike="noStrike" baseline="0" dirty="0" smtClean="0">
                          <a:latin typeface="Sakkal Majalla"/>
                          <a:cs typeface="Sakkal Majalla"/>
                        </a:rPr>
                        <a:t>البصرية.</a:t>
                      </a:r>
                      <a:endParaRPr lang="en-US" sz="2000"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000" b="1" i="0" u="none" strike="noStrike" baseline="0" dirty="0" smtClean="0">
                          <a:latin typeface="Sakkal Majalla"/>
                          <a:cs typeface="Sakkal Majalla"/>
                        </a:rPr>
                        <a:t>المعيار1: تمكن معلم التربية الفنية من المفاهيم والمهارات الفنية </a:t>
                      </a:r>
                      <a:r>
                        <a:rPr lang="ar-SA" sz="2000" b="1" i="0" u="none" strike="noStrike" baseline="0" dirty="0" err="1" smtClean="0">
                          <a:latin typeface="Sakkal Majalla"/>
                          <a:cs typeface="Sakkal Majalla"/>
                        </a:rPr>
                        <a:t>الآساسية</a:t>
                      </a:r>
                      <a:r>
                        <a:rPr lang="ar-SA" sz="2000" b="1" i="0" u="none" strike="noStrike" baseline="0" dirty="0" smtClean="0">
                          <a:latin typeface="Sakkal Majalla"/>
                          <a:cs typeface="Sakkal Majalla"/>
                        </a:rPr>
                        <a:t> للفنون البصرية</a:t>
                      </a:r>
                      <a:endParaRPr lang="en-US" sz="2000" b="1" dirty="0"/>
                    </a:p>
                  </a:txBody>
                  <a:tcPr/>
                </a:tc>
              </a:tr>
              <a:tr h="698122">
                <a:tc>
                  <a:txBody>
                    <a:bodyPr/>
                    <a:lstStyle/>
                    <a:p>
                      <a:pPr algn="r"/>
                      <a:r>
                        <a:rPr lang="ar-SA" sz="2000" b="1" i="0" u="none" strike="noStrike" baseline="0" dirty="0" smtClean="0">
                          <a:latin typeface="Times New Roman"/>
                          <a:cs typeface="Times New Roman"/>
                        </a:rPr>
                        <a:t>1 </a:t>
                      </a:r>
                      <a:r>
                        <a:rPr lang="ar-SA" sz="2000" b="1" i="0" u="none" strike="noStrike" baseline="0" dirty="0" smtClean="0">
                          <a:latin typeface="Sakkal Majalla"/>
                          <a:cs typeface="Sakkal Majalla"/>
                        </a:rPr>
                        <a:t>يستخدم مهارات التذوق الفني في تفسير </a:t>
                      </a:r>
                      <a:r>
                        <a:rPr lang="ar-SA" sz="2000" b="1" i="0" u="none" strike="noStrike" baseline="0" dirty="0" err="1" smtClean="0">
                          <a:latin typeface="Sakkal Majalla"/>
                          <a:cs typeface="Sakkal Majalla"/>
                        </a:rPr>
                        <a:t>الآعمال</a:t>
                      </a:r>
                      <a:r>
                        <a:rPr lang="ar-SA" sz="2000" b="1" i="0" u="none" strike="noStrike" baseline="0" dirty="0" smtClean="0">
                          <a:latin typeface="Sakkal Majalla"/>
                          <a:cs typeface="Sakkal Majalla"/>
                        </a:rPr>
                        <a:t> الفنية للفنون البصرية.</a:t>
                      </a:r>
                    </a:p>
                    <a:p>
                      <a:pPr algn="r"/>
                      <a:r>
                        <a:rPr lang="ar-SA" sz="2000" b="1" i="0" u="none" strike="noStrike" baseline="0" dirty="0" smtClean="0">
                          <a:latin typeface="Times New Roman"/>
                          <a:cs typeface="Times New Roman"/>
                        </a:rPr>
                        <a:t>.2 </a:t>
                      </a:r>
                      <a:r>
                        <a:rPr lang="ar-SA" sz="2000" b="1" i="0" u="none" strike="noStrike" baseline="0" dirty="0" smtClean="0">
                          <a:latin typeface="Sakkal Majalla"/>
                          <a:cs typeface="Sakkal Majalla"/>
                        </a:rPr>
                        <a:t>يلم بأساليب النقد الفني واستخداماته في تقييم </a:t>
                      </a:r>
                      <a:r>
                        <a:rPr lang="ar-SA" sz="2000" b="1" i="0" u="none" strike="noStrike" baseline="0" dirty="0" err="1" smtClean="0">
                          <a:latin typeface="Sakkal Majalla"/>
                          <a:cs typeface="Sakkal Majalla"/>
                        </a:rPr>
                        <a:t>الآعمال</a:t>
                      </a:r>
                      <a:r>
                        <a:rPr lang="ar-SA" sz="2000" b="1" i="0" u="none" strike="noStrike" baseline="0" dirty="0" smtClean="0">
                          <a:latin typeface="Sakkal Majalla"/>
                          <a:cs typeface="Sakkal Majalla"/>
                        </a:rPr>
                        <a:t> الفنية</a:t>
                      </a:r>
                    </a:p>
                    <a:p>
                      <a:pPr algn="r"/>
                      <a:r>
                        <a:rPr lang="ar-SA" sz="2000" b="1" i="0" u="none" strike="noStrike" baseline="0" dirty="0" smtClean="0">
                          <a:latin typeface="Times New Roman"/>
                          <a:cs typeface="Times New Roman"/>
                        </a:rPr>
                        <a:t>.3 </a:t>
                      </a:r>
                      <a:r>
                        <a:rPr lang="ar-SA" sz="2000" b="1" i="0" u="none" strike="noStrike" baseline="0" dirty="0" smtClean="0">
                          <a:latin typeface="Sakkal Majalla"/>
                          <a:cs typeface="Sakkal Majalla"/>
                        </a:rPr>
                        <a:t>يحدد الخصائص المميزة للفنون في العصور التاريخية المختلفة</a:t>
                      </a:r>
                    </a:p>
                    <a:p>
                      <a:pPr algn="r"/>
                      <a:r>
                        <a:rPr lang="ar-SA" sz="2000" b="1" i="0" u="none" strike="noStrike" baseline="0" dirty="0" smtClean="0">
                          <a:latin typeface="Times New Roman"/>
                          <a:cs typeface="Times New Roman"/>
                        </a:rPr>
                        <a:t>.4 </a:t>
                      </a:r>
                      <a:r>
                        <a:rPr lang="ar-SA" sz="2000" b="1" i="0" u="none" strike="noStrike" baseline="0" dirty="0" smtClean="0">
                          <a:latin typeface="Sakkal Majalla"/>
                          <a:cs typeface="Sakkal Majalla"/>
                        </a:rPr>
                        <a:t>يبين نظريات رسوم </a:t>
                      </a:r>
                      <a:r>
                        <a:rPr lang="ar-SA" sz="2000" b="1" i="0" u="none" strike="noStrike" baseline="0" dirty="0" err="1" smtClean="0">
                          <a:latin typeface="Sakkal Majalla"/>
                          <a:cs typeface="Sakkal Majalla"/>
                        </a:rPr>
                        <a:t>الآطفال</a:t>
                      </a:r>
                      <a:r>
                        <a:rPr lang="ar-SA" sz="2000" b="1" i="0" u="none" strike="noStrike" baseline="0" dirty="0" smtClean="0">
                          <a:latin typeface="Sakkal Majalla"/>
                          <a:cs typeface="Sakkal Majalla"/>
                        </a:rPr>
                        <a:t> وصفات تعبيرهم الفني.</a:t>
                      </a:r>
                    </a:p>
                    <a:p>
                      <a:pPr algn="r"/>
                      <a:r>
                        <a:rPr lang="ar-SA" sz="2000" b="1" i="0" u="none" strike="noStrike" baseline="0" dirty="0" smtClean="0">
                          <a:latin typeface="Times New Roman"/>
                          <a:cs typeface="Times New Roman"/>
                        </a:rPr>
                        <a:t>.5 </a:t>
                      </a:r>
                      <a:r>
                        <a:rPr lang="ar-SA" sz="2000" b="1" i="0" u="none" strike="noStrike" baseline="0" dirty="0" smtClean="0">
                          <a:latin typeface="Sakkal Majalla"/>
                          <a:cs typeface="Sakkal Majalla"/>
                        </a:rPr>
                        <a:t>يحلل </a:t>
                      </a:r>
                      <a:r>
                        <a:rPr lang="ar-SA" sz="2000" b="1" i="0" u="none" strike="noStrike" baseline="0" dirty="0" err="1" smtClean="0">
                          <a:latin typeface="Sakkal Majalla"/>
                          <a:cs typeface="Sakkal Majalla"/>
                        </a:rPr>
                        <a:t>الآعمال</a:t>
                      </a:r>
                      <a:r>
                        <a:rPr lang="ar-SA" sz="2000" b="1" i="0" u="none" strike="noStrike" baseline="0" dirty="0" smtClean="0">
                          <a:latin typeface="Sakkal Majalla"/>
                          <a:cs typeface="Sakkal Majalla"/>
                        </a:rPr>
                        <a:t> الفنية في ضوء القضايا الفلسفية </a:t>
                      </a:r>
                      <a:r>
                        <a:rPr lang="ar-SA" sz="2000" b="1" i="0" u="none" strike="noStrike" baseline="0" dirty="0" err="1" smtClean="0">
                          <a:latin typeface="Sakkal Majalla"/>
                          <a:cs typeface="Sakkal Majalla"/>
                        </a:rPr>
                        <a:t>والآخلاقية</a:t>
                      </a:r>
                      <a:r>
                        <a:rPr lang="ar-SA" sz="2000" b="1" i="0" u="none" strike="noStrike" baseline="0" dirty="0" smtClean="0">
                          <a:latin typeface="Sakkal Majalla"/>
                          <a:cs typeface="Sakkal Majalla"/>
                        </a:rPr>
                        <a:t> المرتبطة بها.</a:t>
                      </a:r>
                    </a:p>
                    <a:p>
                      <a:pPr algn="r"/>
                      <a:r>
                        <a:rPr lang="ar-SA" sz="2000" b="1" i="0" u="none" strike="noStrike" baseline="0" dirty="0" smtClean="0">
                          <a:latin typeface="Times New Roman"/>
                          <a:cs typeface="Times New Roman"/>
                        </a:rPr>
                        <a:t>.6 </a:t>
                      </a:r>
                      <a:r>
                        <a:rPr lang="ar-SA" sz="2000" b="1" i="0" u="none" strike="noStrike" baseline="0" dirty="0" smtClean="0">
                          <a:latin typeface="Sakkal Majalla"/>
                          <a:cs typeface="Sakkal Majalla"/>
                        </a:rPr>
                        <a:t>يعرف أسس الفن وعناصره وتطبيقاتها في دروس التربية الفنية من حيث</a:t>
                      </a:r>
                    </a:p>
                    <a:p>
                      <a:pPr algn="r"/>
                      <a:r>
                        <a:rPr lang="ar-SA" sz="2000" b="1" i="0" u="none" strike="noStrike" baseline="0" dirty="0" smtClean="0">
                          <a:latin typeface="Sakkal Majalla"/>
                          <a:cs typeface="Sakkal Majalla"/>
                        </a:rPr>
                        <a:t>استخدامها في تذوق ونقد </a:t>
                      </a:r>
                      <a:r>
                        <a:rPr lang="ar-SA" sz="2000" b="1" i="0" u="none" strike="noStrike" baseline="0" dirty="0" err="1" smtClean="0">
                          <a:latin typeface="Sakkal Majalla"/>
                          <a:cs typeface="Sakkal Majalla"/>
                        </a:rPr>
                        <a:t>الآعمال</a:t>
                      </a:r>
                      <a:r>
                        <a:rPr lang="ar-SA" sz="2000" b="1" i="0" u="none" strike="noStrike" baseline="0" dirty="0" smtClean="0">
                          <a:latin typeface="Sakkal Majalla"/>
                          <a:cs typeface="Sakkal Majalla"/>
                        </a:rPr>
                        <a:t> الفنية.</a:t>
                      </a:r>
                      <a:endParaRPr lang="en-US" sz="2000" b="1" dirty="0"/>
                    </a:p>
                  </a:txBody>
                  <a:tcPr/>
                </a:tc>
                <a:tc>
                  <a:txBody>
                    <a:bodyPr/>
                    <a:lstStyle/>
                    <a:p>
                      <a:pPr algn="r"/>
                      <a:r>
                        <a:rPr lang="ar-SA" sz="2000" b="1" i="0" u="none" strike="noStrike" baseline="0" dirty="0" smtClean="0">
                          <a:latin typeface="Sakkal Majalla"/>
                          <a:cs typeface="Sakkal Majalla"/>
                        </a:rPr>
                        <a:t>معيار2: يتمكن معلم التربية الفنية من المفاهيم والمهارات </a:t>
                      </a:r>
                      <a:r>
                        <a:rPr lang="ar-SA" sz="2000" b="1" i="0" u="none" strike="noStrike" baseline="0" dirty="0" err="1" smtClean="0">
                          <a:latin typeface="Sakkal Majalla"/>
                          <a:cs typeface="Sakkal Majalla"/>
                        </a:rPr>
                        <a:t>الفنيةالآساسية</a:t>
                      </a:r>
                      <a:r>
                        <a:rPr lang="ar-SA" sz="2000" b="1" i="0" u="none" strike="noStrike" baseline="0" dirty="0" smtClean="0">
                          <a:latin typeface="Sakkal Majalla"/>
                          <a:cs typeface="Sakkal Majalla"/>
                        </a:rPr>
                        <a:t> لفلسفة التربية الفنية</a:t>
                      </a:r>
                      <a:endParaRPr lang="en-US" sz="2000" b="1" dirty="0"/>
                    </a:p>
                  </a:txBody>
                  <a:tcPr/>
                </a:tc>
              </a:tr>
            </a:tbl>
          </a:graphicData>
        </a:graphic>
      </p:graphicFrame>
    </p:spTree>
    <p:extLst>
      <p:ext uri="{BB962C8B-B14F-4D97-AF65-F5344CB8AC3E}">
        <p14:creationId xmlns:p14="http://schemas.microsoft.com/office/powerpoint/2010/main" xmlns="" val="4250019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xmlns="" val="1817526113"/>
              </p:ext>
            </p:extLst>
          </p:nvPr>
        </p:nvGraphicFramePr>
        <p:xfrm>
          <a:off x="395536" y="692696"/>
          <a:ext cx="8320698" cy="5573425"/>
        </p:xfrm>
        <a:graphic>
          <a:graphicData uri="http://schemas.openxmlformats.org/drawingml/2006/table">
            <a:tbl>
              <a:tblPr firstRow="1" bandRow="1">
                <a:tableStyleId>{5C22544A-7EE6-4342-B048-85BDC9FD1C3A}</a:tableStyleId>
              </a:tblPr>
              <a:tblGrid>
                <a:gridCol w="5832648"/>
                <a:gridCol w="2488050"/>
              </a:tblGrid>
              <a:tr h="513745">
                <a:tc>
                  <a:txBody>
                    <a:bodyPr/>
                    <a:lstStyle/>
                    <a:p>
                      <a:r>
                        <a:rPr lang="ar-SA" dirty="0" smtClean="0"/>
                        <a:t>المؤشرات</a:t>
                      </a:r>
                      <a:endParaRPr lang="en-US" dirty="0"/>
                    </a:p>
                  </a:txBody>
                  <a:tcPr/>
                </a:tc>
                <a:tc>
                  <a:txBody>
                    <a:bodyPr/>
                    <a:lstStyle/>
                    <a:p>
                      <a:r>
                        <a:rPr lang="ar-SA" dirty="0" smtClean="0"/>
                        <a:t>المعيار</a:t>
                      </a:r>
                      <a:endParaRPr lang="en-US" dirty="0"/>
                    </a:p>
                  </a:txBody>
                  <a:tcPr/>
                </a:tc>
              </a:tr>
              <a:tr h="513745">
                <a:tc>
                  <a:txBody>
                    <a:bodyPr/>
                    <a:lstStyle/>
                    <a:p>
                      <a:pPr algn="r"/>
                      <a:r>
                        <a:rPr lang="ar-SA" sz="2000" b="1" i="0" u="none" strike="noStrike" baseline="0" dirty="0" smtClean="0">
                          <a:latin typeface="Times New Roman"/>
                          <a:cs typeface="Times New Roman"/>
                        </a:rPr>
                        <a:t>1 </a:t>
                      </a:r>
                      <a:r>
                        <a:rPr lang="ar-SA" sz="2000" b="1" i="0" u="none" strike="noStrike" baseline="0" dirty="0" smtClean="0">
                          <a:latin typeface="Sakkal Majalla"/>
                          <a:cs typeface="Sakkal Majalla"/>
                        </a:rPr>
                        <a:t>يتعرف على مسميات العدد </a:t>
                      </a:r>
                      <a:r>
                        <a:rPr lang="ar-SA" sz="2000" b="1" i="0" u="none" strike="noStrike" baseline="0" dirty="0" err="1" smtClean="0">
                          <a:latin typeface="Sakkal Majalla"/>
                          <a:cs typeface="Sakkal Majalla"/>
                        </a:rPr>
                        <a:t>والآدوات</a:t>
                      </a:r>
                      <a:r>
                        <a:rPr lang="ar-SA" sz="2000" b="1" i="0" u="none" strike="noStrike" baseline="0" dirty="0" smtClean="0">
                          <a:latin typeface="Sakkal Majalla"/>
                          <a:cs typeface="Sakkal Majalla"/>
                        </a:rPr>
                        <a:t> الفنية، ووظائفها الإنتاجية في</a:t>
                      </a:r>
                    </a:p>
                    <a:p>
                      <a:pPr algn="r"/>
                      <a:r>
                        <a:rPr lang="ar-SA" sz="2000" b="1" i="0" u="none" strike="noStrike" baseline="0" dirty="0" smtClean="0">
                          <a:latin typeface="Sakkal Majalla"/>
                          <a:cs typeface="Sakkal Majalla"/>
                        </a:rPr>
                        <a:t>تنفيذ </a:t>
                      </a:r>
                      <a:r>
                        <a:rPr lang="ar-SA" sz="2000" b="1" i="0" u="none" strike="noStrike" baseline="0" dirty="0" err="1" smtClean="0">
                          <a:latin typeface="Sakkal Majalla"/>
                          <a:cs typeface="Sakkal Majalla"/>
                        </a:rPr>
                        <a:t>الآعمال</a:t>
                      </a:r>
                      <a:r>
                        <a:rPr lang="ar-SA" sz="2000" b="1" i="0" u="none" strike="noStrike" baseline="0" dirty="0" smtClean="0">
                          <a:latin typeface="Sakkal Majalla"/>
                          <a:cs typeface="Sakkal Majalla"/>
                        </a:rPr>
                        <a:t> الفنية في مجالات الفنون البصرية.</a:t>
                      </a:r>
                    </a:p>
                    <a:p>
                      <a:pPr algn="r"/>
                      <a:r>
                        <a:rPr lang="ar-SA" sz="2000" b="1" i="0" u="none" strike="noStrike" baseline="0" dirty="0" smtClean="0">
                          <a:latin typeface="Times New Roman"/>
                          <a:cs typeface="Times New Roman"/>
                        </a:rPr>
                        <a:t>.2 </a:t>
                      </a:r>
                      <a:r>
                        <a:rPr lang="ar-SA" sz="2000" b="1" i="0" u="none" strike="noStrike" baseline="0" dirty="0" smtClean="0">
                          <a:latin typeface="Sakkal Majalla"/>
                          <a:cs typeface="Sakkal Majalla"/>
                        </a:rPr>
                        <a:t>يتعرف على الخامات الفنية، وطرق استخدامها في </a:t>
                      </a:r>
                      <a:r>
                        <a:rPr lang="ar-SA" sz="2000" b="1" i="0" u="none" strike="noStrike" baseline="0" dirty="0" err="1" smtClean="0">
                          <a:latin typeface="Sakkal Majalla"/>
                          <a:cs typeface="Sakkal Majalla"/>
                        </a:rPr>
                        <a:t>الآعمال</a:t>
                      </a:r>
                      <a:r>
                        <a:rPr lang="ar-SA" sz="2000" b="1" i="0" u="none" strike="noStrike" baseline="0" dirty="0" smtClean="0">
                          <a:latin typeface="Sakkal Majalla"/>
                          <a:cs typeface="Sakkal Majalla"/>
                        </a:rPr>
                        <a:t> الفنية في</a:t>
                      </a:r>
                    </a:p>
                    <a:p>
                      <a:pPr algn="r"/>
                      <a:r>
                        <a:rPr lang="ar-SA" sz="2000" b="1" i="0" u="none" strike="noStrike" baseline="0" dirty="0" smtClean="0">
                          <a:latin typeface="Sakkal Majalla"/>
                          <a:cs typeface="Sakkal Majalla"/>
                        </a:rPr>
                        <a:t>مجالات الفنون البصرية.</a:t>
                      </a:r>
                    </a:p>
                    <a:p>
                      <a:pPr algn="r"/>
                      <a:r>
                        <a:rPr lang="ar-SA" sz="2000" b="1" i="0" u="none" strike="noStrike" baseline="0" dirty="0" smtClean="0">
                          <a:latin typeface="Times New Roman"/>
                          <a:cs typeface="Times New Roman"/>
                        </a:rPr>
                        <a:t>.3 </a:t>
                      </a:r>
                      <a:r>
                        <a:rPr lang="ar-SA" sz="2000" b="1" i="0" u="none" strike="noStrike" baseline="0" dirty="0" smtClean="0">
                          <a:latin typeface="Sakkal Majalla"/>
                          <a:cs typeface="Sakkal Majalla"/>
                        </a:rPr>
                        <a:t>يميز الطرق الصحيحة لاستخدام </a:t>
                      </a:r>
                      <a:r>
                        <a:rPr lang="ar-SA" sz="2000" b="1" i="0" u="none" strike="noStrike" baseline="0" dirty="0" err="1" smtClean="0">
                          <a:latin typeface="Sakkal Majalla"/>
                          <a:cs typeface="Sakkal Majalla"/>
                        </a:rPr>
                        <a:t>الآدوات</a:t>
                      </a:r>
                      <a:r>
                        <a:rPr lang="ar-SA" sz="2000" b="1" i="0" u="none" strike="noStrike" baseline="0" dirty="0" smtClean="0">
                          <a:latin typeface="Sakkal Majalla"/>
                          <a:cs typeface="Sakkal Majalla"/>
                        </a:rPr>
                        <a:t> الفنية في مجالات الفنون</a:t>
                      </a:r>
                    </a:p>
                    <a:p>
                      <a:pPr algn="r"/>
                      <a:r>
                        <a:rPr lang="ar-SA" sz="2000" b="1" i="0" u="none" strike="noStrike" baseline="0" dirty="0" smtClean="0">
                          <a:latin typeface="Sakkal Majalla"/>
                          <a:cs typeface="Sakkal Majalla"/>
                        </a:rPr>
                        <a:t>البصرية.</a:t>
                      </a:r>
                    </a:p>
                    <a:p>
                      <a:pPr algn="r"/>
                      <a:r>
                        <a:rPr lang="ar-SA" sz="2000" b="1" i="0" u="none" strike="noStrike" baseline="0" dirty="0" smtClean="0">
                          <a:latin typeface="Times New Roman"/>
                          <a:cs typeface="Times New Roman"/>
                        </a:rPr>
                        <a:t>.4 </a:t>
                      </a:r>
                      <a:r>
                        <a:rPr lang="ar-SA" sz="2000" b="1" i="0" u="none" strike="noStrike" baseline="0" dirty="0" smtClean="0">
                          <a:latin typeface="Sakkal Majalla"/>
                          <a:cs typeface="Sakkal Majalla"/>
                        </a:rPr>
                        <a:t>يعرف طرق السلامة في استخدام </a:t>
                      </a:r>
                      <a:r>
                        <a:rPr lang="ar-SA" sz="2000" b="1" i="0" u="none" strike="noStrike" baseline="0" dirty="0" err="1" smtClean="0">
                          <a:latin typeface="Sakkal Majalla"/>
                          <a:cs typeface="Sakkal Majalla"/>
                        </a:rPr>
                        <a:t>الآدوات</a:t>
                      </a:r>
                      <a:r>
                        <a:rPr lang="ar-SA" sz="2000" b="1" i="0" u="none" strike="noStrike" baseline="0" dirty="0" smtClean="0">
                          <a:latin typeface="Sakkal Majalla"/>
                          <a:cs typeface="Sakkal Majalla"/>
                        </a:rPr>
                        <a:t> والعدد والخامات الفنية</a:t>
                      </a:r>
                    </a:p>
                    <a:p>
                      <a:pPr algn="r"/>
                      <a:r>
                        <a:rPr lang="ar-SA" sz="2000" b="1" i="0" u="none" strike="noStrike" baseline="0" dirty="0" smtClean="0">
                          <a:latin typeface="Sakkal Majalla"/>
                          <a:cs typeface="Sakkal Majalla"/>
                        </a:rPr>
                        <a:t>الخاصة بمجالات الفنون البصرية.</a:t>
                      </a:r>
                      <a:endParaRPr lang="en-US" sz="2000" b="1" dirty="0"/>
                    </a:p>
                  </a:txBody>
                  <a:tcPr/>
                </a:tc>
                <a:tc>
                  <a:txBody>
                    <a:bodyPr/>
                    <a:lstStyle/>
                    <a:p>
                      <a:pPr algn="r"/>
                      <a:r>
                        <a:rPr lang="ar-SA" sz="2000" b="1" i="0" u="none" strike="noStrike" baseline="0" dirty="0" smtClean="0">
                          <a:latin typeface="Sakkal Majalla"/>
                          <a:cs typeface="Sakkal Majalla"/>
                        </a:rPr>
                        <a:t>المعيار3: تمكن معلم التربية الفنية من التعرف على مسميات واستخدامات العدد </a:t>
                      </a:r>
                      <a:r>
                        <a:rPr lang="ar-SA" sz="2000" b="1" i="0" u="none" strike="noStrike" baseline="0" dirty="0" err="1" smtClean="0">
                          <a:latin typeface="Sakkal Majalla"/>
                          <a:cs typeface="Sakkal Majalla"/>
                        </a:rPr>
                        <a:t>والآدوات</a:t>
                      </a:r>
                      <a:r>
                        <a:rPr lang="ar-SA" sz="2000" b="1" i="0" u="none" strike="noStrike" baseline="0" dirty="0" smtClean="0">
                          <a:latin typeface="Sakkal Majalla"/>
                          <a:cs typeface="Sakkal Majalla"/>
                        </a:rPr>
                        <a:t> والخامات الفنية الخاصة بالفنون التشكيلية</a:t>
                      </a:r>
                      <a:endParaRPr lang="en-US" sz="2000" b="1" dirty="0"/>
                    </a:p>
                  </a:txBody>
                  <a:tcPr/>
                </a:tc>
              </a:tr>
              <a:tr h="513745">
                <a:tc>
                  <a:txBody>
                    <a:bodyPr/>
                    <a:lstStyle/>
                    <a:p>
                      <a:pPr algn="r"/>
                      <a:r>
                        <a:rPr lang="ar-SA" sz="2000" b="1" i="0" u="none" strike="noStrike" baseline="0" dirty="0" smtClean="0">
                          <a:latin typeface="Sakkal Majalla"/>
                          <a:cs typeface="Sakkal Majalla"/>
                        </a:rPr>
                        <a:t>1.يتقن أهم استخدامات الحاسب في تدريس التربية الفنية.</a:t>
                      </a:r>
                    </a:p>
                    <a:p>
                      <a:pPr algn="r"/>
                      <a:r>
                        <a:rPr lang="ar-SA" sz="2000" b="1" i="0" u="none" strike="noStrike" baseline="0" dirty="0" smtClean="0">
                          <a:latin typeface="Times New Roman"/>
                          <a:cs typeface="Times New Roman"/>
                        </a:rPr>
                        <a:t>.2 </a:t>
                      </a:r>
                      <a:r>
                        <a:rPr lang="ar-SA" sz="2000" b="1" i="0" u="none" strike="noStrike" baseline="0" dirty="0" smtClean="0">
                          <a:latin typeface="Sakkal Majalla"/>
                          <a:cs typeface="Sakkal Majalla"/>
                        </a:rPr>
                        <a:t>يعدد بعض البرامج الحاسوبية ) </a:t>
                      </a:r>
                      <a:r>
                        <a:rPr lang="en-US" sz="2000" b="1" i="0" u="none" strike="noStrike" baseline="0" dirty="0" smtClean="0">
                          <a:latin typeface="Sakkal Majalla"/>
                          <a:cs typeface="Sakkal Majalla"/>
                        </a:rPr>
                        <a:t>software ( </a:t>
                      </a:r>
                      <a:r>
                        <a:rPr lang="ar-SA" sz="2000" b="1" i="0" u="none" strike="noStrike" baseline="0" dirty="0" smtClean="0">
                          <a:latin typeface="Sakkal Majalla"/>
                          <a:cs typeface="Sakkal Majalla"/>
                        </a:rPr>
                        <a:t>التي يتم توظيفها في إنتاج</a:t>
                      </a:r>
                    </a:p>
                    <a:p>
                      <a:pPr algn="r"/>
                      <a:r>
                        <a:rPr lang="ar-SA" sz="2000" b="1" i="0" u="none" strike="noStrike" baseline="0" dirty="0" err="1" smtClean="0">
                          <a:latin typeface="Sakkal Majalla"/>
                          <a:cs typeface="Sakkal Majalla"/>
                        </a:rPr>
                        <a:t>الآعمال</a:t>
                      </a:r>
                      <a:r>
                        <a:rPr lang="ar-SA" sz="2000" b="1" i="0" u="none" strike="noStrike" baseline="0" dirty="0" smtClean="0">
                          <a:latin typeface="Sakkal Majalla"/>
                          <a:cs typeface="Sakkal Majalla"/>
                        </a:rPr>
                        <a:t> الفنية )برامج إنشاء الرسوم، برامج تحرير الصور، برامج إنشاء</a:t>
                      </a:r>
                    </a:p>
                    <a:p>
                      <a:pPr algn="r"/>
                      <a:r>
                        <a:rPr lang="ar-SA" sz="2000" b="1" i="0" u="none" strike="noStrike" baseline="0" dirty="0" smtClean="0">
                          <a:latin typeface="Sakkal Majalla"/>
                          <a:cs typeface="Sakkal Majalla"/>
                        </a:rPr>
                        <a:t>الرسوم الثلاثية </a:t>
                      </a:r>
                      <a:r>
                        <a:rPr lang="ar-SA" sz="2000" b="1" i="0" u="none" strike="noStrike" baseline="0" dirty="0" err="1" smtClean="0">
                          <a:latin typeface="Sakkal Majalla"/>
                          <a:cs typeface="Sakkal Majalla"/>
                        </a:rPr>
                        <a:t>الآبعاد</a:t>
                      </a:r>
                      <a:r>
                        <a:rPr lang="ar-SA" sz="2000" b="1" i="0" u="none" strike="noStrike" baseline="0" dirty="0" smtClean="0">
                          <a:latin typeface="Sakkal Majalla"/>
                          <a:cs typeface="Sakkal Majalla"/>
                        </a:rPr>
                        <a:t>، برامج النشر المكتبي والالكتروني "الإنترنت"(</a:t>
                      </a:r>
                    </a:p>
                    <a:p>
                      <a:pPr algn="r"/>
                      <a:r>
                        <a:rPr lang="ar-SA" sz="2000" b="1" i="0" u="none" strike="noStrike" baseline="0" dirty="0" smtClean="0">
                          <a:latin typeface="Times New Roman"/>
                          <a:cs typeface="Times New Roman"/>
                        </a:rPr>
                        <a:t>.3 </a:t>
                      </a:r>
                      <a:r>
                        <a:rPr lang="ar-SA" sz="2000" b="1" i="0" u="none" strike="noStrike" baseline="0" dirty="0" smtClean="0">
                          <a:latin typeface="Sakkal Majalla"/>
                          <a:cs typeface="Sakkal Majalla"/>
                        </a:rPr>
                        <a:t>يذكر أهم العتاد </a:t>
                      </a:r>
                      <a:r>
                        <a:rPr lang="ar-SA" sz="2000" b="1" i="0" u="none" strike="noStrike" baseline="0" dirty="0" err="1" smtClean="0">
                          <a:latin typeface="Sakkal Majalla"/>
                          <a:cs typeface="Sakkal Majalla"/>
                        </a:rPr>
                        <a:t>والآجهزة</a:t>
                      </a:r>
                      <a:r>
                        <a:rPr lang="ar-SA" sz="2000" b="1" i="0" u="none" strike="noStrike" baseline="0" dirty="0" smtClean="0">
                          <a:latin typeface="Sakkal Majalla"/>
                          <a:cs typeface="Sakkal Majalla"/>
                        </a:rPr>
                        <a:t> ) </a:t>
                      </a:r>
                      <a:r>
                        <a:rPr lang="en-US" sz="2000" b="1" i="0" u="none" strike="noStrike" baseline="0" dirty="0" smtClean="0">
                          <a:latin typeface="Sakkal Majalla"/>
                          <a:cs typeface="Sakkal Majalla"/>
                        </a:rPr>
                        <a:t>hardware ( </a:t>
                      </a:r>
                      <a:r>
                        <a:rPr lang="ar-SA" sz="2000" b="1" i="0" u="none" strike="noStrike" baseline="0" dirty="0" smtClean="0">
                          <a:latin typeface="Sakkal Majalla"/>
                          <a:cs typeface="Sakkal Majalla"/>
                        </a:rPr>
                        <a:t>التي تساعد التلاميذ في إنتاج</a:t>
                      </a:r>
                    </a:p>
                    <a:p>
                      <a:pPr algn="r"/>
                      <a:r>
                        <a:rPr lang="ar-SA" sz="2000" b="1" i="0" u="none" strike="noStrike" baseline="0" dirty="0" err="1" smtClean="0">
                          <a:latin typeface="Sakkal Majalla"/>
                          <a:cs typeface="Sakkal Majalla"/>
                        </a:rPr>
                        <a:t>الآعمال</a:t>
                      </a:r>
                      <a:r>
                        <a:rPr lang="ar-SA" sz="2000" b="1" i="0" u="none" strike="noStrike" baseline="0" dirty="0" smtClean="0">
                          <a:latin typeface="Sakkal Majalla"/>
                          <a:cs typeface="Sakkal Majalla"/>
                        </a:rPr>
                        <a:t> الفنية وطرق استخدامها ، مثال:) الماسح الضوئي </a:t>
                      </a:r>
                      <a:r>
                        <a:rPr lang="en-US" sz="2000" b="1" i="0" u="none" strike="noStrike" baseline="0" dirty="0" smtClean="0">
                          <a:latin typeface="Sakkal Majalla"/>
                          <a:cs typeface="Sakkal Majalla"/>
                        </a:rPr>
                        <a:t>Scanner ،</a:t>
                      </a:r>
                    </a:p>
                    <a:p>
                      <a:pPr algn="r"/>
                      <a:r>
                        <a:rPr lang="ar-SA" sz="2000" b="1" i="0" u="none" strike="noStrike" baseline="0" dirty="0" smtClean="0">
                          <a:latin typeface="Sakkal Majalla"/>
                          <a:cs typeface="Sakkal Majalla"/>
                        </a:rPr>
                        <a:t>الفأرة </a:t>
                      </a:r>
                      <a:r>
                        <a:rPr lang="en-US" sz="2000" b="1" i="0" u="none" strike="noStrike" baseline="0" dirty="0" smtClean="0">
                          <a:latin typeface="Sakkal Majalla"/>
                          <a:cs typeface="Sakkal Majalla"/>
                        </a:rPr>
                        <a:t>Mouse ، </a:t>
                      </a:r>
                      <a:r>
                        <a:rPr lang="ar-SA" sz="2000" b="1" i="0" u="none" strike="noStrike" baseline="0" dirty="0" smtClean="0">
                          <a:latin typeface="Sakkal Majalla"/>
                          <a:cs typeface="Sakkal Majalla"/>
                        </a:rPr>
                        <a:t>لوحة الرسم ...الخ(.</a:t>
                      </a:r>
                    </a:p>
                    <a:p>
                      <a:pPr algn="r"/>
                      <a:r>
                        <a:rPr lang="ar-SA" sz="2000" b="1" i="0" u="none" strike="noStrike" baseline="0" dirty="0" smtClean="0">
                          <a:latin typeface="Times New Roman"/>
                          <a:cs typeface="Times New Roman"/>
                        </a:rPr>
                        <a:t>4.</a:t>
                      </a:r>
                      <a:r>
                        <a:rPr lang="ar-SA" sz="2000" b="1" i="0" u="none" strike="noStrike" baseline="0" dirty="0" smtClean="0">
                          <a:latin typeface="Sakkal Majalla"/>
                          <a:cs typeface="Sakkal Majalla"/>
                        </a:rPr>
                        <a:t>يستفيد من تطبيقات الحاسب الآلي في قياس وتقويم </a:t>
                      </a:r>
                      <a:r>
                        <a:rPr lang="ar-SA" sz="2000" b="1" i="0" u="none" strike="noStrike" baseline="0" dirty="0" err="1" smtClean="0">
                          <a:latin typeface="Sakkal Majalla"/>
                          <a:cs typeface="Sakkal Majalla"/>
                        </a:rPr>
                        <a:t>الآعمال</a:t>
                      </a:r>
                      <a:r>
                        <a:rPr lang="ar-SA" sz="2000" b="1" i="0" u="none" strike="noStrike" baseline="0" dirty="0" smtClean="0">
                          <a:latin typeface="Sakkal Majalla"/>
                          <a:cs typeface="Sakkal Majalla"/>
                        </a:rPr>
                        <a:t> الفنية. </a:t>
                      </a:r>
                    </a:p>
                  </a:txBody>
                  <a:tcPr/>
                </a:tc>
                <a:tc>
                  <a:txBody>
                    <a:bodyPr/>
                    <a:lstStyle/>
                    <a:p>
                      <a:pPr algn="r"/>
                      <a:r>
                        <a:rPr lang="ar-SA" sz="2000" b="1" i="0" u="none" strike="noStrike" baseline="0" dirty="0" smtClean="0">
                          <a:latin typeface="Sakkal Majalla"/>
                          <a:cs typeface="Sakkal Majalla"/>
                        </a:rPr>
                        <a:t>المعيار4: يعرف معلم التربية الفنية المستجدات والتطورات في التربية الفنية والمستجدات في التقنيات الحديثة في مجال التربية الفنية</a:t>
                      </a:r>
                      <a:endParaRPr lang="en-US" sz="2000" b="1" dirty="0"/>
                    </a:p>
                  </a:txBody>
                  <a:tcPr/>
                </a:tc>
              </a:tr>
            </a:tbl>
          </a:graphicData>
        </a:graphic>
      </p:graphicFrame>
    </p:spTree>
    <p:extLst>
      <p:ext uri="{BB962C8B-B14F-4D97-AF65-F5344CB8AC3E}">
        <p14:creationId xmlns:p14="http://schemas.microsoft.com/office/powerpoint/2010/main" xmlns="" val="30437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xmlns="" val="2605643058"/>
              </p:ext>
            </p:extLst>
          </p:nvPr>
        </p:nvGraphicFramePr>
        <p:xfrm>
          <a:off x="395536" y="1556792"/>
          <a:ext cx="7872536" cy="3906520"/>
        </p:xfrm>
        <a:graphic>
          <a:graphicData uri="http://schemas.openxmlformats.org/drawingml/2006/table">
            <a:tbl>
              <a:tblPr firstRow="1" bandRow="1">
                <a:tableStyleId>{5C22544A-7EE6-4342-B048-85BDC9FD1C3A}</a:tableStyleId>
              </a:tblPr>
              <a:tblGrid>
                <a:gridCol w="5904656"/>
                <a:gridCol w="1967880"/>
              </a:tblGrid>
              <a:tr h="370840">
                <a:tc>
                  <a:txBody>
                    <a:bodyPr/>
                    <a:lstStyle/>
                    <a:p>
                      <a:endParaRPr lang="en-US" dirty="0"/>
                    </a:p>
                  </a:txBody>
                  <a:tcPr/>
                </a:tc>
                <a:tc>
                  <a:txBody>
                    <a:bodyPr/>
                    <a:lstStyle/>
                    <a:p>
                      <a:endParaRPr lang="en-US"/>
                    </a:p>
                  </a:txBody>
                  <a:tcPr/>
                </a:tc>
              </a:tr>
              <a:tr h="370840">
                <a:tc>
                  <a:txBody>
                    <a:bodyPr/>
                    <a:lstStyle/>
                    <a:p>
                      <a:pPr algn="r"/>
                      <a:r>
                        <a:rPr lang="ar-SA" sz="2000" b="1" i="0" u="none" strike="noStrike" baseline="0" dirty="0" smtClean="0">
                          <a:latin typeface="Times New Roman"/>
                          <a:cs typeface="Times New Roman"/>
                        </a:rPr>
                        <a:t>1 </a:t>
                      </a:r>
                      <a:r>
                        <a:rPr lang="ar-SA" sz="2000" b="1" i="0" u="none" strike="noStrike" baseline="0" dirty="0" smtClean="0">
                          <a:latin typeface="Sakkal Majalla"/>
                          <a:cs typeface="Sakkal Majalla"/>
                        </a:rPr>
                        <a:t>يحدد مصادر لمناهج تتوافق مع مختلف أشكال الطرق النظرية</a:t>
                      </a:r>
                    </a:p>
                    <a:p>
                      <a:pPr algn="r"/>
                      <a:r>
                        <a:rPr lang="ar-SA" sz="2000" b="1" i="0" u="none" strike="noStrike" baseline="0" dirty="0" smtClean="0">
                          <a:latin typeface="Sakkal Majalla"/>
                          <a:cs typeface="Sakkal Majalla"/>
                        </a:rPr>
                        <a:t>والفلسفية للفنون من خلال الاستفادة من فترة إعدادهم </a:t>
                      </a:r>
                      <a:r>
                        <a:rPr lang="ar-SA" sz="2000" b="1" i="0" u="none" strike="noStrike" baseline="0" dirty="0" err="1" smtClean="0">
                          <a:latin typeface="Sakkal Majalla"/>
                          <a:cs typeface="Sakkal Majalla"/>
                        </a:rPr>
                        <a:t>الآكاديمي</a:t>
                      </a:r>
                      <a:r>
                        <a:rPr lang="ar-SA" sz="2000" b="1" i="0" u="none" strike="noStrike" baseline="0" dirty="0" smtClean="0">
                          <a:latin typeface="Sakkal Majalla"/>
                          <a:cs typeface="Sakkal Majalla"/>
                        </a:rPr>
                        <a:t>.</a:t>
                      </a:r>
                    </a:p>
                    <a:p>
                      <a:pPr algn="r"/>
                      <a:r>
                        <a:rPr lang="ar-SA" sz="2000" b="1" i="0" u="none" strike="noStrike" baseline="0" dirty="0" smtClean="0">
                          <a:latin typeface="Times New Roman"/>
                          <a:cs typeface="Times New Roman"/>
                        </a:rPr>
                        <a:t>.2 </a:t>
                      </a:r>
                      <a:r>
                        <a:rPr lang="ar-SA" sz="2000" b="1" i="0" u="none" strike="noStrike" baseline="0" dirty="0" smtClean="0">
                          <a:latin typeface="Sakkal Majalla"/>
                          <a:cs typeface="Sakkal Majalla"/>
                        </a:rPr>
                        <a:t>يحدد مصادر المناهج الفنية الصادرة عن وزارة التربية والتعليم وغيرها</a:t>
                      </a:r>
                    </a:p>
                    <a:p>
                      <a:pPr algn="r"/>
                      <a:r>
                        <a:rPr lang="ar-SA" sz="2000" b="1" i="0" u="none" strike="noStrike" baseline="0" dirty="0" smtClean="0">
                          <a:latin typeface="Sakkal Majalla"/>
                          <a:cs typeface="Sakkal Majalla"/>
                        </a:rPr>
                        <a:t>من جهات النشر والمصادر الإلكترونية المحلية والعالمية.</a:t>
                      </a:r>
                    </a:p>
                    <a:p>
                      <a:pPr algn="r"/>
                      <a:r>
                        <a:rPr lang="ar-SA" sz="2000" b="1" i="0" u="none" strike="noStrike" baseline="0" dirty="0" smtClean="0">
                          <a:latin typeface="Times New Roman"/>
                          <a:cs typeface="Times New Roman"/>
                        </a:rPr>
                        <a:t>.3 </a:t>
                      </a:r>
                      <a:r>
                        <a:rPr lang="ar-SA" sz="2000" b="1" i="0" u="none" strike="noStrike" baseline="0" dirty="0" smtClean="0">
                          <a:latin typeface="Sakkal Majalla"/>
                          <a:cs typeface="Sakkal Majalla"/>
                        </a:rPr>
                        <a:t>يستمد من المجتمع وقضاياه مواضيع فنية تهم الطلاب وتنمى وعيهم.</a:t>
                      </a:r>
                    </a:p>
                    <a:p>
                      <a:pPr algn="r"/>
                      <a:r>
                        <a:rPr lang="ar-SA" sz="2000" b="1" i="0" u="none" strike="noStrike" baseline="0" dirty="0" smtClean="0">
                          <a:latin typeface="Times New Roman"/>
                          <a:cs typeface="Times New Roman"/>
                        </a:rPr>
                        <a:t>.4 </a:t>
                      </a:r>
                      <a:r>
                        <a:rPr lang="ar-SA" sz="2000" b="1" i="0" u="none" strike="noStrike" baseline="0" dirty="0" smtClean="0">
                          <a:latin typeface="Sakkal Majalla"/>
                          <a:cs typeface="Sakkal Majalla"/>
                        </a:rPr>
                        <a:t>يحلل عناصر البيئة المحلية كمصدر للمعلومات الفنية.</a:t>
                      </a:r>
                      <a:endParaRPr lang="en-US" sz="2000" b="1" dirty="0"/>
                    </a:p>
                  </a:txBody>
                  <a:tcPr/>
                </a:tc>
                <a:tc>
                  <a:txBody>
                    <a:bodyPr/>
                    <a:lstStyle/>
                    <a:p>
                      <a:pPr algn="r"/>
                      <a:r>
                        <a:rPr lang="ar-SA" sz="2000" b="1" i="0" u="none" strike="noStrike" baseline="0" dirty="0" smtClean="0">
                          <a:latin typeface="Sakkal Majalla"/>
                          <a:cs typeface="Sakkal Majalla"/>
                        </a:rPr>
                        <a:t>المعيار 5:يعرف معلم التربية الفنية مصادر المعلومات المحلية والعالمية</a:t>
                      </a:r>
                    </a:p>
                    <a:p>
                      <a:pPr algn="r"/>
                      <a:r>
                        <a:rPr lang="ar-SA" sz="2000" b="1" i="0" u="none" strike="noStrike" baseline="0" dirty="0" smtClean="0">
                          <a:latin typeface="Sakkal Majalla"/>
                          <a:cs typeface="Sakkal Majalla"/>
                        </a:rPr>
                        <a:t>للتربية الفنية .</a:t>
                      </a:r>
                      <a:endParaRPr lang="en-US" sz="2000" b="1" dirty="0"/>
                    </a:p>
                  </a:txBody>
                  <a:tcPr/>
                </a:tc>
              </a:tr>
              <a:tr h="370840">
                <a:tc>
                  <a:txBody>
                    <a:bodyPr/>
                    <a:lstStyle/>
                    <a:p>
                      <a:pPr algn="r"/>
                      <a:r>
                        <a:rPr lang="ar-SA" sz="2000" b="1" i="0" u="none" strike="noStrike" baseline="0" dirty="0" smtClean="0">
                          <a:latin typeface="Times New Roman"/>
                          <a:cs typeface="Times New Roman"/>
                        </a:rPr>
                        <a:t>1 </a:t>
                      </a:r>
                      <a:r>
                        <a:rPr lang="ar-SA" sz="2000" b="1" i="0" u="none" strike="noStrike" baseline="0" dirty="0" smtClean="0">
                          <a:latin typeface="Sakkal Majalla"/>
                          <a:cs typeface="Sakkal Majalla"/>
                        </a:rPr>
                        <a:t>يعرف التطور التاريخي لمنهج التربية الفنية </a:t>
                      </a:r>
                      <a:r>
                        <a:rPr lang="ar-SA" sz="2000" b="1" i="0" u="none" strike="noStrike" baseline="0" dirty="0" err="1" smtClean="0">
                          <a:latin typeface="Sakkal Majalla"/>
                          <a:cs typeface="Sakkal Majalla"/>
                        </a:rPr>
                        <a:t>والآطوار</a:t>
                      </a:r>
                      <a:r>
                        <a:rPr lang="ar-SA" sz="2000" b="1" i="0" u="none" strike="noStrike" baseline="0" dirty="0" smtClean="0">
                          <a:latin typeface="Sakkal Majalla"/>
                          <a:cs typeface="Sakkal Majalla"/>
                        </a:rPr>
                        <a:t> التي مرت بها.</a:t>
                      </a:r>
                    </a:p>
                    <a:p>
                      <a:pPr algn="r"/>
                      <a:r>
                        <a:rPr lang="ar-SA" sz="2000" b="1" i="0" u="none" strike="noStrike" baseline="0" dirty="0" smtClean="0">
                          <a:latin typeface="Times New Roman"/>
                          <a:cs typeface="Times New Roman"/>
                        </a:rPr>
                        <a:t>.2 </a:t>
                      </a:r>
                      <a:r>
                        <a:rPr lang="ar-SA" sz="2000" b="1" i="0" u="none" strike="noStrike" baseline="0" dirty="0" smtClean="0">
                          <a:latin typeface="Sakkal Majalla"/>
                          <a:cs typeface="Sakkal Majalla"/>
                        </a:rPr>
                        <a:t>يحلل تطور مناهج التربية الفنية في ضوء بعض النظريات التربوية.</a:t>
                      </a:r>
                    </a:p>
                    <a:p>
                      <a:pPr algn="r"/>
                      <a:r>
                        <a:rPr lang="ar-SA" sz="2000" b="1" i="0" u="none" strike="noStrike" baseline="0" dirty="0" smtClean="0">
                          <a:latin typeface="Times New Roman"/>
                          <a:cs typeface="Times New Roman"/>
                        </a:rPr>
                        <a:t>.3 </a:t>
                      </a:r>
                      <a:r>
                        <a:rPr lang="ar-SA" sz="2000" b="1" i="0" u="none" strike="noStrike" baseline="0" dirty="0" smtClean="0">
                          <a:latin typeface="Sakkal Majalla"/>
                          <a:cs typeface="Sakkal Majalla"/>
                        </a:rPr>
                        <a:t>يحلل تطور مناهج التربية الفنية في ضوء بعض المدارس الفنية.</a:t>
                      </a:r>
                    </a:p>
                    <a:p>
                      <a:pPr algn="r"/>
                      <a:r>
                        <a:rPr lang="ar-SA" sz="2000" b="1" i="0" u="none" strike="noStrike" baseline="0" dirty="0" smtClean="0">
                          <a:latin typeface="Times New Roman,Bold"/>
                        </a:rPr>
                        <a:t>.4 </a:t>
                      </a:r>
                      <a:r>
                        <a:rPr lang="ar-SA" sz="2000" b="1" i="0" u="none" strike="noStrike" baseline="0" dirty="0" smtClean="0">
                          <a:latin typeface="Sakkal Majalla"/>
                          <a:cs typeface="Sakkal Majalla"/>
                        </a:rPr>
                        <a:t>يحلل التطور التاريخي والاستراتيجي لاستراتيجيات تدريس التربية</a:t>
                      </a:r>
                    </a:p>
                    <a:p>
                      <a:pPr algn="r"/>
                      <a:r>
                        <a:rPr lang="ar-SA" sz="2000" b="1" i="0" u="none" strike="noStrike" baseline="0" dirty="0" smtClean="0">
                          <a:latin typeface="Sakkal Majalla"/>
                          <a:cs typeface="Sakkal Majalla"/>
                        </a:rPr>
                        <a:t>الفنية.</a:t>
                      </a:r>
                      <a:endParaRPr lang="en-US" sz="2000" b="1" dirty="0"/>
                    </a:p>
                  </a:txBody>
                  <a:tcPr/>
                </a:tc>
                <a:tc>
                  <a:txBody>
                    <a:bodyPr/>
                    <a:lstStyle/>
                    <a:p>
                      <a:pPr algn="r"/>
                      <a:r>
                        <a:rPr lang="ar-SA" sz="2000" b="1" i="0" u="none" strike="noStrike" baseline="0" dirty="0" smtClean="0">
                          <a:latin typeface="Sakkal Majalla"/>
                          <a:cs typeface="Sakkal Majalla"/>
                        </a:rPr>
                        <a:t>المعيار6: يلم معلم التربية </a:t>
                      </a:r>
                      <a:r>
                        <a:rPr lang="ar-SA" sz="2000" b="1" i="0" u="none" strike="noStrike" baseline="0" dirty="0" err="1" smtClean="0">
                          <a:latin typeface="Sakkal Majalla"/>
                          <a:cs typeface="Sakkal Majalla"/>
                        </a:rPr>
                        <a:t>الفنيةبالتطور</a:t>
                      </a:r>
                      <a:r>
                        <a:rPr lang="ar-SA" sz="2000" b="1" i="0" u="none" strike="noStrike" baseline="0" dirty="0" smtClean="0">
                          <a:latin typeface="Sakkal Majalla"/>
                          <a:cs typeface="Sakkal Majalla"/>
                        </a:rPr>
                        <a:t> التاريخي للتربية الفنية .</a:t>
                      </a:r>
                      <a:endParaRPr lang="en-US" sz="2000" b="1" dirty="0"/>
                    </a:p>
                  </a:txBody>
                  <a:tcPr/>
                </a:tc>
              </a:tr>
            </a:tbl>
          </a:graphicData>
        </a:graphic>
      </p:graphicFrame>
    </p:spTree>
    <p:extLst>
      <p:ext uri="{BB962C8B-B14F-4D97-AF65-F5344CB8AC3E}">
        <p14:creationId xmlns:p14="http://schemas.microsoft.com/office/powerpoint/2010/main" xmlns="" val="4120488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graphicFrame>
        <p:nvGraphicFramePr>
          <p:cNvPr id="4" name="جدول 3"/>
          <p:cNvGraphicFramePr>
            <a:graphicFrameLocks noGrp="1"/>
          </p:cNvGraphicFramePr>
          <p:nvPr>
            <p:extLst>
              <p:ext uri="{D42A27DB-BD31-4B8C-83A1-F6EECF244321}">
                <p14:modId xmlns:p14="http://schemas.microsoft.com/office/powerpoint/2010/main" xmlns="" val="3391820353"/>
              </p:ext>
            </p:extLst>
          </p:nvPr>
        </p:nvGraphicFramePr>
        <p:xfrm>
          <a:off x="539552" y="476672"/>
          <a:ext cx="7992888" cy="4820920"/>
        </p:xfrm>
        <a:graphic>
          <a:graphicData uri="http://schemas.openxmlformats.org/drawingml/2006/table">
            <a:tbl>
              <a:tblPr firstRow="1" bandRow="1">
                <a:tableStyleId>{5C22544A-7EE6-4342-B048-85BDC9FD1C3A}</a:tableStyleId>
              </a:tblPr>
              <a:tblGrid>
                <a:gridCol w="5760640"/>
                <a:gridCol w="2232248"/>
              </a:tblGrid>
              <a:tr h="370840">
                <a:tc>
                  <a:txBody>
                    <a:bodyPr/>
                    <a:lstStyle/>
                    <a:p>
                      <a:endParaRPr lang="en-US" dirty="0"/>
                    </a:p>
                  </a:txBody>
                  <a:tcPr/>
                </a:tc>
                <a:tc>
                  <a:txBody>
                    <a:bodyPr/>
                    <a:lstStyle/>
                    <a:p>
                      <a:endParaRPr lang="en-US"/>
                    </a:p>
                  </a:txBody>
                  <a:tcPr/>
                </a:tc>
              </a:tr>
              <a:tr h="370840">
                <a:tc>
                  <a:txBody>
                    <a:bodyPr/>
                    <a:lstStyle/>
                    <a:p>
                      <a:pPr algn="r"/>
                      <a:r>
                        <a:rPr lang="ar-SA" sz="2000" b="1" i="0" u="none" strike="noStrike" baseline="0" dirty="0" smtClean="0">
                          <a:latin typeface="Times New Roman"/>
                          <a:cs typeface="Times New Roman"/>
                        </a:rPr>
                        <a:t>.1 </a:t>
                      </a:r>
                      <a:r>
                        <a:rPr lang="ar-SA" sz="2000" b="1" i="0" u="none" strike="noStrike" baseline="0" dirty="0" smtClean="0">
                          <a:latin typeface="Sakkal Majalla"/>
                          <a:cs typeface="Sakkal Majalla"/>
                        </a:rPr>
                        <a:t>يعرف أهداف منهج التربية الفنية العامة و الخاصة في مراحل التعليم</a:t>
                      </a:r>
                    </a:p>
                    <a:p>
                      <a:pPr algn="r"/>
                      <a:r>
                        <a:rPr lang="ar-SA" sz="2000" b="1" i="0" u="none" strike="noStrike" baseline="0" dirty="0" smtClean="0">
                          <a:latin typeface="Sakkal Majalla"/>
                          <a:cs typeface="Sakkal Majalla"/>
                        </a:rPr>
                        <a:t>المختلفة.</a:t>
                      </a:r>
                    </a:p>
                    <a:p>
                      <a:pPr algn="r"/>
                      <a:r>
                        <a:rPr lang="ar-SA" sz="2000" b="1" i="0" u="none" strike="noStrike" baseline="0" dirty="0" smtClean="0">
                          <a:latin typeface="Times New Roman"/>
                          <a:cs typeface="Times New Roman"/>
                        </a:rPr>
                        <a:t>.2 </a:t>
                      </a:r>
                      <a:r>
                        <a:rPr lang="ar-SA" sz="2000" b="1" i="0" u="none" strike="noStrike" baseline="0" dirty="0" smtClean="0">
                          <a:latin typeface="Sakkal Majalla"/>
                          <a:cs typeface="Sakkal Majalla"/>
                        </a:rPr>
                        <a:t>يعرف مفهوم الارتباط </a:t>
                      </a:r>
                      <a:r>
                        <a:rPr lang="ar-SA" sz="2000" b="1" i="0" u="none" strike="noStrike" baseline="0" dirty="0" err="1" smtClean="0">
                          <a:latin typeface="Sakkal Majalla"/>
                          <a:cs typeface="Sakkal Majalla"/>
                        </a:rPr>
                        <a:t>الآفقي</a:t>
                      </a:r>
                      <a:r>
                        <a:rPr lang="ar-SA" sz="2000" b="1" i="0" u="none" strike="noStrike" baseline="0" dirty="0" smtClean="0">
                          <a:latin typeface="Sakkal Majalla"/>
                          <a:cs typeface="Sakkal Majalla"/>
                        </a:rPr>
                        <a:t> و العمودي لمنهج التربية الفنية.</a:t>
                      </a:r>
                    </a:p>
                    <a:p>
                      <a:pPr algn="r"/>
                      <a:r>
                        <a:rPr lang="ar-SA" sz="2000" b="1" i="0" u="none" strike="noStrike" baseline="0" dirty="0" smtClean="0">
                          <a:latin typeface="Times New Roman"/>
                          <a:cs typeface="Times New Roman"/>
                        </a:rPr>
                        <a:t>.3 </a:t>
                      </a:r>
                      <a:r>
                        <a:rPr lang="ar-SA" sz="2000" b="1" i="0" u="none" strike="noStrike" baseline="0" dirty="0" smtClean="0">
                          <a:latin typeface="Sakkal Majalla"/>
                          <a:cs typeface="Sakkal Majalla"/>
                        </a:rPr>
                        <a:t>يتمكن من ربط تخصص التربية الفنية ببقية التخصصات.</a:t>
                      </a:r>
                    </a:p>
                    <a:p>
                      <a:pPr algn="r"/>
                      <a:r>
                        <a:rPr lang="ar-SA" sz="2000" b="1" i="0" u="none" strike="noStrike" baseline="0" dirty="0" smtClean="0">
                          <a:latin typeface="Times New Roman,Bold"/>
                        </a:rPr>
                        <a:t>.4 </a:t>
                      </a:r>
                      <a:r>
                        <a:rPr lang="ar-SA" sz="2000" b="1" i="0" u="none" strike="noStrike" baseline="0" dirty="0" smtClean="0">
                          <a:latin typeface="Sakkal Majalla"/>
                          <a:cs typeface="Sakkal Majalla"/>
                        </a:rPr>
                        <a:t>يعرف علاقة أهداف المنهج بعناصره </a:t>
                      </a:r>
                      <a:r>
                        <a:rPr lang="ar-SA" sz="2000" b="1" i="0" u="none" strike="noStrike" baseline="0" dirty="0" err="1" smtClean="0">
                          <a:latin typeface="Sakkal Majalla"/>
                          <a:cs typeface="Sakkal Majalla"/>
                        </a:rPr>
                        <a:t>الآخرى</a:t>
                      </a:r>
                      <a:r>
                        <a:rPr lang="ar-SA" sz="2000" b="1" i="0" u="none" strike="noStrike" baseline="0" dirty="0" smtClean="0">
                          <a:latin typeface="Sakkal Majalla"/>
                          <a:cs typeface="Sakkal Majalla"/>
                        </a:rPr>
                        <a:t> )المحتوى، والتدريس،</a:t>
                      </a:r>
                    </a:p>
                    <a:p>
                      <a:pPr algn="r"/>
                      <a:r>
                        <a:rPr lang="ar-SA" sz="2000" b="1" i="0" u="none" strike="noStrike" baseline="0" dirty="0" err="1" smtClean="0">
                          <a:latin typeface="Sakkal Majalla"/>
                          <a:cs typeface="Sakkal Majalla"/>
                        </a:rPr>
                        <a:t>والآنشطة</a:t>
                      </a:r>
                      <a:r>
                        <a:rPr lang="ar-SA" sz="2000" b="1" i="0" u="none" strike="noStrike" baseline="0" dirty="0" smtClean="0">
                          <a:latin typeface="Sakkal Majalla"/>
                          <a:cs typeface="Sakkal Majalla"/>
                        </a:rPr>
                        <a:t>، والتقويم</a:t>
                      </a:r>
                      <a:endParaRPr lang="en-US" sz="2000"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000" b="1" i="0" u="none" strike="noStrike" baseline="0" dirty="0" smtClean="0">
                          <a:latin typeface="Sakkal Majalla,Bold"/>
                          <a:cs typeface="Sakkal Majalla"/>
                        </a:rPr>
                        <a:t>المعيار</a:t>
                      </a:r>
                      <a:r>
                        <a:rPr lang="ar-SA" sz="2000" b="1" i="0" u="none" strike="noStrike" baseline="0" dirty="0" smtClean="0">
                          <a:latin typeface="Sakkal Majalla,Bold"/>
                          <a:cs typeface="+mn-cs"/>
                        </a:rPr>
                        <a:t>7.</a:t>
                      </a:r>
                      <a:r>
                        <a:rPr lang="ar-SA" sz="2000" b="1" i="0" u="none" strike="noStrike" baseline="0" dirty="0" smtClean="0">
                          <a:latin typeface="Sakkal Majalla"/>
                          <a:cs typeface="Sakkal Majalla"/>
                        </a:rPr>
                        <a:t>بين معلم التربية الفنية أهداف التخصص وعلاقته</a:t>
                      </a:r>
                    </a:p>
                    <a:p>
                      <a:pPr algn="r"/>
                      <a:r>
                        <a:rPr lang="ar-SA" sz="2000" b="1" i="0" u="none" strike="noStrike" baseline="0" dirty="0" smtClean="0">
                          <a:latin typeface="Sakkal Majalla"/>
                          <a:cs typeface="Sakkal Majalla"/>
                        </a:rPr>
                        <a:t>بالتخصصات </a:t>
                      </a:r>
                      <a:r>
                        <a:rPr lang="ar-SA" sz="2000" b="1" i="0" u="none" strike="noStrike" baseline="0" dirty="0" err="1" smtClean="0">
                          <a:latin typeface="Sakkal Majalla"/>
                          <a:cs typeface="Sakkal Majalla"/>
                        </a:rPr>
                        <a:t>الآخرى</a:t>
                      </a:r>
                      <a:r>
                        <a:rPr lang="ar-SA" sz="2000" b="1" i="0" u="none" strike="noStrike" baseline="0" dirty="0" smtClean="0">
                          <a:latin typeface="Sakkal Majalla"/>
                          <a:cs typeface="Sakkal Majalla"/>
                        </a:rPr>
                        <a:t> .</a:t>
                      </a:r>
                      <a:endParaRPr lang="en-US" sz="2000" b="1" dirty="0"/>
                    </a:p>
                  </a:txBody>
                  <a:tcPr/>
                </a:tc>
              </a:tr>
              <a:tr h="370840">
                <a:tc>
                  <a:txBody>
                    <a:bodyPr/>
                    <a:lstStyle/>
                    <a:p>
                      <a:pPr algn="r"/>
                      <a:r>
                        <a:rPr lang="ar-SA" sz="2000" b="1" i="0" u="none" strike="noStrike" baseline="0" dirty="0" smtClean="0">
                          <a:latin typeface="Times New Roman"/>
                          <a:cs typeface="Times New Roman"/>
                        </a:rPr>
                        <a:t>.1 </a:t>
                      </a:r>
                      <a:r>
                        <a:rPr lang="ar-SA" sz="2000" b="1" i="0" u="none" strike="noStrike" baseline="0" dirty="0" smtClean="0">
                          <a:latin typeface="Sakkal Majalla"/>
                          <a:cs typeface="Sakkal Majalla"/>
                        </a:rPr>
                        <a:t>يعرف طريقة البيان العملي وإجراءات توظيفها لتدريس التربية الفنية .</a:t>
                      </a:r>
                    </a:p>
                    <a:p>
                      <a:pPr algn="r"/>
                      <a:r>
                        <a:rPr lang="ar-SA" sz="2000" b="1" i="0" u="none" strike="noStrike" baseline="0" dirty="0" smtClean="0">
                          <a:latin typeface="Times New Roman"/>
                          <a:cs typeface="Times New Roman"/>
                        </a:rPr>
                        <a:t>.2 </a:t>
                      </a:r>
                      <a:r>
                        <a:rPr lang="ar-SA" sz="2000" b="1" i="0" u="none" strike="noStrike" baseline="0" dirty="0" smtClean="0">
                          <a:latin typeface="Sakkal Majalla"/>
                          <a:cs typeface="Sakkal Majalla"/>
                        </a:rPr>
                        <a:t>يلم بنظريات التعلم </a:t>
                      </a:r>
                      <a:r>
                        <a:rPr lang="ar-SA" sz="2000" b="1" i="0" u="none" strike="noStrike" baseline="0" dirty="0" err="1" smtClean="0">
                          <a:latin typeface="Sakkal Majalla"/>
                          <a:cs typeface="Sakkal Majalla"/>
                        </a:rPr>
                        <a:t>والآبحاث</a:t>
                      </a:r>
                      <a:r>
                        <a:rPr lang="ar-SA" sz="2000" b="1" i="0" u="none" strike="noStrike" baseline="0" dirty="0" smtClean="0">
                          <a:latin typeface="Sakkal Majalla"/>
                          <a:cs typeface="Sakkal Majalla"/>
                        </a:rPr>
                        <a:t> المعاصرة المرتبطة بتدريس التربية الفنية.</a:t>
                      </a:r>
                    </a:p>
                    <a:p>
                      <a:pPr algn="r"/>
                      <a:r>
                        <a:rPr lang="ar-SA" sz="2000" b="1" i="0" u="none" strike="noStrike" baseline="0" dirty="0" smtClean="0">
                          <a:latin typeface="Times New Roman"/>
                          <a:cs typeface="Times New Roman"/>
                        </a:rPr>
                        <a:t>.3 </a:t>
                      </a:r>
                      <a:r>
                        <a:rPr lang="ar-SA" sz="2000" b="1" i="0" u="none" strike="noStrike" baseline="0" dirty="0" smtClean="0">
                          <a:latin typeface="Sakkal Majalla"/>
                          <a:cs typeface="Sakkal Majalla"/>
                        </a:rPr>
                        <a:t>يعرف و يقدر أهمية التنويع في استخدام استراتيجيات وطرق التدريس</a:t>
                      </a:r>
                    </a:p>
                    <a:p>
                      <a:pPr algn="r"/>
                      <a:r>
                        <a:rPr lang="ar-SA" sz="2000" b="1" i="0" u="none" strike="noStrike" baseline="0" dirty="0" smtClean="0">
                          <a:latin typeface="Sakkal Majalla"/>
                          <a:cs typeface="Sakkal Majalla"/>
                        </a:rPr>
                        <a:t>المختلفة.</a:t>
                      </a:r>
                    </a:p>
                    <a:p>
                      <a:pPr algn="r"/>
                      <a:r>
                        <a:rPr lang="ar-SA" sz="2000" b="1" i="0" u="none" strike="noStrike" baseline="0" dirty="0" smtClean="0">
                          <a:latin typeface="Times New Roman"/>
                          <a:cs typeface="Times New Roman"/>
                        </a:rPr>
                        <a:t>.4 </a:t>
                      </a:r>
                      <a:r>
                        <a:rPr lang="ar-SA" sz="2000" b="1" i="0" u="none" strike="noStrike" baseline="0" dirty="0" smtClean="0">
                          <a:latin typeface="Sakkal Majalla"/>
                          <a:cs typeface="Sakkal Majalla"/>
                        </a:rPr>
                        <a:t>يوضح المناهج الحالية لمادة التربية الفنية ونظم تقويم التقارير المطلوبة</a:t>
                      </a:r>
                    </a:p>
                    <a:p>
                      <a:pPr algn="r"/>
                      <a:r>
                        <a:rPr lang="ar-SA" sz="2000" b="1" i="0" u="none" strike="noStrike" baseline="0" dirty="0" smtClean="0">
                          <a:latin typeface="Sakkal Majalla"/>
                          <a:cs typeface="Sakkal Majalla"/>
                        </a:rPr>
                        <a:t>المتعلقة بالصفوف الدراسية.</a:t>
                      </a:r>
                    </a:p>
                    <a:p>
                      <a:pPr algn="r"/>
                      <a:r>
                        <a:rPr lang="en-US" sz="2000" b="1" i="0" u="none" strike="noStrike" baseline="0" dirty="0" smtClean="0">
                          <a:latin typeface="Times New Roman"/>
                          <a:cs typeface="Times New Roman"/>
                        </a:rPr>
                        <a:t>.5</a:t>
                      </a:r>
                      <a:r>
                        <a:rPr lang="ar-SA" sz="2000" b="1" i="0" u="none" strike="noStrike" baseline="0" dirty="0" smtClean="0">
                          <a:latin typeface="Sakkal Majalla"/>
                          <a:cs typeface="Sakkal Majalla"/>
                        </a:rPr>
                        <a:t>صف المهارات التي يحتاجها الطلاب لتعلم مادة التربية الفنية، وآليات</a:t>
                      </a:r>
                    </a:p>
                    <a:p>
                      <a:pPr algn="r"/>
                      <a:r>
                        <a:rPr lang="ar-SA" sz="2000" b="1" i="0" u="none" strike="noStrike" baseline="0" dirty="0" smtClean="0">
                          <a:latin typeface="Sakkal Majalla"/>
                          <a:cs typeface="Sakkal Majalla"/>
                        </a:rPr>
                        <a:t>تطويرها.</a:t>
                      </a:r>
                      <a:endParaRPr lang="en-US" sz="2000"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000" b="1" i="0" u="none" strike="noStrike" baseline="0" dirty="0" smtClean="0">
                          <a:latin typeface="Sakkal Majalla,Bold"/>
                          <a:cs typeface="Sakkal Majalla"/>
                        </a:rPr>
                        <a:t>المعيار8: </a:t>
                      </a:r>
                      <a:r>
                        <a:rPr lang="ar-SA" sz="2000" b="1" i="0" u="none" strike="noStrike" baseline="0" dirty="0" smtClean="0">
                          <a:latin typeface="Sakkal Majalla"/>
                          <a:cs typeface="Sakkal Majalla"/>
                        </a:rPr>
                        <a:t>يعرف معلم التربية </a:t>
                      </a:r>
                      <a:r>
                        <a:rPr lang="ar-SA" sz="2000" b="1" i="0" u="none" strike="noStrike" baseline="0" dirty="0" smtClean="0">
                          <a:latin typeface="Sakkal Majalla,Bold"/>
                          <a:cs typeface="Sakkal Majalla"/>
                        </a:rPr>
                        <a:t> </a:t>
                      </a:r>
                      <a:r>
                        <a:rPr lang="ar-SA" sz="2000" b="1" i="0" u="none" strike="noStrike" baseline="0" dirty="0" smtClean="0">
                          <a:latin typeface="Sakkal Majalla"/>
                          <a:cs typeface="Sakkal Majalla"/>
                        </a:rPr>
                        <a:t>الفنية </a:t>
                      </a:r>
                      <a:r>
                        <a:rPr lang="ar-SA" sz="2000" b="1" i="0" u="none" strike="noStrike" baseline="0" dirty="0" err="1" smtClean="0">
                          <a:latin typeface="Sakkal Majalla"/>
                          <a:cs typeface="Sakkal Majalla"/>
                        </a:rPr>
                        <a:t>الآساليب</a:t>
                      </a:r>
                      <a:r>
                        <a:rPr lang="ar-SA" sz="2000" b="1" i="0" u="none" strike="noStrike" baseline="0" dirty="0" smtClean="0">
                          <a:latin typeface="Sakkal Majalla"/>
                          <a:cs typeface="Sakkal Majalla"/>
                        </a:rPr>
                        <a:t> الخاصة بتعلم وتعليم</a:t>
                      </a:r>
                    </a:p>
                    <a:p>
                      <a:pPr algn="r"/>
                      <a:r>
                        <a:rPr lang="ar-SA" sz="2000" b="1" i="0" u="none" strike="noStrike" baseline="0" dirty="0" smtClean="0">
                          <a:latin typeface="Sakkal Majalla"/>
                          <a:cs typeface="Sakkal Majalla"/>
                        </a:rPr>
                        <a:t>التربية الفنية .</a:t>
                      </a:r>
                      <a:endParaRPr lang="en-US" sz="2000" b="1" dirty="0"/>
                    </a:p>
                  </a:txBody>
                  <a:tcPr/>
                </a:tc>
              </a:tr>
            </a:tbl>
          </a:graphicData>
        </a:graphic>
      </p:graphicFrame>
    </p:spTree>
    <p:extLst>
      <p:ext uri="{BB962C8B-B14F-4D97-AF65-F5344CB8AC3E}">
        <p14:creationId xmlns:p14="http://schemas.microsoft.com/office/powerpoint/2010/main" xmlns="" val="731539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graphicFrame>
        <p:nvGraphicFramePr>
          <p:cNvPr id="4" name="جدول 3"/>
          <p:cNvGraphicFramePr>
            <a:graphicFrameLocks noGrp="1"/>
          </p:cNvGraphicFramePr>
          <p:nvPr>
            <p:extLst>
              <p:ext uri="{D42A27DB-BD31-4B8C-83A1-F6EECF244321}">
                <p14:modId xmlns:p14="http://schemas.microsoft.com/office/powerpoint/2010/main" xmlns="" val="826137846"/>
              </p:ext>
            </p:extLst>
          </p:nvPr>
        </p:nvGraphicFramePr>
        <p:xfrm>
          <a:off x="755576" y="360640"/>
          <a:ext cx="7776865" cy="6253480"/>
        </p:xfrm>
        <a:graphic>
          <a:graphicData uri="http://schemas.openxmlformats.org/drawingml/2006/table">
            <a:tbl>
              <a:tblPr firstRow="1" bandRow="1">
                <a:tableStyleId>{5C22544A-7EE6-4342-B048-85BDC9FD1C3A}</a:tableStyleId>
              </a:tblPr>
              <a:tblGrid>
                <a:gridCol w="5832649"/>
                <a:gridCol w="1944216"/>
              </a:tblGrid>
              <a:tr h="370840">
                <a:tc>
                  <a:txBody>
                    <a:bodyPr/>
                    <a:lstStyle/>
                    <a:p>
                      <a:endParaRPr lang="en-US" dirty="0"/>
                    </a:p>
                  </a:txBody>
                  <a:tcPr/>
                </a:tc>
                <a:tc>
                  <a:txBody>
                    <a:bodyPr/>
                    <a:lstStyle/>
                    <a:p>
                      <a:endParaRPr lang="en-US"/>
                    </a:p>
                  </a:txBody>
                  <a:tcPr/>
                </a:tc>
              </a:tr>
              <a:tr h="370840">
                <a:tc>
                  <a:txBody>
                    <a:bodyPr/>
                    <a:lstStyle/>
                    <a:p>
                      <a:pPr algn="r"/>
                      <a:r>
                        <a:rPr lang="ar-SA" sz="2000" b="1" i="0" u="none" strike="noStrike" baseline="0" dirty="0" smtClean="0">
                          <a:latin typeface="Sakkal Majalla"/>
                          <a:cs typeface="Sakkal Majalla"/>
                        </a:rPr>
                        <a:t>1.يستخدم  في تعليم التربية الفنية في إيجاد مواقف تعليمية تنمي مهارات</a:t>
                      </a:r>
                    </a:p>
                    <a:p>
                      <a:pPr marL="0" marR="0" indent="0" algn="r" defTabSz="914400" rtl="1" eaLnBrk="1" fontAlgn="auto" latinLnBrk="0" hangingPunct="1">
                        <a:lnSpc>
                          <a:spcPct val="100000"/>
                        </a:lnSpc>
                        <a:spcBef>
                          <a:spcPts val="0"/>
                        </a:spcBef>
                        <a:spcAft>
                          <a:spcPts val="0"/>
                        </a:spcAft>
                        <a:buClrTx/>
                        <a:buSzTx/>
                        <a:buFontTx/>
                        <a:buNone/>
                        <a:tabLst/>
                        <a:defRPr/>
                      </a:pPr>
                      <a:r>
                        <a:rPr lang="ar-SA" sz="2000" b="1" i="0" u="none" strike="noStrike" baseline="0" dirty="0" smtClean="0">
                          <a:latin typeface="Sakkal Majalla"/>
                          <a:cs typeface="Sakkal Majalla"/>
                        </a:rPr>
                        <a:t>(التفكير العليا ) طرائق التدريس الاستنتاجية والمناقشة والحوار</a:t>
                      </a:r>
                      <a:r>
                        <a:rPr lang="ar-SA" sz="2000" b="1" i="0" u="none" strike="noStrike" baseline="0" dirty="0" smtClean="0">
                          <a:latin typeface="Times New Roman"/>
                          <a:cs typeface="Times New Roman"/>
                        </a:rPr>
                        <a:t>.</a:t>
                      </a:r>
                    </a:p>
                    <a:p>
                      <a:pPr marL="0" marR="0" indent="0" algn="r" defTabSz="914400" rtl="1" eaLnBrk="1" fontAlgn="auto" latinLnBrk="0" hangingPunct="1">
                        <a:lnSpc>
                          <a:spcPct val="100000"/>
                        </a:lnSpc>
                        <a:spcBef>
                          <a:spcPts val="0"/>
                        </a:spcBef>
                        <a:spcAft>
                          <a:spcPts val="0"/>
                        </a:spcAft>
                        <a:buClrTx/>
                        <a:buSzTx/>
                        <a:buFontTx/>
                        <a:buNone/>
                        <a:tabLst/>
                        <a:defRPr/>
                      </a:pPr>
                      <a:r>
                        <a:rPr lang="ar-SA" sz="2000" b="1" i="0" u="none" strike="noStrike" baseline="0" dirty="0" smtClean="0">
                          <a:latin typeface="Times New Roman"/>
                          <a:cs typeface="Times New Roman"/>
                        </a:rPr>
                        <a:t>2</a:t>
                      </a:r>
                      <a:r>
                        <a:rPr lang="ar-SA" sz="2000" b="1" i="0" u="none" strike="noStrike" baseline="0" dirty="0" smtClean="0">
                          <a:latin typeface="Sakkal Majalla"/>
                          <a:cs typeface="Sakkal Majalla"/>
                        </a:rPr>
                        <a:t>يستخدم استراتيجية التعلم عن طريق اللعب لتنمية التفكير التأملي</a:t>
                      </a:r>
                    </a:p>
                    <a:p>
                      <a:pPr algn="r"/>
                      <a:r>
                        <a:rPr lang="ar-SA" sz="2000" b="1" i="0" u="none" strike="noStrike" baseline="0" dirty="0" smtClean="0">
                          <a:latin typeface="Sakkal Majalla"/>
                          <a:cs typeface="Sakkal Majalla"/>
                        </a:rPr>
                        <a:t>والتخيلي لدى الطلاب.</a:t>
                      </a:r>
                    </a:p>
                    <a:p>
                      <a:pPr algn="r"/>
                      <a:r>
                        <a:rPr lang="ar-SA" sz="2000" b="1" i="0" u="none" strike="noStrike" baseline="0" dirty="0" smtClean="0">
                          <a:latin typeface="Times New Roman"/>
                          <a:cs typeface="Times New Roman"/>
                        </a:rPr>
                        <a:t>.3 </a:t>
                      </a:r>
                      <a:r>
                        <a:rPr lang="ar-SA" sz="2000" b="1" i="0" u="none" strike="noStrike" baseline="0" dirty="0" smtClean="0">
                          <a:latin typeface="Sakkal Majalla"/>
                          <a:cs typeface="Sakkal Majalla"/>
                        </a:rPr>
                        <a:t>يوظف </a:t>
                      </a:r>
                      <a:r>
                        <a:rPr lang="ar-SA" sz="2000" b="1" i="0" u="none" strike="noStrike" baseline="0" dirty="0" err="1" smtClean="0">
                          <a:latin typeface="Sakkal Majalla"/>
                          <a:cs typeface="Sakkal Majalla"/>
                        </a:rPr>
                        <a:t>الآسئلة</a:t>
                      </a:r>
                      <a:r>
                        <a:rPr lang="ar-SA" sz="2000" b="1" i="0" u="none" strike="noStrike" baseline="0" dirty="0" smtClean="0">
                          <a:latin typeface="Sakkal Majalla"/>
                          <a:cs typeface="Sakkal Majalla"/>
                        </a:rPr>
                        <a:t> التي تنمي مهارات التفكير التباعدي والتخيل لدى</a:t>
                      </a:r>
                    </a:p>
                    <a:p>
                      <a:pPr algn="r"/>
                      <a:r>
                        <a:rPr lang="ar-SA" sz="2000" b="1" i="0" u="none" strike="noStrike" baseline="0" dirty="0" smtClean="0">
                          <a:latin typeface="Sakkal Majalla"/>
                          <a:cs typeface="Sakkal Majalla"/>
                        </a:rPr>
                        <a:t>الطلاب )كيف لماذا ماذا لو ....(. </a:t>
                      </a:r>
                      <a:r>
                        <a:rPr lang="ar-SA" sz="2000" b="1" i="0" u="none" strike="noStrike" baseline="0" dirty="0" smtClean="0">
                          <a:latin typeface="Times New Roman"/>
                          <a:cs typeface="Times New Roman"/>
                        </a:rPr>
                        <a:t>- -</a:t>
                      </a:r>
                    </a:p>
                    <a:p>
                      <a:pPr algn="r"/>
                      <a:r>
                        <a:rPr lang="ar-SA" sz="2000" b="1" i="0" u="none" strike="noStrike" baseline="0" dirty="0" smtClean="0">
                          <a:latin typeface="Times New Roman"/>
                          <a:cs typeface="Times New Roman"/>
                        </a:rPr>
                        <a:t>.4 </a:t>
                      </a:r>
                      <a:r>
                        <a:rPr lang="ar-SA" sz="2000" b="1" i="0" u="none" strike="noStrike" baseline="0" dirty="0" smtClean="0">
                          <a:latin typeface="Sakkal Majalla"/>
                          <a:cs typeface="Sakkal Majalla"/>
                        </a:rPr>
                        <a:t>يستخدم أساليب التعليم في التربية الفنية بما يعزز قدرة التلاميذ على</a:t>
                      </a:r>
                    </a:p>
                    <a:p>
                      <a:pPr algn="r"/>
                      <a:r>
                        <a:rPr lang="ar-SA" sz="2000" b="1" i="0" u="none" strike="noStrike" baseline="0" dirty="0" smtClean="0">
                          <a:latin typeface="Sakkal Majalla"/>
                          <a:cs typeface="Sakkal Majalla"/>
                        </a:rPr>
                        <a:t>الحوار و توليد وتنظيم </a:t>
                      </a:r>
                      <a:r>
                        <a:rPr lang="ar-SA" sz="2000" b="1" i="0" u="none" strike="noStrike" baseline="0" dirty="0" err="1" smtClean="0">
                          <a:latin typeface="Sakkal Majalla"/>
                          <a:cs typeface="Sakkal Majalla"/>
                        </a:rPr>
                        <a:t>الآفكار</a:t>
                      </a:r>
                      <a:r>
                        <a:rPr lang="ar-SA" sz="2000" b="1" i="0" u="none" strike="noStrike" baseline="0" dirty="0" smtClean="0">
                          <a:latin typeface="Sakkal Majalla"/>
                          <a:cs typeface="Sakkal Majalla"/>
                        </a:rPr>
                        <a:t> ومناقشة المشكلات مما يعزز ثقة التلاميذ</a:t>
                      </a:r>
                    </a:p>
                    <a:p>
                      <a:pPr algn="r"/>
                      <a:r>
                        <a:rPr lang="ar-SA" sz="2000" b="1" i="0" u="none" strike="noStrike" baseline="0" dirty="0" smtClean="0">
                          <a:latin typeface="Sakkal Majalla"/>
                          <a:cs typeface="Sakkal Majalla"/>
                        </a:rPr>
                        <a:t>بأنفسهم وربط التعلم بالواقع.</a:t>
                      </a:r>
                    </a:p>
                    <a:p>
                      <a:pPr algn="r"/>
                      <a:r>
                        <a:rPr lang="ar-SA" sz="2000" b="1" i="0" u="none" strike="noStrike" baseline="0" dirty="0" smtClean="0">
                          <a:latin typeface="Times New Roman"/>
                          <a:cs typeface="Times New Roman"/>
                        </a:rPr>
                        <a:t>.5 </a:t>
                      </a:r>
                      <a:r>
                        <a:rPr lang="ar-SA" sz="2000" b="1" i="0" u="none" strike="noStrike" baseline="0" dirty="0" smtClean="0">
                          <a:latin typeface="Sakkal Majalla"/>
                          <a:cs typeface="Sakkal Majalla"/>
                        </a:rPr>
                        <a:t>يشرح أهمية محتوى منهج التربية الفنية الذي يدرسه للطلاب، وينقل</a:t>
                      </a:r>
                    </a:p>
                    <a:p>
                      <a:pPr algn="r"/>
                      <a:r>
                        <a:rPr lang="ar-SA" sz="2000" b="1" i="0" u="none" strike="noStrike" baseline="0" dirty="0" smtClean="0">
                          <a:latin typeface="Sakkal Majalla"/>
                          <a:cs typeface="Sakkal Majalla"/>
                        </a:rPr>
                        <a:t>لهم توقعات عالية بخصوصها وضرورة التمكن من محتوى الموضوع</a:t>
                      </a:r>
                    </a:p>
                    <a:p>
                      <a:pPr algn="r"/>
                      <a:r>
                        <a:rPr lang="ar-SA" sz="2000" b="1" i="0" u="none" strike="noStrike" baseline="0" dirty="0" smtClean="0">
                          <a:latin typeface="Sakkal Majalla"/>
                          <a:cs typeface="Sakkal Majalla"/>
                        </a:rPr>
                        <a:t>التدريس ي .</a:t>
                      </a:r>
                    </a:p>
                    <a:p>
                      <a:pPr algn="r"/>
                      <a:r>
                        <a:rPr lang="ar-SA" sz="2000" b="1" i="0" u="none" strike="noStrike" baseline="0" dirty="0" smtClean="0">
                          <a:latin typeface="Times New Roman"/>
                          <a:cs typeface="Times New Roman"/>
                        </a:rPr>
                        <a:t>.6 </a:t>
                      </a:r>
                      <a:r>
                        <a:rPr lang="ar-SA" sz="2000" b="1" i="0" u="none" strike="noStrike" baseline="0" dirty="0" smtClean="0">
                          <a:latin typeface="Sakkal Majalla"/>
                          <a:cs typeface="Sakkal Majalla"/>
                        </a:rPr>
                        <a:t>يحدد </a:t>
                      </a:r>
                      <a:r>
                        <a:rPr lang="ar-SA" sz="2000" b="1" i="0" u="none" strike="noStrike" baseline="0" dirty="0" err="1" smtClean="0">
                          <a:latin typeface="Sakkal Majalla"/>
                          <a:cs typeface="Sakkal Majalla"/>
                        </a:rPr>
                        <a:t>الآفكار</a:t>
                      </a:r>
                      <a:r>
                        <a:rPr lang="ar-SA" sz="2000" b="1" i="0" u="none" strike="noStrike" baseline="0" dirty="0" smtClean="0">
                          <a:latin typeface="Sakkal Majalla"/>
                          <a:cs typeface="Sakkal Majalla"/>
                        </a:rPr>
                        <a:t> </a:t>
                      </a:r>
                      <a:r>
                        <a:rPr lang="ar-SA" sz="2000" b="1" i="0" u="none" strike="noStrike" baseline="0" dirty="0" err="1" smtClean="0">
                          <a:latin typeface="Sakkal Majalla"/>
                          <a:cs typeface="Sakkal Majalla"/>
                        </a:rPr>
                        <a:t>الآساسية</a:t>
                      </a:r>
                      <a:r>
                        <a:rPr lang="ar-SA" sz="2000" b="1" i="0" u="none" strike="noStrike" baseline="0" dirty="0" smtClean="0">
                          <a:latin typeface="Sakkal Majalla"/>
                          <a:cs typeface="Sakkal Majalla"/>
                        </a:rPr>
                        <a:t> في برنامج التعلم وإعداد أهداف التعلم المناسبة</a:t>
                      </a:r>
                    </a:p>
                    <a:p>
                      <a:pPr algn="r"/>
                      <a:r>
                        <a:rPr lang="ar-SA" sz="2000" b="1" i="0" u="none" strike="noStrike" baseline="0" dirty="0" err="1" smtClean="0">
                          <a:latin typeface="Sakkal Majalla"/>
                          <a:cs typeface="Sakkal Majalla"/>
                        </a:rPr>
                        <a:t>واختيا</a:t>
                      </a:r>
                      <a:r>
                        <a:rPr lang="ar-SA" sz="2000" b="1" i="0" u="none" strike="noStrike" baseline="0" dirty="0" smtClean="0">
                          <a:latin typeface="Sakkal Majalla"/>
                          <a:cs typeface="Sakkal Majalla"/>
                        </a:rPr>
                        <a:t> ر </a:t>
                      </a:r>
                      <a:r>
                        <a:rPr lang="ar-SA" sz="2000" b="1" i="0" u="none" strike="noStrike" baseline="0" dirty="0" err="1" smtClean="0">
                          <a:latin typeface="Sakkal Majalla"/>
                          <a:cs typeface="Sakkal Majalla"/>
                        </a:rPr>
                        <a:t>الآنشطة</a:t>
                      </a:r>
                      <a:r>
                        <a:rPr lang="ar-SA" sz="2000" b="1" i="0" u="none" strike="noStrike" baseline="0" dirty="0" smtClean="0">
                          <a:latin typeface="Sakkal Majalla"/>
                          <a:cs typeface="Sakkal Majalla"/>
                        </a:rPr>
                        <a:t> الفنية الملائمة لتوجيه الطلاب نحو تحصيلها .</a:t>
                      </a:r>
                    </a:p>
                    <a:p>
                      <a:pPr algn="r"/>
                      <a:r>
                        <a:rPr lang="ar-SA" sz="2000" b="1" i="0" u="none" strike="noStrike" baseline="0" dirty="0" smtClean="0">
                          <a:latin typeface="Times New Roman"/>
                          <a:cs typeface="Times New Roman"/>
                        </a:rPr>
                        <a:t>.7 </a:t>
                      </a:r>
                      <a:r>
                        <a:rPr lang="ar-SA" sz="2000" b="1" i="0" u="none" strike="noStrike" baseline="0" dirty="0" smtClean="0">
                          <a:latin typeface="Sakkal Majalla"/>
                          <a:cs typeface="Sakkal Majalla"/>
                        </a:rPr>
                        <a:t>يواجه بفاعلية العقبات التي تواجه الطلاب، وتعوق فهمَهم لموضوعات</a:t>
                      </a:r>
                    </a:p>
                    <a:p>
                      <a:pPr algn="r"/>
                      <a:r>
                        <a:rPr lang="ar-SA" sz="2000" b="1" i="0" u="none" strike="noStrike" baseline="0" dirty="0" smtClean="0">
                          <a:latin typeface="Sakkal Majalla"/>
                          <a:cs typeface="Sakkal Majalla"/>
                        </a:rPr>
                        <a:t>منهج التربية الفنية، ويستخدم طرقا للتغلب عليها</a:t>
                      </a:r>
                    </a:p>
                    <a:p>
                      <a:pPr algn="r"/>
                      <a:r>
                        <a:rPr lang="ar-SA" sz="2000" b="1" i="0" u="none" strike="noStrike" baseline="0" dirty="0" smtClean="0">
                          <a:latin typeface="Times New Roman"/>
                          <a:cs typeface="Times New Roman"/>
                        </a:rPr>
                        <a:t>.8 </a:t>
                      </a:r>
                      <a:r>
                        <a:rPr lang="ar-SA" sz="2000" b="1" i="0" u="none" strike="noStrike" baseline="0" dirty="0" smtClean="0">
                          <a:latin typeface="Sakkal Majalla"/>
                          <a:cs typeface="Sakkal Majalla"/>
                        </a:rPr>
                        <a:t>يفسر المحتوى الفني وغيره من المفاهيم ذات الصلة بالمنهاج وترجمتها إلى</a:t>
                      </a:r>
                    </a:p>
                    <a:p>
                      <a:pPr algn="r"/>
                      <a:r>
                        <a:rPr lang="ar-SA" sz="2000" b="1" i="0" u="none" strike="noStrike" baseline="0" dirty="0" smtClean="0">
                          <a:latin typeface="Sakkal Majalla"/>
                          <a:cs typeface="Sakkal Majalla"/>
                        </a:rPr>
                        <a:t>ممارسات تدريسية مناسبة تعكس احتياجات الطلبة والمواصفات</a:t>
                      </a:r>
                    </a:p>
                    <a:p>
                      <a:pPr algn="r"/>
                      <a:r>
                        <a:rPr lang="ar-SA" sz="2000" b="1" i="0" u="none" strike="noStrike" baseline="0" dirty="0" smtClean="0">
                          <a:latin typeface="Sakkal Majalla"/>
                          <a:cs typeface="Sakkal Majalla"/>
                        </a:rPr>
                        <a:t>الهادفة لتدريس التربية الفنية .</a:t>
                      </a:r>
                    </a:p>
                  </a:txBody>
                  <a:tcPr/>
                </a:tc>
                <a:tc>
                  <a:txBody>
                    <a:bodyPr/>
                    <a:lstStyle/>
                    <a:p>
                      <a:pPr algn="r"/>
                      <a:r>
                        <a:rPr lang="ar-SA" sz="2000" b="1" i="0" u="none" strike="noStrike" baseline="0" dirty="0" smtClean="0">
                          <a:latin typeface="Sakkal Majalla,Bold"/>
                          <a:cs typeface="Sakkal Majalla"/>
                        </a:rPr>
                        <a:t>المعيار9:</a:t>
                      </a:r>
                      <a:r>
                        <a:rPr lang="ar-SA" sz="2000" b="1" i="0" u="none" strike="noStrike" baseline="0" dirty="0" smtClean="0">
                          <a:latin typeface="Sakkal Majalla"/>
                          <a:cs typeface="Sakkal Majalla"/>
                        </a:rPr>
                        <a:t>يجيد معلم التربية الفنية طرق تدريس التربية الفنية .</a:t>
                      </a:r>
                      <a:endParaRPr lang="en-US" sz="2000" b="1" dirty="0"/>
                    </a:p>
                  </a:txBody>
                  <a:tcPr/>
                </a:tc>
              </a:tr>
            </a:tbl>
          </a:graphicData>
        </a:graphic>
      </p:graphicFrame>
    </p:spTree>
    <p:extLst>
      <p:ext uri="{BB962C8B-B14F-4D97-AF65-F5344CB8AC3E}">
        <p14:creationId xmlns:p14="http://schemas.microsoft.com/office/powerpoint/2010/main" xmlns="" val="1558226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graphicFrame>
        <p:nvGraphicFramePr>
          <p:cNvPr id="4" name="جدول 3"/>
          <p:cNvGraphicFramePr>
            <a:graphicFrameLocks noGrp="1"/>
          </p:cNvGraphicFramePr>
          <p:nvPr>
            <p:extLst>
              <p:ext uri="{D42A27DB-BD31-4B8C-83A1-F6EECF244321}">
                <p14:modId xmlns:p14="http://schemas.microsoft.com/office/powerpoint/2010/main" xmlns="" val="2495761203"/>
              </p:ext>
            </p:extLst>
          </p:nvPr>
        </p:nvGraphicFramePr>
        <p:xfrm>
          <a:off x="395536" y="2300848"/>
          <a:ext cx="8136904" cy="1920240"/>
        </p:xfrm>
        <a:graphic>
          <a:graphicData uri="http://schemas.openxmlformats.org/drawingml/2006/table">
            <a:tbl>
              <a:tblPr firstRow="1" bandRow="1">
                <a:tableStyleId>{5C22544A-7EE6-4342-B048-85BDC9FD1C3A}</a:tableStyleId>
              </a:tblPr>
              <a:tblGrid>
                <a:gridCol w="5544616"/>
                <a:gridCol w="2592288"/>
              </a:tblGrid>
              <a:tr h="370840">
                <a:tc>
                  <a:txBody>
                    <a:bodyPr/>
                    <a:lstStyle/>
                    <a:p>
                      <a:pPr algn="r"/>
                      <a:r>
                        <a:rPr lang="ar-SA" sz="2000" b="1" i="0" u="none" strike="noStrike" baseline="0" dirty="0" smtClean="0">
                          <a:latin typeface="Times New Roman"/>
                          <a:cs typeface="Times New Roman"/>
                        </a:rPr>
                        <a:t>1 </a:t>
                      </a:r>
                      <a:r>
                        <a:rPr lang="ar-SA" sz="2000" b="1" i="0" u="none" strike="noStrike" baseline="0" dirty="0" smtClean="0">
                          <a:latin typeface="Sakkal Majalla"/>
                          <a:cs typeface="Sakkal Majalla"/>
                        </a:rPr>
                        <a:t>يربط الفنون البصرية بحياة المتعلمين وفتح آفاق رحبة للعمل الفني</a:t>
                      </a:r>
                    </a:p>
                    <a:p>
                      <a:pPr algn="r"/>
                      <a:r>
                        <a:rPr lang="ar-SA" sz="2000" b="1" i="0" u="none" strike="noStrike" baseline="0" dirty="0" smtClean="0">
                          <a:latin typeface="Sakkal Majalla"/>
                          <a:cs typeface="Sakkal Majalla"/>
                        </a:rPr>
                        <a:t>وتوظيفه أمام المتعلمين.</a:t>
                      </a:r>
                    </a:p>
                    <a:p>
                      <a:pPr algn="r"/>
                      <a:r>
                        <a:rPr lang="ar-SA" sz="2000" b="1" i="0" u="none" strike="noStrike" baseline="0" dirty="0" smtClean="0">
                          <a:latin typeface="Times New Roman"/>
                          <a:cs typeface="Times New Roman"/>
                        </a:rPr>
                        <a:t>.2 </a:t>
                      </a:r>
                      <a:r>
                        <a:rPr lang="ar-SA" sz="2000" b="1" i="0" u="none" strike="noStrike" baseline="0" dirty="0" smtClean="0">
                          <a:latin typeface="Sakkal Majalla"/>
                          <a:cs typeface="Sakkal Majalla"/>
                        </a:rPr>
                        <a:t>يقدر معلم التربية الفنية قيمة دراسة </a:t>
                      </a:r>
                      <a:r>
                        <a:rPr lang="ar-SA" sz="2000" b="1" i="0" u="none" strike="noStrike" baseline="0" dirty="0" err="1" smtClean="0">
                          <a:latin typeface="Sakkal Majalla"/>
                          <a:cs typeface="Sakkal Majalla"/>
                        </a:rPr>
                        <a:t>الآعمال</a:t>
                      </a:r>
                      <a:r>
                        <a:rPr lang="ar-SA" sz="2000" b="1" i="0" u="none" strike="noStrike" baseline="0" dirty="0" smtClean="0">
                          <a:latin typeface="Sakkal Majalla"/>
                          <a:cs typeface="Sakkal Majalla"/>
                        </a:rPr>
                        <a:t> الفنية الناتجة عن الثقافة</a:t>
                      </a:r>
                    </a:p>
                    <a:p>
                      <a:pPr algn="r"/>
                      <a:r>
                        <a:rPr lang="ar-SA" sz="2000" b="1" i="0" u="none" strike="noStrike" baseline="0" dirty="0" smtClean="0">
                          <a:latin typeface="Sakkal Majalla"/>
                          <a:cs typeface="Sakkal Majalla"/>
                        </a:rPr>
                        <a:t>الشعبية و الفلكلورية وغيرها من المجموعات الثقافية </a:t>
                      </a:r>
                      <a:r>
                        <a:rPr lang="ar-SA" sz="2000" b="1" i="0" u="none" strike="noStrike" baseline="0" dirty="0" err="1" smtClean="0">
                          <a:latin typeface="Sakkal Majalla"/>
                          <a:cs typeface="Sakkal Majalla"/>
                        </a:rPr>
                        <a:t>الآخرى</a:t>
                      </a:r>
                      <a:endParaRPr lang="ar-SA" sz="2000" b="1" i="0" u="none" strike="noStrike" baseline="0" dirty="0" smtClean="0">
                        <a:latin typeface="Sakkal Majalla"/>
                        <a:cs typeface="Sakkal Majalla"/>
                      </a:endParaRPr>
                    </a:p>
                    <a:p>
                      <a:pPr algn="r"/>
                      <a:r>
                        <a:rPr lang="ar-SA" sz="2000" b="1" i="0" u="none" strike="noStrike" baseline="0" dirty="0" smtClean="0">
                          <a:latin typeface="Times New Roman"/>
                          <a:cs typeface="Times New Roman"/>
                        </a:rPr>
                        <a:t>.</a:t>
                      </a:r>
                      <a:r>
                        <a:rPr lang="ar-SA" sz="2000" b="1" i="0" u="none" strike="noStrike" baseline="0" dirty="0" smtClean="0">
                          <a:latin typeface="Times New Roman,Bold"/>
                        </a:rPr>
                        <a:t>3</a:t>
                      </a:r>
                      <a:r>
                        <a:rPr lang="ar-SA" sz="2000" b="1" i="0" u="none" strike="noStrike" baseline="0" dirty="0" smtClean="0">
                          <a:latin typeface="Sakkal Majalla"/>
                          <a:cs typeface="Sakkal Majalla"/>
                        </a:rPr>
                        <a:t>يحترم ويقدر الحرف والصناعات اليدوية القديمة.</a:t>
                      </a:r>
                      <a:endParaRPr lang="en-US" sz="2000"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000" b="1" i="0" u="none" strike="noStrike" baseline="0" dirty="0" smtClean="0">
                          <a:latin typeface="Sakkal Majalla"/>
                          <a:cs typeface="Sakkal Majalla"/>
                        </a:rPr>
                        <a:t>المعيار10: يشرح معلم التربية الفنية ارتباط مجالات التربية الفنية التي</a:t>
                      </a:r>
                    </a:p>
                    <a:p>
                      <a:pPr algn="r"/>
                      <a:r>
                        <a:rPr lang="ar-SA" sz="2000" b="1" i="0" u="none" strike="noStrike" baseline="0" dirty="0" smtClean="0">
                          <a:latin typeface="Sakkal Majalla"/>
                          <a:cs typeface="Sakkal Majalla"/>
                        </a:rPr>
                        <a:t>يقوم بتدريسها بالمجتمع وحاجاته.</a:t>
                      </a:r>
                      <a:endParaRPr lang="en-US" sz="2000" b="1" dirty="0"/>
                    </a:p>
                  </a:txBody>
                  <a:tcPr/>
                </a:tc>
              </a:tr>
            </a:tbl>
          </a:graphicData>
        </a:graphic>
      </p:graphicFrame>
    </p:spTree>
    <p:extLst>
      <p:ext uri="{BB962C8B-B14F-4D97-AF65-F5344CB8AC3E}">
        <p14:creationId xmlns:p14="http://schemas.microsoft.com/office/powerpoint/2010/main" xmlns="" val="276281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xmlns="" val="3951163728"/>
              </p:ext>
            </p:extLst>
          </p:nvPr>
        </p:nvGraphicFramePr>
        <p:xfrm>
          <a:off x="323528" y="836712"/>
          <a:ext cx="8352928" cy="5322520"/>
        </p:xfrm>
        <a:graphic>
          <a:graphicData uri="http://schemas.openxmlformats.org/drawingml/2006/table">
            <a:tbl>
              <a:tblPr firstRow="1" bandRow="1">
                <a:tableStyleId>{5C22544A-7EE6-4342-B048-85BDC9FD1C3A}</a:tableStyleId>
              </a:tblPr>
              <a:tblGrid>
                <a:gridCol w="6192688"/>
                <a:gridCol w="2160240"/>
              </a:tblGrid>
              <a:tr h="4951680">
                <a:tc>
                  <a:txBody>
                    <a:bodyPr/>
                    <a:lstStyle/>
                    <a:p>
                      <a:pPr algn="r"/>
                      <a:r>
                        <a:rPr lang="ar-SA" sz="2000" b="1" i="0" u="none" strike="noStrike" baseline="0" dirty="0" smtClean="0">
                          <a:latin typeface="Times New Roman"/>
                          <a:cs typeface="Times New Roman"/>
                        </a:rPr>
                        <a:t>1 </a:t>
                      </a:r>
                      <a:r>
                        <a:rPr lang="ar-SA" sz="2000" b="1" i="0" u="none" strike="noStrike" baseline="0" dirty="0" smtClean="0">
                          <a:latin typeface="Sakkal Majalla"/>
                          <a:cs typeface="Sakkal Majalla"/>
                        </a:rPr>
                        <a:t>ينظم خبرات تعلميه توفر فرصا تساعد على التفكير النقدي / التأملي</a:t>
                      </a:r>
                    </a:p>
                    <a:p>
                      <a:pPr algn="r"/>
                      <a:r>
                        <a:rPr lang="en-US" sz="2000" b="1" i="0" u="none" strike="noStrike" baseline="0" dirty="0" smtClean="0">
                          <a:latin typeface="Sakkal Majalla"/>
                          <a:cs typeface="Sakkal Majalla"/>
                        </a:rPr>
                        <a:t>Reflective Thinking </a:t>
                      </a:r>
                      <a:r>
                        <a:rPr lang="ar-SA" sz="2000" b="1" i="0" u="none" strike="noStrike" baseline="0" dirty="0" smtClean="0">
                          <a:latin typeface="Sakkal Majalla"/>
                          <a:cs typeface="Sakkal Majalla"/>
                        </a:rPr>
                        <a:t>في ممارساته التعلمية لاكتشاف </a:t>
                      </a:r>
                      <a:r>
                        <a:rPr lang="ar-SA" sz="2000" b="1" i="0" u="none" strike="noStrike" baseline="0" dirty="0" err="1" smtClean="0">
                          <a:latin typeface="Sakkal Majalla"/>
                          <a:cs typeface="Sakkal Majalla"/>
                        </a:rPr>
                        <a:t>الآخطاء</a:t>
                      </a:r>
                      <a:r>
                        <a:rPr lang="ar-SA" sz="2000" b="1" i="0" u="none" strike="noStrike" baseline="0" dirty="0" smtClean="0">
                          <a:latin typeface="Sakkal Majalla"/>
                          <a:cs typeface="Sakkal Majalla"/>
                        </a:rPr>
                        <a:t> وتصويبها .</a:t>
                      </a:r>
                    </a:p>
                    <a:p>
                      <a:pPr algn="r"/>
                      <a:r>
                        <a:rPr lang="ar-SA" sz="2000" b="1" i="0" u="none" strike="noStrike" baseline="0" dirty="0" smtClean="0">
                          <a:latin typeface="Times New Roman"/>
                          <a:cs typeface="Times New Roman"/>
                        </a:rPr>
                        <a:t>.2 </a:t>
                      </a:r>
                      <a:r>
                        <a:rPr lang="ar-SA" sz="2000" b="1" i="0" u="none" strike="noStrike" baseline="0" dirty="0" smtClean="0">
                          <a:latin typeface="Sakkal Majalla"/>
                          <a:cs typeface="Sakkal Majalla"/>
                        </a:rPr>
                        <a:t>يعرف خطوات حل المشكلات وطرق توظيفها في دروس التربية الفنية</a:t>
                      </a:r>
                    </a:p>
                    <a:p>
                      <a:pPr algn="r"/>
                      <a:r>
                        <a:rPr lang="ar-SA" sz="2000" b="1" i="0" u="none" strike="noStrike" baseline="0" dirty="0" smtClean="0">
                          <a:latin typeface="Times New Roman"/>
                          <a:cs typeface="Times New Roman"/>
                        </a:rPr>
                        <a:t>.3 </a:t>
                      </a:r>
                      <a:r>
                        <a:rPr lang="ar-SA" sz="2000" b="1" i="0" u="none" strike="noStrike" baseline="0" dirty="0" smtClean="0">
                          <a:latin typeface="Sakkal Majalla"/>
                          <a:cs typeface="Sakkal Majalla"/>
                        </a:rPr>
                        <a:t>يفسر  معلم التربية الفنية العمليات العقلية المتصلة بالتعلم )التذكر</a:t>
                      </a:r>
                    </a:p>
                    <a:p>
                      <a:pPr algn="r"/>
                      <a:r>
                        <a:rPr lang="ar-SA" sz="2000" b="1" i="0" u="none" strike="noStrike" baseline="0" dirty="0" smtClean="0">
                          <a:latin typeface="Sakkal Majalla"/>
                          <a:cs typeface="Sakkal Majalla"/>
                        </a:rPr>
                        <a:t>والنسيان، التصور والتخيل، الإدراك والانتباه، الاستدلال، الاستنباط،</a:t>
                      </a:r>
                    </a:p>
                    <a:p>
                      <a:pPr algn="r"/>
                      <a:r>
                        <a:rPr lang="ar-SA" sz="2000" b="1" i="0" u="none" strike="noStrike" baseline="0" dirty="0" smtClean="0">
                          <a:latin typeface="Sakkal Majalla"/>
                          <a:cs typeface="Sakkal Majalla"/>
                        </a:rPr>
                        <a:t>والاستقراء، ...( ويستطيع أن يراعيها عند تنفيذه دروس التربية الفنية</a:t>
                      </a:r>
                    </a:p>
                    <a:p>
                      <a:pPr algn="r"/>
                      <a:r>
                        <a:rPr lang="ar-SA" sz="2000" b="1" i="0" u="none" strike="noStrike" baseline="0" dirty="0" smtClean="0">
                          <a:latin typeface="Times New Roman"/>
                          <a:cs typeface="Times New Roman"/>
                        </a:rPr>
                        <a:t>.4 </a:t>
                      </a:r>
                      <a:r>
                        <a:rPr lang="ar-SA" sz="2000" b="1" i="0" u="none" strike="noStrike" baseline="0" dirty="0" smtClean="0">
                          <a:latin typeface="Sakkal Majalla"/>
                          <a:cs typeface="Sakkal Majalla"/>
                        </a:rPr>
                        <a:t>يقترح بعض المواضيع الفنية التي يمكن أن تساعد على تنمية قدرات</a:t>
                      </a:r>
                    </a:p>
                    <a:p>
                      <a:pPr algn="r"/>
                      <a:r>
                        <a:rPr lang="ar-SA" sz="2000" b="1" i="0" u="none" strike="noStrike" baseline="0" dirty="0" smtClean="0">
                          <a:latin typeface="Sakkal Majalla"/>
                          <a:cs typeface="Sakkal Majalla"/>
                        </a:rPr>
                        <a:t>الطلاب الإبداعية والتخيلية )الزخرفة، توظيف خامات مستهلكة، إيجاد</a:t>
                      </a:r>
                    </a:p>
                    <a:p>
                      <a:pPr algn="r"/>
                      <a:r>
                        <a:rPr lang="ar-SA" sz="2000" b="1" i="0" u="none" strike="noStrike" baseline="0" dirty="0" smtClean="0">
                          <a:latin typeface="Sakkal Majalla"/>
                          <a:cs typeface="Sakkal Majalla"/>
                        </a:rPr>
                        <a:t>علاقة بين عدة خامات لإنتاج عمل فني، القصة، تمثيل </a:t>
                      </a:r>
                      <a:r>
                        <a:rPr lang="ar-SA" sz="2000" b="1" i="0" u="none" strike="noStrike" baseline="0" dirty="0" err="1" smtClean="0">
                          <a:latin typeface="Sakkal Majalla"/>
                          <a:cs typeface="Sakkal Majalla"/>
                        </a:rPr>
                        <a:t>الآدوار</a:t>
                      </a:r>
                      <a:r>
                        <a:rPr lang="ar-SA" sz="2000" b="1" i="0" u="none" strike="noStrike" baseline="0" dirty="0" smtClean="0">
                          <a:latin typeface="Sakkal Majalla"/>
                          <a:cs typeface="Sakkal Majalla"/>
                        </a:rPr>
                        <a:t>، اللعب</a:t>
                      </a:r>
                    </a:p>
                    <a:p>
                      <a:pPr algn="r"/>
                      <a:r>
                        <a:rPr lang="ar-SA" sz="2000" b="1" i="0" u="none" strike="noStrike" baseline="0" dirty="0" smtClean="0">
                          <a:latin typeface="Sakkal Majalla"/>
                          <a:cs typeface="Sakkal Majalla"/>
                        </a:rPr>
                        <a:t>التخيلي.. ...... ).</a:t>
                      </a:r>
                    </a:p>
                    <a:p>
                      <a:pPr algn="r"/>
                      <a:r>
                        <a:rPr lang="ar-SA" sz="2000" b="1" i="0" u="none" strike="noStrike" baseline="0" dirty="0" smtClean="0">
                          <a:latin typeface="Times New Roman"/>
                          <a:cs typeface="Times New Roman"/>
                        </a:rPr>
                        <a:t>.5 </a:t>
                      </a:r>
                      <a:r>
                        <a:rPr lang="ar-SA" sz="2000" b="1" i="0" u="none" strike="noStrike" baseline="0" dirty="0" smtClean="0">
                          <a:latin typeface="Sakkal Majalla"/>
                          <a:cs typeface="Sakkal Majalla"/>
                        </a:rPr>
                        <a:t>يعرف طرق تنمية قدرات الطلاب التخيلية والإبداعية من خلال </a:t>
                      </a:r>
                      <a:r>
                        <a:rPr lang="ar-SA" sz="2000" b="1" i="0" u="none" strike="noStrike" baseline="0" dirty="0" err="1" smtClean="0">
                          <a:latin typeface="Sakkal Majalla"/>
                          <a:cs typeface="Sakkal Majalla"/>
                        </a:rPr>
                        <a:t>الآنشطة</a:t>
                      </a:r>
                      <a:endParaRPr lang="ar-SA" sz="2000" b="1" i="0" u="none" strike="noStrike" baseline="0" dirty="0" smtClean="0">
                        <a:latin typeface="Sakkal Majalla"/>
                        <a:cs typeface="Sakkal Majalla"/>
                      </a:endParaRPr>
                    </a:p>
                    <a:p>
                      <a:pPr algn="r"/>
                      <a:r>
                        <a:rPr lang="ar-SA" sz="2000" b="1" i="0" u="none" strike="noStrike" baseline="0" dirty="0" smtClean="0">
                          <a:latin typeface="Sakkal Majalla"/>
                          <a:cs typeface="Sakkal Majalla"/>
                        </a:rPr>
                        <a:t>الفنية.</a:t>
                      </a:r>
                      <a:endParaRPr lang="en-US" sz="2000" b="1" dirty="0"/>
                    </a:p>
                  </a:txBody>
                  <a:tcPr/>
                </a:tc>
                <a:tc>
                  <a:txBody>
                    <a:bodyPr/>
                    <a:lstStyle/>
                    <a:p>
                      <a:pPr algn="r"/>
                      <a:r>
                        <a:rPr lang="ar-SA" sz="2000" b="1" i="0" u="none" strike="noStrike" baseline="0" dirty="0" smtClean="0">
                          <a:latin typeface="Sakkal Majalla"/>
                          <a:cs typeface="Sakkal Majalla"/>
                        </a:rPr>
                        <a:t>المعيار11:: يوضح معلم التربية الفنية العمليات العقلية وأساليب التفكير</a:t>
                      </a:r>
                    </a:p>
                    <a:p>
                      <a:pPr algn="r"/>
                      <a:r>
                        <a:rPr lang="ar-SA" sz="2000" b="1" i="0" u="none" strike="noStrike" baseline="0" dirty="0" smtClean="0">
                          <a:latin typeface="Sakkal Majalla"/>
                          <a:cs typeface="Sakkal Majalla"/>
                        </a:rPr>
                        <a:t>المنطقي وأسلوب حل المشكلات المرتبطة</a:t>
                      </a:r>
                    </a:p>
                    <a:p>
                      <a:pPr algn="r"/>
                      <a:r>
                        <a:rPr lang="ar-SA" sz="2000" b="1" i="0" u="none" strike="noStrike" baseline="0" dirty="0" smtClean="0">
                          <a:latin typeface="Sakkal Majalla"/>
                          <a:cs typeface="Sakkal Majalla"/>
                        </a:rPr>
                        <a:t>بالتربية الفنية وأساليب تنمية التفكير</a:t>
                      </a:r>
                    </a:p>
                    <a:p>
                      <a:pPr algn="r"/>
                      <a:r>
                        <a:rPr lang="ar-SA" sz="2000" b="1" i="0" u="none" strike="noStrike" baseline="0" dirty="0" smtClean="0">
                          <a:latin typeface="Sakkal Majalla"/>
                          <a:cs typeface="Sakkal Majalla"/>
                        </a:rPr>
                        <a:t>الإبداعي والتخيلي</a:t>
                      </a:r>
                      <a:endParaRPr lang="en-US" sz="2000" b="1" dirty="0"/>
                    </a:p>
                  </a:txBody>
                  <a:tcPr/>
                </a:tc>
              </a:tr>
              <a:tr h="370840">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3558395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graphicFrame>
        <p:nvGraphicFramePr>
          <p:cNvPr id="4" name="جدول 3"/>
          <p:cNvGraphicFramePr>
            <a:graphicFrameLocks noGrp="1"/>
          </p:cNvGraphicFramePr>
          <p:nvPr>
            <p:extLst>
              <p:ext uri="{D42A27DB-BD31-4B8C-83A1-F6EECF244321}">
                <p14:modId xmlns:p14="http://schemas.microsoft.com/office/powerpoint/2010/main" xmlns="" val="3441670965"/>
              </p:ext>
            </p:extLst>
          </p:nvPr>
        </p:nvGraphicFramePr>
        <p:xfrm>
          <a:off x="467544" y="476672"/>
          <a:ext cx="8280920" cy="6040968"/>
        </p:xfrm>
        <a:graphic>
          <a:graphicData uri="http://schemas.openxmlformats.org/drawingml/2006/table">
            <a:tbl>
              <a:tblPr firstRow="1" bandRow="1">
                <a:tableStyleId>{5C22544A-7EE6-4342-B048-85BDC9FD1C3A}</a:tableStyleId>
              </a:tblPr>
              <a:tblGrid>
                <a:gridCol w="4527082"/>
                <a:gridCol w="3753838"/>
              </a:tblGrid>
              <a:tr h="2696861">
                <a:tc>
                  <a:txBody>
                    <a:bodyPr/>
                    <a:lstStyle/>
                    <a:p>
                      <a:pPr algn="r"/>
                      <a:r>
                        <a:rPr lang="ar-SA" sz="2000" b="1" i="0" u="none" strike="noStrike" baseline="0" dirty="0" smtClean="0">
                          <a:latin typeface="Sakkal Majalla"/>
                          <a:cs typeface="Sakkal Majalla"/>
                        </a:rPr>
                        <a:t>1.يستمد من المجتمع وقضاياه مواضيع فنية مناسبة تنمي الوعي</a:t>
                      </a:r>
                    </a:p>
                    <a:p>
                      <a:pPr algn="r"/>
                      <a:r>
                        <a:rPr lang="ar-SA" sz="2000" b="1" i="0" u="none" strike="noStrike" baseline="0" dirty="0" smtClean="0">
                          <a:latin typeface="Sakkal Majalla"/>
                          <a:cs typeface="Sakkal Majalla"/>
                        </a:rPr>
                        <a:t>والمعرفة.</a:t>
                      </a:r>
                    </a:p>
                    <a:p>
                      <a:pPr algn="r"/>
                      <a:r>
                        <a:rPr lang="ar-SA" sz="2000" b="1" i="0" u="none" strike="noStrike" baseline="0" dirty="0" smtClean="0">
                          <a:latin typeface="Times New Roman"/>
                          <a:cs typeface="Times New Roman"/>
                        </a:rPr>
                        <a:t>.2 </a:t>
                      </a:r>
                      <a:r>
                        <a:rPr lang="ar-SA" sz="2000" b="1" i="0" u="none" strike="noStrike" baseline="0" dirty="0" smtClean="0">
                          <a:latin typeface="Sakkal Majalla"/>
                          <a:cs typeface="Sakkal Majalla"/>
                        </a:rPr>
                        <a:t>يقترح بدائل للخامات الفنية غير المتوفرة</a:t>
                      </a:r>
                    </a:p>
                    <a:p>
                      <a:pPr algn="r"/>
                      <a:r>
                        <a:rPr lang="ar-SA" sz="2000" b="1" i="0" u="none" strike="noStrike" baseline="0" dirty="0" smtClean="0">
                          <a:latin typeface="Times New Roman"/>
                          <a:cs typeface="Times New Roman"/>
                        </a:rPr>
                        <a:t>.3 </a:t>
                      </a:r>
                      <a:r>
                        <a:rPr lang="ar-SA" sz="2000" b="1" i="0" u="none" strike="noStrike" baseline="0" dirty="0" smtClean="0">
                          <a:latin typeface="Sakkal Majalla"/>
                          <a:cs typeface="Sakkal Majalla"/>
                        </a:rPr>
                        <a:t>يعرف طرق</a:t>
                      </a:r>
                    </a:p>
                    <a:p>
                      <a:pPr algn="r"/>
                      <a:r>
                        <a:rPr lang="ar-SA" sz="2000" b="1" i="0" u="none" strike="noStrike" baseline="0" dirty="0" smtClean="0">
                          <a:latin typeface="Sakkal Majalla"/>
                          <a:cs typeface="Sakkal Majalla"/>
                        </a:rPr>
                        <a:t>لتوفير أدوات و خامات فنية غير مكلفة</a:t>
                      </a:r>
                      <a:r>
                        <a:rPr lang="ar-SA" sz="2000" b="1" i="0" u="none" strike="noStrike" baseline="0" dirty="0" smtClean="0">
                          <a:latin typeface="Times New Roman"/>
                          <a:cs typeface="Times New Roman"/>
                        </a:rPr>
                        <a:t>.</a:t>
                      </a:r>
                    </a:p>
                    <a:p>
                      <a:pPr algn="r"/>
                      <a:r>
                        <a:rPr lang="ar-SA" sz="2000" b="1" i="0" u="none" strike="noStrike" baseline="0" dirty="0" smtClean="0">
                          <a:latin typeface="Times New Roman"/>
                          <a:cs typeface="Times New Roman"/>
                        </a:rPr>
                        <a:t>4 </a:t>
                      </a:r>
                      <a:r>
                        <a:rPr lang="ar-SA" sz="2000" b="1" i="0" u="none" strike="noStrike" baseline="0" dirty="0" smtClean="0">
                          <a:latin typeface="Sakkal Majalla"/>
                          <a:cs typeface="Sakkal Majalla"/>
                        </a:rPr>
                        <a:t>يتعامل مع الفروق الفردية داخل حجرة التربية الفنية ..</a:t>
                      </a:r>
                      <a:endParaRPr lang="en-US" sz="2000" b="1" dirty="0"/>
                    </a:p>
                  </a:txBody>
                  <a:tcPr/>
                </a:tc>
                <a:tc>
                  <a:txBody>
                    <a:bodyPr/>
                    <a:lstStyle/>
                    <a:p>
                      <a:pPr algn="r"/>
                      <a:r>
                        <a:rPr lang="ar-SA" sz="2000" b="1" i="0" u="none" strike="noStrike" baseline="0" dirty="0" smtClean="0">
                          <a:latin typeface="Sakkal Majalla"/>
                          <a:cs typeface="Sakkal Majalla"/>
                        </a:rPr>
                        <a:t>المعيار12: يتمكن معلم التربية الفنية من مواجهة المشكلات والقضايا</a:t>
                      </a:r>
                    </a:p>
                    <a:p>
                      <a:pPr algn="r"/>
                      <a:r>
                        <a:rPr lang="ar-SA" sz="2000" b="1" i="0" u="none" strike="noStrike" baseline="0" dirty="0" smtClean="0">
                          <a:latin typeface="Sakkal Majalla"/>
                          <a:cs typeface="Sakkal Majalla"/>
                        </a:rPr>
                        <a:t>المتعلقة بالتخصص.</a:t>
                      </a:r>
                      <a:endParaRPr lang="en-US" sz="2000" b="1" dirty="0"/>
                    </a:p>
                  </a:txBody>
                  <a:tcPr/>
                </a:tc>
              </a:tr>
              <a:tr h="3344107">
                <a:tc>
                  <a:txBody>
                    <a:bodyPr/>
                    <a:lstStyle/>
                    <a:p>
                      <a:pPr algn="r"/>
                      <a:r>
                        <a:rPr lang="ar-SA" sz="2000" b="1" i="0" u="none" strike="noStrike" baseline="0" dirty="0" smtClean="0">
                          <a:latin typeface="Sakkal Majalla"/>
                          <a:cs typeface="Sakkal Majalla"/>
                        </a:rPr>
                        <a:t>1.يعرف الموروث الفني الإسلامي والشعبي في المملكة العربية السعودية</a:t>
                      </a:r>
                    </a:p>
                    <a:p>
                      <a:pPr algn="r"/>
                      <a:r>
                        <a:rPr lang="ar-SA" sz="2000" b="1" i="0" u="none" strike="noStrike" baseline="0" dirty="0" smtClean="0">
                          <a:latin typeface="Sakkal Majalla"/>
                          <a:cs typeface="Sakkal Majalla"/>
                        </a:rPr>
                        <a:t>ويضمنه في دروس التربية الفنية،</a:t>
                      </a:r>
                    </a:p>
                    <a:p>
                      <a:pPr algn="r"/>
                      <a:r>
                        <a:rPr lang="ar-SA" sz="2000" b="1" i="0" u="none" strike="noStrike" baseline="0" dirty="0" smtClean="0">
                          <a:latin typeface="Times New Roman"/>
                          <a:cs typeface="Times New Roman"/>
                        </a:rPr>
                        <a:t>.2 </a:t>
                      </a:r>
                      <a:r>
                        <a:rPr lang="ar-SA" sz="2000" b="1" i="0" u="none" strike="noStrike" baseline="0" dirty="0" smtClean="0">
                          <a:latin typeface="Sakkal Majalla"/>
                          <a:cs typeface="Sakkal Majalla"/>
                        </a:rPr>
                        <a:t>يساهم في تطوير التراث الفني </a:t>
                      </a:r>
                      <a:r>
                        <a:rPr lang="ar-SA" sz="2000" b="1" i="0" u="none" strike="noStrike" baseline="0" dirty="0" err="1" smtClean="0">
                          <a:latin typeface="Sakkal Majalla"/>
                          <a:cs typeface="Sakkal Majalla"/>
                        </a:rPr>
                        <a:t>الآصيل</a:t>
                      </a:r>
                      <a:r>
                        <a:rPr lang="ar-SA" sz="2000" b="1" i="0" u="none" strike="noStrike" baseline="0" dirty="0" smtClean="0">
                          <a:latin typeface="Sakkal Majalla"/>
                          <a:cs typeface="Sakkal Majalla"/>
                        </a:rPr>
                        <a:t> وإعادة بلورته .</a:t>
                      </a:r>
                    </a:p>
                    <a:p>
                      <a:pPr algn="r"/>
                      <a:r>
                        <a:rPr lang="ar-SA" sz="2000" b="1" i="0" u="none" strike="noStrike" baseline="0" dirty="0" smtClean="0">
                          <a:latin typeface="Times New Roman"/>
                          <a:cs typeface="Times New Roman"/>
                        </a:rPr>
                        <a:t>.3 </a:t>
                      </a:r>
                      <a:r>
                        <a:rPr lang="ar-SA" sz="2000" b="1" i="0" u="none" strike="noStrike" baseline="0" dirty="0" smtClean="0">
                          <a:latin typeface="Sakkal Majalla"/>
                          <a:cs typeface="Sakkal Majalla"/>
                        </a:rPr>
                        <a:t>يوجه الطلاب لزيارة المتاحف والمعارض والمهرجانات الفنية وزيارة</a:t>
                      </a:r>
                    </a:p>
                    <a:p>
                      <a:pPr algn="r"/>
                      <a:r>
                        <a:rPr lang="ar-SA" sz="2000" b="1" i="0" u="none" strike="noStrike" baseline="0" dirty="0" smtClean="0">
                          <a:latin typeface="Sakkal Majalla"/>
                          <a:cs typeface="Sakkal Majalla"/>
                        </a:rPr>
                        <a:t>القرى.</a:t>
                      </a:r>
                    </a:p>
                    <a:p>
                      <a:pPr algn="r"/>
                      <a:r>
                        <a:rPr lang="ar-SA" sz="2000" b="1" i="0" u="none" strike="noStrike" baseline="0" dirty="0" smtClean="0">
                          <a:latin typeface="Times New Roman"/>
                          <a:cs typeface="Times New Roman"/>
                        </a:rPr>
                        <a:t>.4 </a:t>
                      </a:r>
                      <a:r>
                        <a:rPr lang="ar-SA" sz="2000" b="1" i="0" u="none" strike="noStrike" baseline="0" dirty="0" smtClean="0">
                          <a:latin typeface="Sakkal Majalla"/>
                          <a:cs typeface="Sakkal Majalla"/>
                        </a:rPr>
                        <a:t>يؤكد على دور المتحف التعليمي والمعرض المدرسي.</a:t>
                      </a:r>
                      <a:endParaRPr lang="en-US" sz="2000" b="1" dirty="0"/>
                    </a:p>
                  </a:txBody>
                  <a:tcPr/>
                </a:tc>
                <a:tc>
                  <a:txBody>
                    <a:bodyPr/>
                    <a:lstStyle/>
                    <a:p>
                      <a:pPr algn="r"/>
                      <a:r>
                        <a:rPr lang="ar-SA" sz="2000" b="1" i="0" u="none" strike="noStrike" baseline="0" dirty="0" smtClean="0">
                          <a:latin typeface="Sakkal Majalla"/>
                          <a:cs typeface="Sakkal Majalla"/>
                        </a:rPr>
                        <a:t>المعيار13: يستفيد معلم التربية</a:t>
                      </a:r>
                    </a:p>
                    <a:p>
                      <a:pPr algn="r"/>
                      <a:r>
                        <a:rPr lang="ar-SA" sz="2000" b="1" i="0" u="none" strike="noStrike" baseline="0" dirty="0" smtClean="0">
                          <a:latin typeface="Sakkal Majalla"/>
                          <a:cs typeface="Sakkal Majalla"/>
                        </a:rPr>
                        <a:t>الفنية من الموروث الفني الإنساني بشكل</a:t>
                      </a:r>
                    </a:p>
                    <a:p>
                      <a:pPr algn="r"/>
                      <a:r>
                        <a:rPr lang="ar-SA" sz="2000" b="1" i="0" u="none" strike="noStrike" baseline="0" dirty="0" smtClean="0">
                          <a:latin typeface="Sakkal Majalla"/>
                          <a:cs typeface="Sakkal Majalla"/>
                        </a:rPr>
                        <a:t>عام والإسلامي والمحلي بشكل خاص في</a:t>
                      </a:r>
                    </a:p>
                    <a:p>
                      <a:pPr algn="r"/>
                      <a:r>
                        <a:rPr lang="ar-SA" sz="2000" b="1" i="0" u="none" strike="noStrike" baseline="0" dirty="0" smtClean="0">
                          <a:latin typeface="Sakkal Majalla"/>
                          <a:cs typeface="Sakkal Majalla"/>
                        </a:rPr>
                        <a:t>دروس التربية الفنية لتصميم خبرات</a:t>
                      </a:r>
                    </a:p>
                    <a:p>
                      <a:pPr algn="r"/>
                      <a:r>
                        <a:rPr lang="ar-SA" sz="2000" b="1" i="0" u="none" strike="noStrike" baseline="0" dirty="0" smtClean="0">
                          <a:latin typeface="Sakkal Majalla"/>
                          <a:cs typeface="Sakkal Majalla"/>
                        </a:rPr>
                        <a:t>تعليمية ودروس فنية.</a:t>
                      </a:r>
                      <a:endParaRPr lang="en-US" sz="2000" b="1" dirty="0"/>
                    </a:p>
                  </a:txBody>
                  <a:tcPr/>
                </a:tc>
              </a:tr>
            </a:tbl>
          </a:graphicData>
        </a:graphic>
      </p:graphicFrame>
    </p:spTree>
    <p:extLst>
      <p:ext uri="{BB962C8B-B14F-4D97-AF65-F5344CB8AC3E}">
        <p14:creationId xmlns:p14="http://schemas.microsoft.com/office/powerpoint/2010/main" xmlns="" val="3165031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85000" lnSpcReduction="20000"/>
          </a:bodyPr>
          <a:lstStyle/>
          <a:p>
            <a:pPr algn="r"/>
            <a:r>
              <a:rPr lang="ar-SA" dirty="0" smtClean="0"/>
              <a:t>1- ما الفائدة من وضع المعايير برأيك ؟</a:t>
            </a:r>
          </a:p>
          <a:p>
            <a:pPr algn="r" rtl="1"/>
            <a:r>
              <a:rPr lang="ar-SA" dirty="0" smtClean="0"/>
              <a:t>2- عند تأملك لمعايير لمعلمي التربية الفنية ، ما المعايير التي تتوقعين توفرها لديك عند انهائك لمقرر استراتيجيات تدريس التربية الفنية؟</a:t>
            </a:r>
          </a:p>
          <a:p>
            <a:pPr marL="109728" indent="0" algn="r" rtl="1">
              <a:buNone/>
            </a:pPr>
            <a:endParaRPr lang="ar-SA" dirty="0"/>
          </a:p>
          <a:p>
            <a:pPr marL="109728" indent="0" algn="r" rtl="1">
              <a:buNone/>
            </a:pPr>
            <a:r>
              <a:rPr lang="ar-SA" dirty="0" smtClean="0"/>
              <a:t>واجب منزلي :</a:t>
            </a:r>
          </a:p>
          <a:p>
            <a:pPr marL="109728" indent="0" algn="r" rtl="1">
              <a:buNone/>
            </a:pPr>
            <a:r>
              <a:rPr lang="ar-SA" dirty="0" smtClean="0"/>
              <a:t>اطلعي على وثيقة منهاج التربية الفنية من خلال تحميلها من الانترنت </a:t>
            </a:r>
          </a:p>
          <a:p>
            <a:pPr marL="109728" indent="0" algn="r" rtl="1">
              <a:buNone/>
            </a:pPr>
            <a:r>
              <a:rPr lang="ar-SA" dirty="0" smtClean="0"/>
              <a:t> </a:t>
            </a:r>
            <a:r>
              <a:rPr lang="en-US" dirty="0">
                <a:hlinkClick r:id="rId2"/>
              </a:rPr>
              <a:t>http://www.bahasvgate.com/?</a:t>
            </a:r>
            <a:r>
              <a:rPr lang="en-US" dirty="0" smtClean="0">
                <a:hlinkClick r:id="rId2"/>
              </a:rPr>
              <a:t>action=downloads.show&amp;id=10</a:t>
            </a:r>
            <a:endParaRPr lang="ar-SA" dirty="0" smtClean="0"/>
          </a:p>
          <a:p>
            <a:pPr marL="109728" indent="0" algn="r" rtl="1">
              <a:buNone/>
            </a:pPr>
            <a:r>
              <a:rPr lang="ar-SA" dirty="0" smtClean="0"/>
              <a:t>واكتبي أهم كفايات مرحلة الصفوف الأولية في مجال الرسم للصف الأول وكيف ستساعدك معرفة هذه الكفايات في التخطيط للدرس وتنفيذه.</a:t>
            </a:r>
          </a:p>
          <a:p>
            <a:pPr marL="109728" indent="0" algn="r" rtl="1">
              <a:buNone/>
            </a:pPr>
            <a:r>
              <a:rPr lang="ar-SA" dirty="0" smtClean="0"/>
              <a:t>- مع زميلاتك في المجموعة اختاري موضوعا من كتاب التربية الفنية لمرحلة من مراحل الصفوف الأولية وقومي بالتخطيط للدرس كاملا تمهيدا لشرحه في المحاضرة القادمة ان شاء الله.</a:t>
            </a:r>
            <a:endParaRPr lang="en-US" dirty="0"/>
          </a:p>
        </p:txBody>
      </p:sp>
      <p:sp>
        <p:nvSpPr>
          <p:cNvPr id="3" name="عنوان 2"/>
          <p:cNvSpPr>
            <a:spLocks noGrp="1"/>
          </p:cNvSpPr>
          <p:nvPr>
            <p:ph type="title"/>
          </p:nvPr>
        </p:nvSpPr>
        <p:spPr/>
        <p:txBody>
          <a:bodyPr/>
          <a:lstStyle/>
          <a:p>
            <a:pPr algn="ctr"/>
            <a:r>
              <a:rPr lang="ar-SA" dirty="0" smtClean="0"/>
              <a:t>اسئلة مفتوحة:</a:t>
            </a:r>
            <a:endParaRPr lang="en-US" dirty="0"/>
          </a:p>
        </p:txBody>
      </p:sp>
    </p:spTree>
    <p:extLst>
      <p:ext uri="{BB962C8B-B14F-4D97-AF65-F5344CB8AC3E}">
        <p14:creationId xmlns:p14="http://schemas.microsoft.com/office/powerpoint/2010/main" xmlns="" val="110844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gn="ctr"/>
            <a:r>
              <a:rPr lang="ar-SA" sz="4400" dirty="0" smtClean="0"/>
              <a:t>في الشرائح التالية صفحات مصورة من دليل المعلم للصف الرابع لمادة التربية الفنية وفيه طريقة التخطيط للدرس وكتابة الأهداف والمحتوى ووسائل التقييم .. الخ </a:t>
            </a:r>
            <a:endParaRPr lang="en-US" sz="4400" dirty="0"/>
          </a:p>
        </p:txBody>
      </p:sp>
      <p:sp>
        <p:nvSpPr>
          <p:cNvPr id="3" name="عنوان 2"/>
          <p:cNvSpPr>
            <a:spLocks noGrp="1"/>
          </p:cNvSpPr>
          <p:nvPr>
            <p:ph type="title"/>
          </p:nvPr>
        </p:nvSpPr>
        <p:spPr/>
        <p:txBody>
          <a:bodyPr/>
          <a:lstStyle/>
          <a:p>
            <a:endParaRPr lang="en-US"/>
          </a:p>
        </p:txBody>
      </p:sp>
    </p:spTree>
    <p:extLst>
      <p:ext uri="{BB962C8B-B14F-4D97-AF65-F5344CB8AC3E}">
        <p14:creationId xmlns:p14="http://schemas.microsoft.com/office/powerpoint/2010/main" xmlns="" val="107573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3390" y="0"/>
            <a:ext cx="8717219" cy="6858000"/>
          </a:xfrm>
          <a:prstGeom prst="rect">
            <a:avLst/>
          </a:prstGeom>
        </p:spPr>
      </p:pic>
      <p:sp>
        <p:nvSpPr>
          <p:cNvPr id="3" name="عنصر نائب للمحتوى 2"/>
          <p:cNvSpPr>
            <a:spLocks noGrp="1"/>
          </p:cNvSpPr>
          <p:nvPr>
            <p:ph idx="1"/>
          </p:nvPr>
        </p:nvSpPr>
        <p:spPr/>
        <p:txBody>
          <a:bodyPr/>
          <a:lstStyle/>
          <a:p>
            <a:pPr marL="0" indent="0">
              <a:buNone/>
            </a:pPr>
            <a:r>
              <a:rPr lang="en-US" dirty="0">
                <a:latin typeface="Simplified Arabic"/>
                <a:ea typeface="Calibri"/>
              </a:rPr>
              <a:t/>
            </a:r>
            <a:br>
              <a:rPr lang="en-US" dirty="0">
                <a:latin typeface="Simplified Arabic"/>
                <a:ea typeface="Calibri"/>
              </a:rPr>
            </a:br>
            <a:r>
              <a:rPr lang="ar-SA" dirty="0">
                <a:latin typeface="Simplified Arabic"/>
                <a:ea typeface="Calibri"/>
              </a:rPr>
              <a:t>المعايير</a:t>
            </a:r>
            <a:r>
              <a:rPr lang="en-US" dirty="0">
                <a:latin typeface="Simplified Arabic"/>
                <a:ea typeface="Calibri"/>
              </a:rPr>
              <a:t> </a:t>
            </a:r>
            <a:r>
              <a:rPr lang="en-US" dirty="0" err="1" smtClean="0">
                <a:latin typeface="Simplified Arabic"/>
                <a:ea typeface="Calibri"/>
              </a:rPr>
              <a:t>StandardsNormes</a:t>
            </a:r>
            <a:r>
              <a:rPr lang="en-US" dirty="0" smtClean="0">
                <a:latin typeface="Simplified Arabic"/>
                <a:ea typeface="Calibri"/>
              </a:rPr>
              <a:t> </a:t>
            </a:r>
            <a:r>
              <a:rPr lang="en-US" dirty="0">
                <a:latin typeface="Simplified Arabic"/>
                <a:ea typeface="Calibri"/>
              </a:rPr>
              <a:t/>
            </a:r>
            <a:br>
              <a:rPr lang="en-US" dirty="0">
                <a:latin typeface="Simplified Arabic"/>
                <a:ea typeface="Calibri"/>
              </a:rPr>
            </a:br>
            <a:r>
              <a:rPr lang="ar-SA" dirty="0" smtClean="0">
                <a:latin typeface="Simplified Arabic"/>
                <a:ea typeface="Calibri"/>
              </a:rPr>
              <a:t>عرفت </a:t>
            </a:r>
            <a:r>
              <a:rPr lang="ar-SA" dirty="0">
                <a:latin typeface="Simplified Arabic"/>
                <a:ea typeface="Calibri"/>
              </a:rPr>
              <a:t>المعايير بكونها "النماذج التي يتم الاتفاق عليها و يحتذى بها لقياس درجة اكتمال أو كفاءة شيء </a:t>
            </a:r>
            <a:r>
              <a:rPr lang="ar-SA" dirty="0" err="1">
                <a:latin typeface="Simplified Arabic"/>
                <a:ea typeface="Calibri"/>
              </a:rPr>
              <a:t>ما.إن</a:t>
            </a:r>
            <a:r>
              <a:rPr lang="ar-SA" dirty="0">
                <a:latin typeface="Simplified Arabic"/>
                <a:ea typeface="Calibri"/>
              </a:rPr>
              <a:t> المعايير ، حسب محمود الضبع ، عبارات وصفية تحدد الصورة المثلى التي نبغي أن تتوفر في الشيء الذي توضع له المعايير ، أو التي نسعى إلى تحقيقها </a:t>
            </a:r>
            <a:r>
              <a:rPr lang="ar-SA" dirty="0" smtClean="0">
                <a:latin typeface="Simplified Arabic"/>
                <a:ea typeface="Calibri"/>
              </a:rPr>
              <a:t>". </a:t>
            </a:r>
            <a:r>
              <a:rPr lang="ar-SA" dirty="0">
                <a:latin typeface="Simplified Arabic"/>
                <a:ea typeface="Calibri"/>
              </a:rPr>
              <a:t>محمود الضبع ( </a:t>
            </a:r>
            <a:r>
              <a:rPr lang="ar-SA" dirty="0" smtClean="0">
                <a:latin typeface="Simplified Arabic"/>
                <a:ea typeface="Calibri"/>
              </a:rPr>
              <a:t>2006)</a:t>
            </a:r>
            <a:endParaRPr lang="en-US" dirty="0"/>
          </a:p>
        </p:txBody>
      </p:sp>
      <p:sp>
        <p:nvSpPr>
          <p:cNvPr id="2" name="عنوان 1"/>
          <p:cNvSpPr>
            <a:spLocks noGrp="1"/>
          </p:cNvSpPr>
          <p:nvPr>
            <p:ph type="title"/>
          </p:nvPr>
        </p:nvSpPr>
        <p:spPr/>
        <p:txBody>
          <a:bodyPr/>
          <a:lstStyle/>
          <a:p>
            <a:r>
              <a:rPr lang="ar-SA" dirty="0">
                <a:ea typeface="Calibri"/>
                <a:cs typeface="Simplified Arabic"/>
              </a:rPr>
              <a:t>تعريف المعايير</a:t>
            </a:r>
            <a:r>
              <a:rPr lang="en-US" dirty="0">
                <a:latin typeface="Simplified Arabic"/>
                <a:ea typeface="Calibri"/>
              </a:rPr>
              <a:t> </a:t>
            </a:r>
            <a:endParaRPr lang="en-US" dirty="0"/>
          </a:p>
        </p:txBody>
      </p:sp>
    </p:spTree>
    <p:extLst>
      <p:ext uri="{BB962C8B-B14F-4D97-AF65-F5344CB8AC3E}">
        <p14:creationId xmlns:p14="http://schemas.microsoft.com/office/powerpoint/2010/main" xmlns="" val="1478626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en-US" dirty="0"/>
          </a:p>
        </p:txBody>
      </p:sp>
      <p:sp>
        <p:nvSpPr>
          <p:cNvPr id="3" name="عنوان 2"/>
          <p:cNvSpPr>
            <a:spLocks noGrp="1"/>
          </p:cNvSpPr>
          <p:nvPr>
            <p:ph type="title"/>
          </p:nvPr>
        </p:nvSpPr>
        <p:spPr/>
        <p:txBody>
          <a:bodyPr/>
          <a:lstStyle/>
          <a:p>
            <a:pPr algn="ctr"/>
            <a:r>
              <a:rPr lang="ar-SA" dirty="0" smtClean="0"/>
              <a:t>مجموعات التعلم التعاوني</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345504"/>
            <a:ext cx="7920880" cy="6107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87550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en-US" dirty="0"/>
          </a:p>
        </p:txBody>
      </p:sp>
      <p:sp>
        <p:nvSpPr>
          <p:cNvPr id="3" name="عنوان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76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64868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en-US" dirty="0"/>
          </a:p>
        </p:txBody>
      </p:sp>
      <p:sp>
        <p:nvSpPr>
          <p:cNvPr id="3" name="عنوان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76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7354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en-US" dirty="0"/>
          </a:p>
        </p:txBody>
      </p:sp>
      <p:sp>
        <p:nvSpPr>
          <p:cNvPr id="3" name="عنوان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76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60889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en-US" dirty="0"/>
          </a:p>
        </p:txBody>
      </p:sp>
      <p:sp>
        <p:nvSpPr>
          <p:cNvPr id="3" name="عنوان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76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74810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en-US" dirty="0"/>
          </a:p>
        </p:txBody>
      </p:sp>
      <p:sp>
        <p:nvSpPr>
          <p:cNvPr id="3" name="عنوان 2"/>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76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42502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en-US" dirty="0"/>
          </a:p>
        </p:txBody>
      </p:sp>
      <p:sp>
        <p:nvSpPr>
          <p:cNvPr id="3" name="عنوان 2"/>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76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41472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3390" y="0"/>
            <a:ext cx="8717219" cy="6858000"/>
          </a:xfrm>
          <a:prstGeom prst="rect">
            <a:avLst/>
          </a:prstGeom>
        </p:spPr>
      </p:pic>
      <p:sp>
        <p:nvSpPr>
          <p:cNvPr id="3" name="عنصر نائب للمحتوى 2"/>
          <p:cNvSpPr>
            <a:spLocks noGrp="1"/>
          </p:cNvSpPr>
          <p:nvPr>
            <p:ph idx="1"/>
          </p:nvPr>
        </p:nvSpPr>
        <p:spPr/>
        <p:txBody>
          <a:bodyPr/>
          <a:lstStyle/>
          <a:p>
            <a:r>
              <a:rPr lang="ar-SA" b="1" dirty="0" smtClean="0">
                <a:ea typeface="Calibri"/>
                <a:cs typeface="Simplified Arabic"/>
              </a:rPr>
              <a:t>وتعرّف أيضَا بأنها : مؤشرات </a:t>
            </a:r>
            <a:r>
              <a:rPr lang="ar-SA" b="1" dirty="0">
                <a:ea typeface="Calibri"/>
                <a:cs typeface="Simplified Arabic"/>
              </a:rPr>
              <a:t>رمزية تصاغ في مواصفات / شروط ، تحدد الصورة المثلى التي نبغي أن تتوفر لدى التلميذ (أو المدرسة) الذي توضع له المعايير ، أو التي نسعى إلى تحقيقها، وهي نماذج و أدوات للقياس ، يتم الاتفاق عليها (محليا وعالميا) وضبطها و تحديدها للوصول إلى رؤية واضحة لمدخلات النظام التعليمي ومخرجاته، لغاية تحقيق أهدافه المنشودة </a:t>
            </a:r>
            <a:r>
              <a:rPr lang="ar-SA" b="1" dirty="0" err="1">
                <a:ea typeface="Calibri"/>
                <a:cs typeface="Simplified Arabic"/>
              </a:rPr>
              <a:t>والوصولبه</a:t>
            </a:r>
            <a:r>
              <a:rPr lang="ar-SA" b="1" dirty="0">
                <a:ea typeface="Calibri"/>
                <a:cs typeface="Simplified Arabic"/>
              </a:rPr>
              <a:t> للجودة الشاملة</a:t>
            </a:r>
            <a:endParaRPr lang="en-US" dirty="0"/>
          </a:p>
        </p:txBody>
      </p:sp>
      <p:sp>
        <p:nvSpPr>
          <p:cNvPr id="2" name="عنوان 1"/>
          <p:cNvSpPr>
            <a:spLocks noGrp="1"/>
          </p:cNvSpPr>
          <p:nvPr>
            <p:ph type="title"/>
          </p:nvPr>
        </p:nvSpPr>
        <p:spPr/>
        <p:txBody>
          <a:bodyPr/>
          <a:lstStyle/>
          <a:p>
            <a:endParaRPr lang="en-US" dirty="0"/>
          </a:p>
        </p:txBody>
      </p:sp>
    </p:spTree>
    <p:extLst>
      <p:ext uri="{BB962C8B-B14F-4D97-AF65-F5344CB8AC3E}">
        <p14:creationId xmlns:p14="http://schemas.microsoft.com/office/powerpoint/2010/main" xmlns="" val="3108377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7389440"/>
          </a:xfrm>
          <a:prstGeom prst="rect">
            <a:avLst/>
          </a:prstGeom>
        </p:spPr>
      </p:pic>
      <p:sp>
        <p:nvSpPr>
          <p:cNvPr id="3" name="عنصر نائب للمحتوى 2"/>
          <p:cNvSpPr>
            <a:spLocks noGrp="1"/>
          </p:cNvSpPr>
          <p:nvPr>
            <p:ph idx="1"/>
          </p:nvPr>
        </p:nvSpPr>
        <p:spPr>
          <a:xfrm>
            <a:off x="590872" y="1844824"/>
            <a:ext cx="8229600" cy="3888431"/>
          </a:xfrm>
        </p:spPr>
        <p:txBody>
          <a:bodyPr>
            <a:normAutofit fontScale="77500" lnSpcReduction="20000"/>
          </a:bodyPr>
          <a:lstStyle/>
          <a:p>
            <a:pPr marL="0">
              <a:lnSpc>
                <a:spcPct val="115000"/>
              </a:lnSpc>
              <a:spcBef>
                <a:spcPts val="0"/>
              </a:spcBef>
            </a:pPr>
            <a:r>
              <a:rPr lang="ar-SA" sz="4600" b="1" dirty="0">
                <a:ea typeface="Calibri"/>
                <a:cs typeface="Simplified Arabic"/>
              </a:rPr>
              <a:t>طورت هذه المعايير من قبل اتحاد </a:t>
            </a:r>
            <a:r>
              <a:rPr lang="ar-SA" sz="4600" b="1" dirty="0" smtClean="0">
                <a:ea typeface="Calibri"/>
                <a:cs typeface="Simplified Arabic"/>
              </a:rPr>
              <a:t>الجمعيات الوطني لتعليم </a:t>
            </a:r>
            <a:r>
              <a:rPr lang="ar-SA" sz="4600" b="1" dirty="0">
                <a:ea typeface="Calibri"/>
                <a:cs typeface="Simplified Arabic"/>
              </a:rPr>
              <a:t>الفنون </a:t>
            </a:r>
            <a:r>
              <a:rPr lang="ar-SA" sz="4600" b="1" dirty="0" smtClean="0">
                <a:ea typeface="Calibri"/>
                <a:cs typeface="Simplified Arabic"/>
              </a:rPr>
              <a:t>( </a:t>
            </a:r>
            <a:r>
              <a:rPr lang="ar-SA" sz="4600" b="1" dirty="0">
                <a:ea typeface="Calibri"/>
                <a:cs typeface="Simplified Arabic"/>
              </a:rPr>
              <a:t>تحت إشراف لجنة المعايير الوطنية للتربية الفنية )، و المعايير الوطنية هي وثيقة لمخططات الفنون الأساسية وجزء لا يتجزأ من النتاجات الشاملة للتعليم الابتدائي</a:t>
            </a:r>
            <a:r>
              <a:rPr lang="en-US" sz="4600" b="1" dirty="0">
                <a:latin typeface="Simplified Arabic"/>
                <a:ea typeface="Calibri"/>
                <a:cs typeface="Arial"/>
              </a:rPr>
              <a:t> K – 12 </a:t>
            </a:r>
            <a:r>
              <a:rPr lang="ar-SA" sz="4600" b="1" dirty="0">
                <a:ea typeface="Calibri"/>
                <a:cs typeface="Simplified Arabic"/>
              </a:rPr>
              <a:t>لكل </a:t>
            </a:r>
            <a:r>
              <a:rPr lang="ar-SA" sz="4600" b="1" dirty="0" smtClean="0">
                <a:ea typeface="Calibri"/>
                <a:cs typeface="Simplified Arabic"/>
              </a:rPr>
              <a:t>طالب </a:t>
            </a:r>
            <a:r>
              <a:rPr lang="ar-SA" sz="4600" b="1" dirty="0">
                <a:ea typeface="Calibri"/>
                <a:cs typeface="Simplified Arabic"/>
              </a:rPr>
              <a:t>امريكي.</a:t>
            </a:r>
          </a:p>
          <a:p>
            <a:pPr marL="0" marR="0">
              <a:lnSpc>
                <a:spcPct val="115000"/>
              </a:lnSpc>
              <a:spcBef>
                <a:spcPts val="0"/>
              </a:spcBef>
              <a:spcAft>
                <a:spcPts val="0"/>
              </a:spcAft>
            </a:pPr>
            <a:r>
              <a:rPr lang="ar-SA" b="1" dirty="0" smtClean="0">
                <a:ea typeface="Calibri"/>
                <a:cs typeface="Simplified Arabic"/>
              </a:rPr>
              <a:t>ا</a:t>
            </a:r>
            <a:r>
              <a:rPr lang="en-US" sz="2000" b="1" dirty="0">
                <a:solidFill>
                  <a:srgbClr val="0000FF"/>
                </a:solidFill>
                <a:latin typeface="Arial"/>
                <a:ea typeface="Calibri"/>
                <a:cs typeface="Arial"/>
              </a:rPr>
              <a:t>http://www.ed.gov/about/contacts/state/index.html</a:t>
            </a:r>
            <a:endParaRPr lang="en-US" sz="2000" dirty="0">
              <a:ea typeface="Calibri"/>
              <a:cs typeface="Arial"/>
            </a:endParaRPr>
          </a:p>
          <a:p>
            <a:pPr marL="0" marR="0">
              <a:lnSpc>
                <a:spcPct val="115000"/>
              </a:lnSpc>
              <a:spcBef>
                <a:spcPts val="0"/>
              </a:spcBef>
              <a:spcAft>
                <a:spcPts val="0"/>
              </a:spcAft>
            </a:pPr>
            <a:r>
              <a:rPr lang="en-US" sz="2000" b="1" dirty="0">
                <a:solidFill>
                  <a:srgbClr val="000000"/>
                </a:solidFill>
                <a:latin typeface="Arial"/>
                <a:ea typeface="Calibri"/>
                <a:cs typeface="Arial"/>
              </a:rPr>
              <a:t>VISUAL ARTS (K-4)</a:t>
            </a:r>
            <a:endParaRPr lang="en-US" sz="2000" dirty="0">
              <a:ea typeface="Calibri"/>
              <a:cs typeface="Arial"/>
            </a:endParaRPr>
          </a:p>
          <a:p>
            <a:pPr marL="0" marR="0">
              <a:lnSpc>
                <a:spcPct val="115000"/>
              </a:lnSpc>
              <a:spcBef>
                <a:spcPts val="0"/>
              </a:spcBef>
              <a:spcAft>
                <a:spcPts val="0"/>
              </a:spcAft>
            </a:pPr>
            <a:r>
              <a:rPr lang="en-US" sz="2000" b="1" dirty="0">
                <a:solidFill>
                  <a:srgbClr val="000000"/>
                </a:solidFill>
                <a:latin typeface="Arial"/>
                <a:ea typeface="Calibri"/>
                <a:cs typeface="Arial"/>
              </a:rPr>
              <a:t>Source: </a:t>
            </a:r>
            <a:r>
              <a:rPr lang="en-US" sz="2000" b="1" dirty="0">
                <a:solidFill>
                  <a:srgbClr val="0000FF"/>
                </a:solidFill>
                <a:latin typeface="Arial"/>
                <a:ea typeface="Calibri"/>
                <a:cs typeface="Arial"/>
              </a:rPr>
              <a:t>http://artsedge.kennedy-center.org/teach/standards/standards_k4.cfm</a:t>
            </a:r>
            <a:endParaRPr lang="en-US" sz="2000" dirty="0">
              <a:ea typeface="Calibri"/>
              <a:cs typeface="Arial"/>
            </a:endParaRPr>
          </a:p>
          <a:p>
            <a:pPr marL="0" marR="0">
              <a:lnSpc>
                <a:spcPct val="115000"/>
              </a:lnSpc>
              <a:spcBef>
                <a:spcPts val="0"/>
              </a:spcBef>
              <a:spcAft>
                <a:spcPts val="1000"/>
              </a:spcAft>
            </a:pPr>
            <a:r>
              <a:rPr lang="ar-SA" sz="2000" i="1" dirty="0">
                <a:solidFill>
                  <a:srgbClr val="000000"/>
                </a:solidFill>
                <a:ea typeface="Calibri"/>
                <a:cs typeface="Times New Roman"/>
              </a:rPr>
              <a:t> </a:t>
            </a:r>
            <a:endParaRPr lang="en-US" sz="2800" dirty="0">
              <a:ea typeface="Calibri"/>
              <a:cs typeface="Arial"/>
            </a:endParaRPr>
          </a:p>
          <a:p>
            <a:pPr marL="0" algn="just">
              <a:lnSpc>
                <a:spcPct val="115000"/>
              </a:lnSpc>
              <a:spcBef>
                <a:spcPts val="0"/>
              </a:spcBef>
              <a:spcAft>
                <a:spcPts val="1000"/>
              </a:spcAft>
            </a:pPr>
            <a:endParaRPr lang="en-US" sz="2000" dirty="0">
              <a:ea typeface="Calibri"/>
              <a:cs typeface="Arial"/>
            </a:endParaRPr>
          </a:p>
          <a:p>
            <a:endParaRPr lang="en-US" dirty="0"/>
          </a:p>
        </p:txBody>
      </p:sp>
      <p:sp>
        <p:nvSpPr>
          <p:cNvPr id="2" name="عنوان 1"/>
          <p:cNvSpPr>
            <a:spLocks noGrp="1"/>
          </p:cNvSpPr>
          <p:nvPr>
            <p:ph type="title"/>
          </p:nvPr>
        </p:nvSpPr>
        <p:spPr>
          <a:xfrm>
            <a:off x="539552" y="548680"/>
            <a:ext cx="8229600" cy="1143000"/>
          </a:xfrm>
        </p:spPr>
        <p:txBody>
          <a:bodyPr>
            <a:noAutofit/>
          </a:bodyPr>
          <a:lstStyle/>
          <a:p>
            <a:pPr marL="0" marR="0">
              <a:lnSpc>
                <a:spcPct val="115000"/>
              </a:lnSpc>
              <a:spcBef>
                <a:spcPts val="0"/>
              </a:spcBef>
              <a:spcAft>
                <a:spcPts val="0"/>
              </a:spcAft>
            </a:pPr>
            <a:r>
              <a:rPr lang="en-US" sz="2800" b="1" dirty="0">
                <a:solidFill>
                  <a:srgbClr val="000000"/>
                </a:solidFill>
                <a:latin typeface="Arial"/>
                <a:ea typeface="Calibri"/>
                <a:cs typeface="Arial"/>
              </a:rPr>
              <a:t>National Standards for Visual Art</a:t>
            </a:r>
            <a:r>
              <a:rPr lang="en-US" sz="2800" dirty="0">
                <a:ea typeface="Calibri"/>
                <a:cs typeface="Arial"/>
              </a:rPr>
              <a:t/>
            </a:r>
            <a:br>
              <a:rPr lang="en-US" sz="2800" dirty="0">
                <a:ea typeface="Calibri"/>
                <a:cs typeface="Arial"/>
              </a:rPr>
            </a:br>
            <a:r>
              <a:rPr lang="en-US" sz="2800" b="1" dirty="0" smtClean="0">
                <a:solidFill>
                  <a:srgbClr val="000000"/>
                </a:solidFill>
                <a:latin typeface="Arial"/>
                <a:ea typeface="Calibri"/>
                <a:cs typeface="Arial"/>
              </a:rPr>
              <a:t>The </a:t>
            </a:r>
            <a:r>
              <a:rPr lang="en-US" sz="2800" b="1" dirty="0">
                <a:solidFill>
                  <a:srgbClr val="000000"/>
                </a:solidFill>
                <a:latin typeface="Arial"/>
                <a:ea typeface="Calibri"/>
                <a:cs typeface="Arial"/>
              </a:rPr>
              <a:t>National Standards for Arts Education</a:t>
            </a:r>
            <a:r>
              <a:rPr lang="en-US" sz="2800" dirty="0">
                <a:ea typeface="Calibri"/>
                <a:cs typeface="Arial"/>
              </a:rPr>
              <a:t/>
            </a:r>
            <a:br>
              <a:rPr lang="en-US" sz="2800" dirty="0">
                <a:ea typeface="Calibri"/>
                <a:cs typeface="Arial"/>
              </a:rPr>
            </a:br>
            <a:r>
              <a:rPr lang="ar-SA" sz="2800" dirty="0" smtClean="0">
                <a:ea typeface="Calibri"/>
                <a:cs typeface="Arial"/>
              </a:rPr>
              <a:t>المعايير الوطنية للتربية الفنية في الولايات المتحدة الأمريكية</a:t>
            </a:r>
            <a:endParaRPr lang="en-US" sz="2800" dirty="0"/>
          </a:p>
        </p:txBody>
      </p:sp>
    </p:spTree>
    <p:extLst>
      <p:ext uri="{BB962C8B-B14F-4D97-AF65-F5344CB8AC3E}">
        <p14:creationId xmlns:p14="http://schemas.microsoft.com/office/powerpoint/2010/main" xmlns="" val="1380167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عنصر نائب للمحتوى 2"/>
          <p:cNvSpPr>
            <a:spLocks noGrp="1"/>
          </p:cNvSpPr>
          <p:nvPr>
            <p:ph idx="1"/>
          </p:nvPr>
        </p:nvSpPr>
        <p:spPr>
          <a:xfrm>
            <a:off x="1115616" y="1772816"/>
            <a:ext cx="6912768" cy="4525963"/>
          </a:xfrm>
        </p:spPr>
        <p:txBody>
          <a:bodyPr>
            <a:normAutofit/>
          </a:bodyPr>
          <a:lstStyle/>
          <a:p>
            <a:pPr lvl="0" algn="just">
              <a:lnSpc>
                <a:spcPct val="115000"/>
              </a:lnSpc>
              <a:spcBef>
                <a:spcPts val="0"/>
              </a:spcBef>
              <a:spcAft>
                <a:spcPts val="1000"/>
              </a:spcAft>
              <a:buFont typeface="Simplified Arabic"/>
              <a:buChar char="-"/>
            </a:pPr>
            <a:r>
              <a:rPr lang="ar-SA" b="1" dirty="0" smtClean="0">
                <a:ea typeface="Calibri"/>
                <a:cs typeface="Simplified Arabic"/>
              </a:rPr>
              <a:t>معرفة </a:t>
            </a:r>
            <a:r>
              <a:rPr lang="ar-SA" b="1" dirty="0">
                <a:ea typeface="Calibri"/>
                <a:cs typeface="Simplified Arabic"/>
              </a:rPr>
              <a:t>الطلاب للفرق بين الخامات والتقنيات والعمليات .</a:t>
            </a:r>
            <a:endParaRPr lang="en-US" sz="2000" dirty="0">
              <a:ea typeface="Calibri"/>
              <a:cs typeface="Arial"/>
            </a:endParaRPr>
          </a:p>
          <a:p>
            <a:pPr lvl="0" algn="just">
              <a:lnSpc>
                <a:spcPct val="115000"/>
              </a:lnSpc>
              <a:spcBef>
                <a:spcPts val="0"/>
              </a:spcBef>
              <a:spcAft>
                <a:spcPts val="1000"/>
              </a:spcAft>
              <a:buFont typeface="Simplified Arabic"/>
              <a:buChar char="-"/>
            </a:pPr>
            <a:r>
              <a:rPr lang="ar-SA" b="1" dirty="0">
                <a:ea typeface="Calibri"/>
                <a:cs typeface="Simplified Arabic"/>
              </a:rPr>
              <a:t>وصف الطلاب لكيفية تأثير استخدام خامات وتقنيات وعمليات متنوعة على إظهار نتائج مختلفة.</a:t>
            </a:r>
            <a:endParaRPr lang="en-US" sz="2000" dirty="0">
              <a:ea typeface="Calibri"/>
              <a:cs typeface="Arial"/>
            </a:endParaRPr>
          </a:p>
          <a:p>
            <a:pPr lvl="0" algn="just">
              <a:lnSpc>
                <a:spcPct val="115000"/>
              </a:lnSpc>
              <a:spcBef>
                <a:spcPts val="0"/>
              </a:spcBef>
              <a:spcAft>
                <a:spcPts val="1000"/>
              </a:spcAft>
              <a:buFont typeface="Simplified Arabic"/>
              <a:buChar char="-"/>
            </a:pPr>
            <a:r>
              <a:rPr lang="ar-SA" b="1" dirty="0">
                <a:ea typeface="Calibri"/>
                <a:cs typeface="Simplified Arabic"/>
              </a:rPr>
              <a:t>استخدام الطلاب الوسائط المتنوعة والتقنيات والعمليات لتجسيد أفكارهم وخبراتهم</a:t>
            </a:r>
            <a:r>
              <a:rPr lang="ar-SA" b="1" dirty="0" smtClean="0">
                <a:ea typeface="Calibri"/>
                <a:cs typeface="Simplified Arabic"/>
              </a:rPr>
              <a:t>.</a:t>
            </a:r>
            <a:endParaRPr lang="ar-SA" sz="2000" dirty="0" smtClean="0">
              <a:ea typeface="Calibri"/>
              <a:cs typeface="Arial"/>
            </a:endParaRPr>
          </a:p>
          <a:p>
            <a:pPr lvl="0" algn="just">
              <a:lnSpc>
                <a:spcPct val="115000"/>
              </a:lnSpc>
              <a:spcBef>
                <a:spcPts val="0"/>
              </a:spcBef>
              <a:spcAft>
                <a:spcPts val="1000"/>
              </a:spcAft>
              <a:buFont typeface="Simplified Arabic"/>
              <a:buChar char="-"/>
            </a:pPr>
            <a:r>
              <a:rPr lang="ar-SA" b="1" dirty="0">
                <a:ea typeface="Calibri"/>
                <a:cs typeface="Simplified Arabic"/>
              </a:rPr>
              <a:t>استخدام الطلاب المواد الفنية والأدوات بطريقة آمنة ومسؤولة.</a:t>
            </a:r>
            <a:endParaRPr lang="en-US" sz="2000" dirty="0">
              <a:ea typeface="Calibri"/>
              <a:cs typeface="Arial"/>
            </a:endParaRPr>
          </a:p>
          <a:p>
            <a:endParaRPr lang="en-US" dirty="0"/>
          </a:p>
        </p:txBody>
      </p:sp>
      <p:sp>
        <p:nvSpPr>
          <p:cNvPr id="2" name="عنوان 1"/>
          <p:cNvSpPr>
            <a:spLocks noGrp="1"/>
          </p:cNvSpPr>
          <p:nvPr>
            <p:ph type="title"/>
          </p:nvPr>
        </p:nvSpPr>
        <p:spPr>
          <a:xfrm>
            <a:off x="971600" y="845840"/>
            <a:ext cx="7416824" cy="1143000"/>
          </a:xfrm>
        </p:spPr>
        <p:txBody>
          <a:bodyPr>
            <a:normAutofit fontScale="90000"/>
          </a:bodyPr>
          <a:lstStyle/>
          <a:p>
            <a:r>
              <a:rPr lang="ar-SA" b="1" dirty="0" smtClean="0">
                <a:solidFill>
                  <a:srgbClr val="FF0000"/>
                </a:solidFill>
                <a:ea typeface="Calibri"/>
                <a:cs typeface="Simplified Arabic"/>
              </a:rPr>
              <a:t/>
            </a:r>
            <a:br>
              <a:rPr lang="ar-SA" b="1" dirty="0" smtClean="0">
                <a:solidFill>
                  <a:srgbClr val="FF0000"/>
                </a:solidFill>
                <a:ea typeface="Calibri"/>
                <a:cs typeface="Simplified Arabic"/>
              </a:rPr>
            </a:br>
            <a:r>
              <a:rPr lang="ar-SA" sz="3600" b="1" dirty="0" smtClean="0">
                <a:solidFill>
                  <a:srgbClr val="C00000"/>
                </a:solidFill>
                <a:ea typeface="Calibri"/>
                <a:cs typeface="Simplified Arabic"/>
              </a:rPr>
              <a:t>المعيار الأول </a:t>
            </a:r>
            <a:r>
              <a:rPr lang="ar-SA" sz="3600" b="1" dirty="0">
                <a:solidFill>
                  <a:srgbClr val="C00000"/>
                </a:solidFill>
                <a:ea typeface="Calibri"/>
                <a:cs typeface="Simplified Arabic"/>
              </a:rPr>
              <a:t>: فهم وتطبيق الوسائط والتقنيات والعمليات. </a:t>
            </a:r>
            <a:r>
              <a:rPr lang="en-US" sz="3200" dirty="0">
                <a:ea typeface="Calibri"/>
                <a:cs typeface="Arial"/>
              </a:rPr>
              <a:t/>
            </a:r>
            <a:br>
              <a:rPr lang="en-US" sz="3200" dirty="0">
                <a:ea typeface="Calibri"/>
                <a:cs typeface="Arial"/>
              </a:rPr>
            </a:br>
            <a:endParaRPr lang="en-US" dirty="0"/>
          </a:p>
        </p:txBody>
      </p:sp>
    </p:spTree>
    <p:extLst>
      <p:ext uri="{BB962C8B-B14F-4D97-AF65-F5344CB8AC3E}">
        <p14:creationId xmlns:p14="http://schemas.microsoft.com/office/powerpoint/2010/main" xmlns="" val="2800629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5509" y="0"/>
            <a:ext cx="8988491" cy="6741368"/>
          </a:xfrm>
          <a:prstGeom prst="rect">
            <a:avLst/>
          </a:prstGeom>
        </p:spPr>
      </p:pic>
      <p:sp>
        <p:nvSpPr>
          <p:cNvPr id="3" name="عنصر نائب للمحتوى 2"/>
          <p:cNvSpPr>
            <a:spLocks noGrp="1"/>
          </p:cNvSpPr>
          <p:nvPr>
            <p:ph idx="1"/>
          </p:nvPr>
        </p:nvSpPr>
        <p:spPr>
          <a:xfrm>
            <a:off x="457200" y="1927373"/>
            <a:ext cx="8229600" cy="4525963"/>
          </a:xfrm>
        </p:spPr>
        <p:txBody>
          <a:bodyPr>
            <a:normAutofit/>
          </a:bodyPr>
          <a:lstStyle/>
          <a:p>
            <a:pPr lvl="0" algn="just">
              <a:lnSpc>
                <a:spcPct val="115000"/>
              </a:lnSpc>
              <a:spcBef>
                <a:spcPts val="0"/>
              </a:spcBef>
              <a:spcAft>
                <a:spcPts val="1000"/>
              </a:spcAft>
              <a:buFont typeface="Simplified Arabic"/>
              <a:buChar char="-"/>
            </a:pPr>
            <a:r>
              <a:rPr lang="ar-SA" b="1" dirty="0" smtClean="0">
                <a:ea typeface="Calibri"/>
                <a:cs typeface="Simplified Arabic"/>
              </a:rPr>
              <a:t>معرفة </a:t>
            </a:r>
            <a:r>
              <a:rPr lang="ar-SA" b="1" dirty="0">
                <a:ea typeface="Calibri"/>
                <a:cs typeface="Simplified Arabic"/>
              </a:rPr>
              <a:t>الطلاب للاختلافات بين خصائص وأغراض الفنون البصرية من أجل نقل الأفكار .</a:t>
            </a:r>
            <a:endParaRPr lang="en-US" sz="2000" dirty="0">
              <a:ea typeface="Calibri"/>
              <a:cs typeface="Arial"/>
            </a:endParaRPr>
          </a:p>
          <a:p>
            <a:pPr lvl="0" algn="just">
              <a:lnSpc>
                <a:spcPct val="115000"/>
              </a:lnSpc>
              <a:spcBef>
                <a:spcPts val="0"/>
              </a:spcBef>
              <a:spcAft>
                <a:spcPts val="1000"/>
              </a:spcAft>
              <a:buFont typeface="Simplified Arabic"/>
              <a:buChar char="-"/>
            </a:pPr>
            <a:r>
              <a:rPr lang="ar-SA" b="1" dirty="0">
                <a:ea typeface="Calibri"/>
                <a:cs typeface="Simplified Arabic"/>
              </a:rPr>
              <a:t>وصف الطلاب لكيفية تأثير استخدام تعابير ومبادئ مختلفة في ظهور استجابات مختلفة .</a:t>
            </a:r>
            <a:endParaRPr lang="en-US" sz="2000" dirty="0">
              <a:ea typeface="Calibri"/>
              <a:cs typeface="Arial"/>
            </a:endParaRPr>
          </a:p>
          <a:p>
            <a:pPr lvl="0" algn="just">
              <a:lnSpc>
                <a:spcPct val="115000"/>
              </a:lnSpc>
              <a:spcBef>
                <a:spcPts val="0"/>
              </a:spcBef>
              <a:spcAft>
                <a:spcPts val="1000"/>
              </a:spcAft>
              <a:buFont typeface="Simplified Arabic"/>
              <a:buChar char="-"/>
            </a:pPr>
            <a:r>
              <a:rPr lang="ar-SA" b="1" dirty="0">
                <a:ea typeface="Calibri"/>
                <a:cs typeface="Simplified Arabic"/>
              </a:rPr>
              <a:t>استخدام الطلاب للبنى البصرية ووظائف الفن لتوصيل الأفكار.</a:t>
            </a:r>
            <a:endParaRPr lang="en-US" sz="2000" dirty="0">
              <a:ea typeface="Calibri"/>
              <a:cs typeface="Arial"/>
            </a:endParaRPr>
          </a:p>
          <a:p>
            <a:endParaRPr lang="en-US" dirty="0"/>
          </a:p>
        </p:txBody>
      </p:sp>
      <p:sp>
        <p:nvSpPr>
          <p:cNvPr id="2" name="عنوان 1"/>
          <p:cNvSpPr>
            <a:spLocks noGrp="1"/>
          </p:cNvSpPr>
          <p:nvPr>
            <p:ph type="title"/>
          </p:nvPr>
        </p:nvSpPr>
        <p:spPr>
          <a:xfrm>
            <a:off x="457200" y="989856"/>
            <a:ext cx="8229600" cy="1143000"/>
          </a:xfrm>
        </p:spPr>
        <p:txBody>
          <a:bodyPr>
            <a:normAutofit fontScale="90000"/>
          </a:bodyPr>
          <a:lstStyle/>
          <a:p>
            <a:r>
              <a:rPr lang="ar-SA" b="1" dirty="0" smtClean="0">
                <a:solidFill>
                  <a:srgbClr val="FF0000"/>
                </a:solidFill>
                <a:ea typeface="Calibri"/>
                <a:cs typeface="Simplified Arabic"/>
              </a:rPr>
              <a:t>المعيار الثاني </a:t>
            </a:r>
            <a:r>
              <a:rPr lang="ar-SA" b="1" dirty="0">
                <a:solidFill>
                  <a:srgbClr val="FF0000"/>
                </a:solidFill>
                <a:ea typeface="Calibri"/>
                <a:cs typeface="Simplified Arabic"/>
              </a:rPr>
              <a:t>: استخدام المعرفة التخصصية في التربية الفنية</a:t>
            </a:r>
            <a:r>
              <a:rPr lang="en-US" sz="3200" dirty="0">
                <a:ea typeface="Calibri"/>
                <a:cs typeface="Arial"/>
              </a:rPr>
              <a:t/>
            </a:r>
            <a:br>
              <a:rPr lang="en-US" sz="3200" dirty="0">
                <a:ea typeface="Calibri"/>
                <a:cs typeface="Arial"/>
              </a:rPr>
            </a:br>
            <a:endParaRPr lang="en-US" dirty="0"/>
          </a:p>
        </p:txBody>
      </p:sp>
    </p:spTree>
    <p:extLst>
      <p:ext uri="{BB962C8B-B14F-4D97-AF65-F5344CB8AC3E}">
        <p14:creationId xmlns:p14="http://schemas.microsoft.com/office/powerpoint/2010/main" xmlns="" val="3332498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791469"/>
            <a:ext cx="8229600" cy="4525963"/>
          </a:xfrm>
        </p:spPr>
        <p:txBody>
          <a:bodyPr/>
          <a:lstStyle/>
          <a:p>
            <a:pPr lvl="0" algn="just">
              <a:lnSpc>
                <a:spcPct val="115000"/>
              </a:lnSpc>
              <a:spcBef>
                <a:spcPts val="0"/>
              </a:spcBef>
              <a:spcAft>
                <a:spcPts val="1000"/>
              </a:spcAft>
              <a:buFont typeface="Simplified Arabic"/>
              <a:buChar char="-"/>
            </a:pPr>
            <a:r>
              <a:rPr lang="ar-SA" b="1" dirty="0" smtClean="0">
                <a:ea typeface="Calibri"/>
                <a:cs typeface="Simplified Arabic"/>
              </a:rPr>
              <a:t>استكشاف </a:t>
            </a:r>
            <a:r>
              <a:rPr lang="ar-SA" b="1" dirty="0">
                <a:ea typeface="Calibri"/>
                <a:cs typeface="Simplified Arabic"/>
              </a:rPr>
              <a:t>وفهم الطلاب لمحتوى الأعمال الفنية.</a:t>
            </a:r>
            <a:endParaRPr lang="en-US" sz="2000" dirty="0">
              <a:ea typeface="Calibri"/>
              <a:cs typeface="Arial"/>
            </a:endParaRPr>
          </a:p>
          <a:p>
            <a:pPr lvl="0" algn="just">
              <a:lnSpc>
                <a:spcPct val="115000"/>
              </a:lnSpc>
              <a:spcBef>
                <a:spcPts val="0"/>
              </a:spcBef>
              <a:spcAft>
                <a:spcPts val="1000"/>
              </a:spcAft>
              <a:buFont typeface="Simplified Arabic"/>
              <a:buChar char="-"/>
            </a:pPr>
            <a:r>
              <a:rPr lang="ar-SA" b="1" dirty="0">
                <a:ea typeface="Calibri"/>
                <a:cs typeface="Simplified Arabic"/>
              </a:rPr>
              <a:t>اختيار واستخدام الطلاب للمواضيع والرموز و الأفكار لتوصيل المعنى.</a:t>
            </a:r>
            <a:endParaRPr lang="en-US" sz="2000" dirty="0">
              <a:ea typeface="Calibri"/>
              <a:cs typeface="Arial"/>
            </a:endParaRPr>
          </a:p>
          <a:p>
            <a:endParaRPr lang="en-US" dirty="0"/>
          </a:p>
        </p:txBody>
      </p:sp>
      <p:sp>
        <p:nvSpPr>
          <p:cNvPr id="2" name="عنوان 1"/>
          <p:cNvSpPr>
            <a:spLocks noGrp="1"/>
          </p:cNvSpPr>
          <p:nvPr>
            <p:ph type="title"/>
          </p:nvPr>
        </p:nvSpPr>
        <p:spPr>
          <a:xfrm>
            <a:off x="179512" y="1196752"/>
            <a:ext cx="8229600" cy="1143000"/>
          </a:xfrm>
        </p:spPr>
        <p:txBody>
          <a:bodyPr>
            <a:normAutofit fontScale="90000"/>
          </a:bodyPr>
          <a:lstStyle/>
          <a:p>
            <a:r>
              <a:rPr lang="ar-SA" b="1" dirty="0">
                <a:solidFill>
                  <a:srgbClr val="FF0000"/>
                </a:solidFill>
                <a:ea typeface="Calibri"/>
                <a:cs typeface="Simplified Arabic"/>
              </a:rPr>
              <a:t>معيار المحتوى # 3 : اختيار وتقييم مجموعة من الموضوعات والرموز و الأفكار</a:t>
            </a:r>
            <a:r>
              <a:rPr lang="en-US" sz="3200" dirty="0">
                <a:ea typeface="Calibri"/>
                <a:cs typeface="Arial"/>
              </a:rPr>
              <a:t/>
            </a:r>
            <a:br>
              <a:rPr lang="en-US" sz="3200" dirty="0">
                <a:ea typeface="Calibri"/>
                <a:cs typeface="Arial"/>
              </a:rPr>
            </a:b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587268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252520" cy="6858000"/>
          </a:xfrm>
          <a:prstGeom prst="rect">
            <a:avLst/>
          </a:prstGeom>
        </p:spPr>
      </p:pic>
      <p:sp>
        <p:nvSpPr>
          <p:cNvPr id="3" name="عنصر نائب للمحتوى 2"/>
          <p:cNvSpPr>
            <a:spLocks noGrp="1"/>
          </p:cNvSpPr>
          <p:nvPr>
            <p:ph idx="1"/>
          </p:nvPr>
        </p:nvSpPr>
        <p:spPr>
          <a:xfrm>
            <a:off x="734888" y="2575445"/>
            <a:ext cx="8229600" cy="4525963"/>
          </a:xfrm>
        </p:spPr>
        <p:txBody>
          <a:bodyPr>
            <a:normAutofit/>
          </a:bodyPr>
          <a:lstStyle/>
          <a:p>
            <a:pPr lvl="0" algn="just">
              <a:lnSpc>
                <a:spcPct val="115000"/>
              </a:lnSpc>
              <a:spcBef>
                <a:spcPts val="0"/>
              </a:spcBef>
              <a:spcAft>
                <a:spcPts val="1000"/>
              </a:spcAft>
              <a:buFont typeface="Simplified Arabic"/>
              <a:buChar char="-"/>
            </a:pPr>
            <a:r>
              <a:rPr lang="ar-SA" b="1" dirty="0" smtClean="0">
                <a:ea typeface="Calibri"/>
                <a:cs typeface="Simplified Arabic"/>
              </a:rPr>
              <a:t>معرفة </a:t>
            </a:r>
            <a:r>
              <a:rPr lang="ar-SA" b="1" dirty="0">
                <a:ea typeface="Calibri"/>
                <a:cs typeface="Simplified Arabic"/>
              </a:rPr>
              <a:t>ومقارنة الطلاب لخصائص الأعمال الفنية في مناطق مختلفة وثقافات متنوعة.</a:t>
            </a:r>
            <a:endParaRPr lang="en-US" sz="2000" dirty="0">
              <a:ea typeface="Calibri"/>
              <a:cs typeface="Arial"/>
            </a:endParaRPr>
          </a:p>
          <a:p>
            <a:pPr lvl="0" algn="just">
              <a:lnSpc>
                <a:spcPct val="115000"/>
              </a:lnSpc>
              <a:spcBef>
                <a:spcPts val="0"/>
              </a:spcBef>
              <a:spcAft>
                <a:spcPts val="1000"/>
              </a:spcAft>
              <a:buFont typeface="Simplified Arabic"/>
              <a:buChar char="-"/>
            </a:pPr>
            <a:r>
              <a:rPr lang="ar-SA" b="1" dirty="0">
                <a:ea typeface="Calibri"/>
                <a:cs typeface="Simplified Arabic"/>
              </a:rPr>
              <a:t>قدرة الطلاب على وصف و تحديد الأعمال الفنية في سياقاتها التاريخية والثقافية.</a:t>
            </a:r>
            <a:endParaRPr lang="en-US" sz="2000" dirty="0">
              <a:ea typeface="Calibri"/>
              <a:cs typeface="Arial"/>
            </a:endParaRPr>
          </a:p>
          <a:p>
            <a:pPr lvl="0" algn="just">
              <a:lnSpc>
                <a:spcPct val="115000"/>
              </a:lnSpc>
              <a:spcBef>
                <a:spcPts val="0"/>
              </a:spcBef>
              <a:spcAft>
                <a:spcPts val="1000"/>
              </a:spcAft>
              <a:buFont typeface="Simplified Arabic"/>
              <a:buChar char="-"/>
            </a:pPr>
            <a:r>
              <a:rPr lang="ar-SA" b="1" dirty="0">
                <a:ea typeface="Calibri"/>
                <a:cs typeface="Simplified Arabic"/>
              </a:rPr>
              <a:t>تحليل ووصف الطلاب للكيفية التي تؤثر فيها عوامل الزمان والمكــــــــــــــــــــــــــان ( كالطقس، والمصادر، والأفكار، والتكنولوجيا) على الخصائص الفنية التي تعطي معنى وقيمة للعمل الفني .</a:t>
            </a:r>
            <a:endParaRPr lang="en-US" sz="2000" dirty="0">
              <a:ea typeface="Calibri"/>
              <a:cs typeface="Arial"/>
            </a:endParaRPr>
          </a:p>
          <a:p>
            <a:endParaRPr lang="en-US" dirty="0"/>
          </a:p>
        </p:txBody>
      </p:sp>
      <p:sp>
        <p:nvSpPr>
          <p:cNvPr id="2" name="عنوان 1"/>
          <p:cNvSpPr>
            <a:spLocks noGrp="1"/>
          </p:cNvSpPr>
          <p:nvPr>
            <p:ph type="title"/>
          </p:nvPr>
        </p:nvSpPr>
        <p:spPr>
          <a:xfrm>
            <a:off x="734888" y="1565920"/>
            <a:ext cx="8229600" cy="1143000"/>
          </a:xfrm>
        </p:spPr>
        <p:txBody>
          <a:bodyPr>
            <a:normAutofit fontScale="90000"/>
          </a:bodyPr>
          <a:lstStyle/>
          <a:p>
            <a:r>
              <a:rPr lang="ar-SA" b="1" dirty="0" smtClean="0">
                <a:ea typeface="Calibri"/>
                <a:cs typeface="Simplified Arabic"/>
              </a:rPr>
              <a:t>المعيار الرابع </a:t>
            </a:r>
            <a:r>
              <a:rPr lang="ar-SA" b="1" dirty="0">
                <a:ea typeface="Calibri"/>
                <a:cs typeface="Simplified Arabic"/>
              </a:rPr>
              <a:t>: فهم علاقة الفنون البصرية بالتاريخ والثقافة. </a:t>
            </a:r>
            <a:r>
              <a:rPr lang="en-US" sz="3200" dirty="0">
                <a:ea typeface="Calibri"/>
                <a:cs typeface="Arial"/>
              </a:rPr>
              <a:t/>
            </a:r>
            <a:br>
              <a:rPr lang="en-US" sz="3200" dirty="0">
                <a:ea typeface="Calibri"/>
                <a:cs typeface="Arial"/>
              </a:rPr>
            </a:br>
            <a:endParaRPr lang="en-US" dirty="0"/>
          </a:p>
        </p:txBody>
      </p:sp>
    </p:spTree>
    <p:extLst>
      <p:ext uri="{BB962C8B-B14F-4D97-AF65-F5344CB8AC3E}">
        <p14:creationId xmlns:p14="http://schemas.microsoft.com/office/powerpoint/2010/main" xmlns="" val="12056470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2467</TotalTime>
  <Words>2098</Words>
  <Application>Microsoft Office PowerPoint</Application>
  <PresentationFormat>عرض على الشاشة (3:4)‏</PresentationFormat>
  <Paragraphs>209</Paragraphs>
  <Slides>36</Slides>
  <Notes>1</Notes>
  <HiddenSlides>0</HiddenSlides>
  <MMClips>0</MMClips>
  <ScaleCrop>false</ScaleCrop>
  <HeadingPairs>
    <vt:vector size="4" baseType="variant">
      <vt:variant>
        <vt:lpstr>سمة</vt:lpstr>
      </vt:variant>
      <vt:variant>
        <vt:i4>1</vt:i4>
      </vt:variant>
      <vt:variant>
        <vt:lpstr>عناوين الشرائح</vt:lpstr>
      </vt:variant>
      <vt:variant>
        <vt:i4>36</vt:i4>
      </vt:variant>
    </vt:vector>
  </HeadingPairs>
  <TitlesOfParts>
    <vt:vector size="37" baseType="lpstr">
      <vt:lpstr>ملتقى</vt:lpstr>
      <vt:lpstr>معايير التربية الفنية وعلاقتها بتخطيط وتطبيق المنهج </vt:lpstr>
      <vt:lpstr>متى بدأت حركة المعايير</vt:lpstr>
      <vt:lpstr>تعريف المعايير </vt:lpstr>
      <vt:lpstr>الشريحة 4</vt:lpstr>
      <vt:lpstr>National Standards for Visual Art The National Standards for Arts Education المعايير الوطنية للتربية الفنية في الولايات المتحدة الأمريكية</vt:lpstr>
      <vt:lpstr> المعيار الأول : فهم وتطبيق الوسائط والتقنيات والعمليات.  </vt:lpstr>
      <vt:lpstr>المعيار الثاني : استخدام المعرفة التخصصية في التربية الفنية </vt:lpstr>
      <vt:lpstr>معيار المحتوى # 3 : اختيار وتقييم مجموعة من الموضوعات والرموز و الأفكار </vt:lpstr>
      <vt:lpstr>المعيار الرابع : فهم علاقة الفنون البصرية بالتاريخ والثقافة.  </vt:lpstr>
      <vt:lpstr>المعيار الخامس : تقييم خصائص ومزايا أعمالهم الفنية وأعمال الآخرين.  </vt:lpstr>
      <vt:lpstr>المعيار السادس : التكامل بين الفنون البصرية والمواد الأخرى . </vt:lpstr>
      <vt:lpstr>كفايات مادة التربية الفنية للصفوف الأولية في المملكة العربية السعودية</vt:lpstr>
      <vt:lpstr>كفايات مادة التربية الفنية ( مجال الرسم ) للصفوف الأولية في وثيقة منهاج التربية الفنية بالمملكة العربية السعودية: </vt:lpstr>
      <vt:lpstr>مجال الزخرفة: </vt:lpstr>
      <vt:lpstr>مجال التشكيل : </vt:lpstr>
      <vt:lpstr>مجال النسيج: </vt:lpstr>
      <vt:lpstr>مجال الطباعة  </vt:lpstr>
      <vt:lpstr>مجال التشكيل المباشر بالخامات : </vt:lpstr>
      <vt:lpstr>معايير معلمي التربية الفنية </vt:lpstr>
      <vt:lpstr>الشريحة 20</vt:lpstr>
      <vt:lpstr>الشريحة 21</vt:lpstr>
      <vt:lpstr>الشريحة 22</vt:lpstr>
      <vt:lpstr>الشريحة 23</vt:lpstr>
      <vt:lpstr>الشريحة 24</vt:lpstr>
      <vt:lpstr>الشريحة 25</vt:lpstr>
      <vt:lpstr>الشريحة 26</vt:lpstr>
      <vt:lpstr>الشريحة 27</vt:lpstr>
      <vt:lpstr>اسئلة مفتوحة:</vt:lpstr>
      <vt:lpstr>الشريحة 29</vt:lpstr>
      <vt:lpstr>مجموعات التعلم التعاوني</vt:lpstr>
      <vt:lpstr>الشريحة 31</vt:lpstr>
      <vt:lpstr>الشريحة 32</vt:lpstr>
      <vt:lpstr>الشريحة 33</vt:lpstr>
      <vt:lpstr>الشريحة 34</vt:lpstr>
      <vt:lpstr>الشريحة 35</vt:lpstr>
      <vt:lpstr>الشريحة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معايير التربية الفنية وعلاقتها بتخطيط وتطبيق المنهج</dc:title>
  <dc:creator>a</dc:creator>
  <cp:lastModifiedBy>Maher</cp:lastModifiedBy>
  <cp:revision>19</cp:revision>
  <cp:lastPrinted>2016-11-09T08:16:04Z</cp:lastPrinted>
  <dcterms:created xsi:type="dcterms:W3CDTF">2014-03-07T12:16:31Z</dcterms:created>
  <dcterms:modified xsi:type="dcterms:W3CDTF">2020-03-04T18:48:52Z</dcterms:modified>
</cp:coreProperties>
</file>