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notesMasterIdLst>
    <p:notesMasterId r:id="rId5"/>
  </p:notesMasterIdLst>
  <p:sldIdLst>
    <p:sldId id="268" r:id="rId2"/>
    <p:sldId id="269" r:id="rId3"/>
    <p:sldId id="270"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102" y="-21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465C681-0576-4ED1-8100-5DF620179BD6}" type="datetimeFigureOut">
              <a:rPr lang="ar-IQ" smtClean="0"/>
              <a:t>11/07/1441</a:t>
            </a:fld>
            <a:endParaRPr lang="ar-IQ"/>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C0F5D33-A594-4BA7-9A86-B1FEB19093CD}" type="slidenum">
              <a:rPr lang="ar-IQ" smtClean="0"/>
              <a:t>‹#›</a:t>
            </a:fld>
            <a:endParaRPr lang="ar-IQ"/>
          </a:p>
        </p:txBody>
      </p:sp>
    </p:spTree>
    <p:extLst>
      <p:ext uri="{BB962C8B-B14F-4D97-AF65-F5344CB8AC3E}">
        <p14:creationId xmlns:p14="http://schemas.microsoft.com/office/powerpoint/2010/main" val="42544879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4C0F5D33-A594-4BA7-9A86-B1FEB19093CD}" type="slidenum">
              <a:rPr lang="ar-IQ" smtClean="0"/>
              <a:t>3</a:t>
            </a:fld>
            <a:endParaRPr lang="ar-IQ"/>
          </a:p>
        </p:txBody>
      </p:sp>
    </p:spTree>
    <p:extLst>
      <p:ext uri="{BB962C8B-B14F-4D97-AF65-F5344CB8AC3E}">
        <p14:creationId xmlns:p14="http://schemas.microsoft.com/office/powerpoint/2010/main" val="3466932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3/5/2020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3/5/2020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3/5/2020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3/5/2020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763689" y="864681"/>
            <a:ext cx="5616624" cy="807911"/>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a:solidFill>
                  <a:srgbClr val="000000"/>
                </a:solidFill>
                <a:latin typeface="Times New Roman"/>
                <a:ea typeface="Times New Roman"/>
                <a:cs typeface="Monotype Koufi"/>
              </a:rPr>
              <a:t>المحاضرة </a:t>
            </a:r>
            <a:r>
              <a:rPr lang="ar-IQ" sz="4800" dirty="0" smtClean="0">
                <a:solidFill>
                  <a:srgbClr val="000000"/>
                </a:solidFill>
                <a:latin typeface="Times New Roman"/>
                <a:ea typeface="Times New Roman"/>
                <a:cs typeface="Monotype Koufi"/>
              </a:rPr>
              <a:t>الخامسة</a:t>
            </a:r>
            <a:endParaRPr lang="en-US" sz="4000" dirty="0">
              <a:effectLst/>
              <a:latin typeface="Times New Roman"/>
              <a:ea typeface="Times New Roman"/>
            </a:endParaRPr>
          </a:p>
        </p:txBody>
      </p:sp>
      <p:sp>
        <p:nvSpPr>
          <p:cNvPr id="2" name="مربع نص 1"/>
          <p:cNvSpPr txBox="1"/>
          <p:nvPr/>
        </p:nvSpPr>
        <p:spPr>
          <a:xfrm>
            <a:off x="7668344" y="339502"/>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ar-IQ" sz="4400" dirty="0" smtClean="0">
                <a:cs typeface="B Jadid" pitchFamily="2" charset="-78"/>
              </a:rPr>
              <a:t>5</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
        <p:nvSpPr>
          <p:cNvPr id="8" name="مربع نص 7"/>
          <p:cNvSpPr txBox="1"/>
          <p:nvPr/>
        </p:nvSpPr>
        <p:spPr>
          <a:xfrm>
            <a:off x="3851920" y="1923678"/>
            <a:ext cx="1224136" cy="369332"/>
          </a:xfrm>
          <a:prstGeom prst="rect">
            <a:avLst/>
          </a:prstGeom>
          <a:noFill/>
        </p:spPr>
        <p:txBody>
          <a:bodyPr wrap="square" rtlCol="1">
            <a:spAutoFit/>
          </a:bodyPr>
          <a:lstStyle/>
          <a:p>
            <a:pPr algn="ctr"/>
            <a:r>
              <a:rPr lang="ar-IQ" dirty="0" smtClean="0">
                <a:cs typeface="Simple Bold Jut Out" pitchFamily="2" charset="-78"/>
              </a:rPr>
              <a:t>اعداد</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4" name="مستطيل 3"/>
          <p:cNvSpPr/>
          <p:nvPr/>
        </p:nvSpPr>
        <p:spPr>
          <a:xfrm>
            <a:off x="4355975" y="51470"/>
            <a:ext cx="2550199" cy="813041"/>
          </a:xfrm>
          <a:prstGeom prst="rect">
            <a:avLst/>
          </a:prstGeom>
          <a:solidFill>
            <a:schemeClr val="accent5">
              <a:lumMod val="40000"/>
              <a:lumOff val="60000"/>
            </a:schemeClr>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lnSpc>
                <a:spcPts val="2900"/>
              </a:lnSpc>
            </a:pPr>
            <a:r>
              <a:rPr lang="ar-IQ" sz="1600" dirty="0">
                <a:solidFill>
                  <a:srgbClr val="000000"/>
                </a:solidFill>
                <a:latin typeface="Times New Roman"/>
                <a:ea typeface="Times New Roman"/>
                <a:cs typeface="Monotype Koufi"/>
              </a:rPr>
              <a:t>أجر قراءته وفضل حفظه والتعبد بتلاوته ومنزلة الحفاظ وآدابهم</a:t>
            </a:r>
            <a:endParaRPr lang="en-US" sz="1600" dirty="0">
              <a:effectLst/>
              <a:latin typeface="Times New Roman"/>
              <a:ea typeface="Times New Roman"/>
            </a:endParaRPr>
          </a:p>
        </p:txBody>
      </p:sp>
      <p:sp>
        <p:nvSpPr>
          <p:cNvPr id="6" name="مربع نص 5"/>
          <p:cNvSpPr txBox="1"/>
          <p:nvPr/>
        </p:nvSpPr>
        <p:spPr>
          <a:xfrm>
            <a:off x="1239904" y="1203598"/>
            <a:ext cx="7754076" cy="1554270"/>
          </a:xfrm>
          <a:prstGeom prst="rect">
            <a:avLst/>
          </a:prstGeom>
          <a:ln/>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ctr"/>
            <a:r>
              <a:rPr lang="ar-IQ" sz="1600" dirty="0">
                <a:solidFill>
                  <a:srgbClr val="000000"/>
                </a:solidFill>
                <a:latin typeface="Times New Roman"/>
                <a:ea typeface="Times New Roman"/>
                <a:cs typeface="Monotype Koufi"/>
              </a:rPr>
              <a:t> </a:t>
            </a:r>
            <a:endParaRPr lang="en-US" sz="1200" dirty="0">
              <a:latin typeface="Times New Roman"/>
              <a:ea typeface="Times New Roman"/>
            </a:endParaRPr>
          </a:p>
          <a:p>
            <a:pPr indent="457200" algn="justLow"/>
            <a:r>
              <a:rPr lang="ar-IQ" sz="1600" dirty="0">
                <a:solidFill>
                  <a:srgbClr val="000000"/>
                </a:solidFill>
                <a:latin typeface="Times New Roman"/>
                <a:ea typeface="Times New Roman"/>
                <a:cs typeface="Simplified Arabic"/>
              </a:rPr>
              <a:t>القرآن الكريم أعز ما تملكه الأمة الإسلامية في هذا الوجود، وهو أساس الإسلام، ودستور المجتمع، وسبيل البشرية إلى حيث الأمن والطمأنينة والسعادة والإسلام.</a:t>
            </a:r>
            <a:endParaRPr lang="en-US" sz="1200" dirty="0">
              <a:latin typeface="Times New Roman"/>
              <a:ea typeface="Times New Roman"/>
            </a:endParaRPr>
          </a:p>
          <a:p>
            <a:pPr indent="457200" algn="justLow"/>
            <a:r>
              <a:rPr lang="ar-IQ" sz="1600" dirty="0">
                <a:solidFill>
                  <a:srgbClr val="000000"/>
                </a:solidFill>
                <a:latin typeface="Times New Roman"/>
                <a:ea typeface="Times New Roman"/>
                <a:cs typeface="Simplified Arabic"/>
              </a:rPr>
              <a:t>فتلاوة القرآن تنير للمسلم مجاهل الحياة بما يقف عليه من الأحكام الربانية، كما تفتح له مغاليق </a:t>
            </a:r>
            <a:r>
              <a:rPr lang="ar-IQ" sz="1600" dirty="0" smtClean="0">
                <a:solidFill>
                  <a:srgbClr val="000000"/>
                </a:solidFill>
                <a:latin typeface="Times New Roman"/>
                <a:ea typeface="Times New Roman"/>
                <a:cs typeface="Simplified Arabic"/>
              </a:rPr>
              <a:t>السموات </a:t>
            </a:r>
            <a:r>
              <a:rPr lang="ar-IQ" sz="1600" dirty="0">
                <a:solidFill>
                  <a:srgbClr val="000000"/>
                </a:solidFill>
                <a:latin typeface="Times New Roman"/>
                <a:ea typeface="Times New Roman"/>
                <a:cs typeface="Simplified Arabic"/>
              </a:rPr>
              <a:t>والأرض، بما تضع بين يديه من إمكانات وتمنحه من قدرات. كقوله </a:t>
            </a:r>
            <a:r>
              <a:rPr lang="ar-IQ" sz="1600" dirty="0" smtClean="0">
                <a:solidFill>
                  <a:srgbClr val="000000"/>
                </a:solidFill>
                <a:latin typeface="Times New Roman"/>
                <a:ea typeface="Times New Roman"/>
                <a:cs typeface="Simplified Arabic"/>
              </a:rPr>
              <a:t>تعالى:</a:t>
            </a:r>
          </a:p>
          <a:p>
            <a:pPr indent="457200" algn="justLow"/>
            <a:r>
              <a:rPr lang="ar-IQ" sz="1600" b="1" dirty="0" smtClean="0">
                <a:solidFill>
                  <a:srgbClr val="000000"/>
                </a:solidFill>
                <a:latin typeface="Times New Roman"/>
                <a:ea typeface="Times New Roman"/>
                <a:cs typeface="QCF2BSML"/>
              </a:rPr>
              <a:t>ﱡ</a:t>
            </a:r>
            <a:r>
              <a:rPr lang="ar-IQ" sz="1650" b="1" dirty="0" smtClean="0">
                <a:solidFill>
                  <a:srgbClr val="000000"/>
                </a:solidFill>
                <a:latin typeface="Times New Roman"/>
                <a:ea typeface="Times New Roman"/>
                <a:cs typeface="QCF2499"/>
              </a:rPr>
              <a:t> </a:t>
            </a:r>
            <a:r>
              <a:rPr lang="ar-SA" sz="1650" b="1" dirty="0">
                <a:solidFill>
                  <a:srgbClr val="000000"/>
                </a:solidFill>
                <a:latin typeface="Times New Roman"/>
                <a:ea typeface="Times New Roman"/>
                <a:cs typeface="QCF2499"/>
              </a:rPr>
              <a:t>ﳓ</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ﳔ</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ﳕ</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ﳖ</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ﳗ</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ﳘ</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ﳙ</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ﳚ</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ﳛ</a:t>
            </a:r>
            <a:r>
              <a:rPr lang="ar-SA" sz="100" b="1" dirty="0">
                <a:solidFill>
                  <a:srgbClr val="000000"/>
                </a:solidFill>
                <a:latin typeface="QCF2499"/>
                <a:ea typeface="Times New Roman"/>
                <a:cs typeface="Simplified Arabic"/>
              </a:rPr>
              <a:t> </a:t>
            </a:r>
            <a:r>
              <a:rPr lang="ar-SA" sz="1650" b="1" dirty="0" err="1">
                <a:solidFill>
                  <a:srgbClr val="000000"/>
                </a:solidFill>
                <a:latin typeface="Times New Roman"/>
                <a:ea typeface="Times New Roman"/>
                <a:cs typeface="QCF2499"/>
              </a:rPr>
              <a:t>ﳜﳝ</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ﳞ</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ﳟ</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ﳠ</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ﳡ</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ﳢ</a:t>
            </a:r>
            <a:r>
              <a:rPr lang="ar-SA" sz="100" b="1" dirty="0">
                <a:solidFill>
                  <a:srgbClr val="000000"/>
                </a:solidFill>
                <a:latin typeface="QCF2499"/>
                <a:ea typeface="Times New Roman"/>
                <a:cs typeface="Simplified Arabic"/>
              </a:rPr>
              <a:t> </a:t>
            </a:r>
            <a:r>
              <a:rPr lang="ar-SA" sz="1650" b="1" dirty="0">
                <a:solidFill>
                  <a:srgbClr val="000000"/>
                </a:solidFill>
                <a:latin typeface="Times New Roman"/>
                <a:ea typeface="Times New Roman"/>
                <a:cs typeface="QCF2499"/>
              </a:rPr>
              <a:t>ﳣ</a:t>
            </a:r>
            <a:r>
              <a:rPr lang="ar-SA" sz="1600" b="1" dirty="0">
                <a:solidFill>
                  <a:srgbClr val="000000"/>
                </a:solidFill>
                <a:latin typeface="Times New Roman"/>
                <a:ea typeface="Times New Roman"/>
                <a:cs typeface="QCF2BSML"/>
              </a:rPr>
              <a:t> </a:t>
            </a:r>
            <a:r>
              <a:rPr lang="ar-IQ" sz="1600" b="1" dirty="0">
                <a:solidFill>
                  <a:srgbClr val="000000"/>
                </a:solidFill>
                <a:latin typeface="Times New Roman"/>
                <a:ea typeface="Times New Roman"/>
                <a:cs typeface="QCF2BSML"/>
              </a:rPr>
              <a:t>ﱠ</a:t>
            </a:r>
            <a:r>
              <a:rPr lang="ar-SA" sz="1600" dirty="0">
                <a:solidFill>
                  <a:srgbClr val="000000"/>
                </a:solidFill>
                <a:latin typeface="Times New Roman"/>
                <a:ea typeface="Times New Roman"/>
                <a:cs typeface="Simplified Arabic"/>
              </a:rPr>
              <a:t> الجاثية/13.</a:t>
            </a:r>
            <a:endParaRPr lang="en-US" sz="1200" dirty="0">
              <a:effectLst/>
              <a:latin typeface="Times New Roman"/>
              <a:ea typeface="Times New Roman"/>
            </a:endParaRPr>
          </a:p>
        </p:txBody>
      </p:sp>
      <p:sp>
        <p:nvSpPr>
          <p:cNvPr id="7" name="مربع نص 6"/>
          <p:cNvSpPr txBox="1"/>
          <p:nvPr/>
        </p:nvSpPr>
        <p:spPr>
          <a:xfrm>
            <a:off x="5519854" y="1131590"/>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9" name="مربع نص 8"/>
          <p:cNvSpPr txBox="1"/>
          <p:nvPr/>
        </p:nvSpPr>
        <p:spPr>
          <a:xfrm>
            <a:off x="1210378" y="3038929"/>
            <a:ext cx="7783602" cy="323163"/>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600" dirty="0">
                <a:solidFill>
                  <a:srgbClr val="000000"/>
                </a:solidFill>
                <a:latin typeface="Times New Roman"/>
                <a:ea typeface="Times New Roman"/>
                <a:cs typeface="Simplified Arabic"/>
              </a:rPr>
              <a:t>ولهذا جاء في وصية النبي </a:t>
            </a:r>
            <a:r>
              <a:rPr lang="ar-IQ" sz="1600" dirty="0">
                <a:solidFill>
                  <a:srgbClr val="000000"/>
                </a:solidFill>
                <a:latin typeface="Simplified Arabic"/>
                <a:ea typeface="Times New Roman"/>
                <a:cs typeface="Simplified Arabic"/>
              </a:rPr>
              <a:t>(</a:t>
            </a:r>
            <a:r>
              <a:rPr lang="ar-IQ" sz="1600" dirty="0">
                <a:solidFill>
                  <a:srgbClr val="000000"/>
                </a:solidFill>
                <a:latin typeface="Cambria Math"/>
                <a:ea typeface="Times New Roman"/>
                <a:cs typeface="Simplified Arabic"/>
                <a:sym typeface="V_Symbols"/>
              </a:rPr>
              <a:t></a:t>
            </a:r>
            <a:r>
              <a:rPr lang="ar-IQ" sz="1600" dirty="0">
                <a:solidFill>
                  <a:srgbClr val="000000"/>
                </a:solidFill>
                <a:latin typeface="Simplified Arabic"/>
                <a:ea typeface="Times New Roman"/>
                <a:cs typeface="Simplified Arabic"/>
              </a:rPr>
              <a:t>)</a:t>
            </a:r>
            <a:r>
              <a:rPr lang="ar-IQ" sz="1600" dirty="0">
                <a:solidFill>
                  <a:srgbClr val="000000"/>
                </a:solidFill>
                <a:latin typeface="Times New Roman"/>
                <a:ea typeface="Times New Roman"/>
                <a:cs typeface="Simplified Arabic"/>
              </a:rPr>
              <a:t> لعلي </a:t>
            </a:r>
            <a:r>
              <a:rPr lang="ar-IQ" sz="1600" dirty="0">
                <a:solidFill>
                  <a:srgbClr val="000000"/>
                </a:solidFill>
                <a:latin typeface="Times New Roman"/>
                <a:ea typeface="Times New Roman"/>
                <a:cs typeface="Simplified Arabic"/>
                <a:sym typeface="V_Symbols"/>
              </a:rPr>
              <a:t></a:t>
            </a:r>
            <a:r>
              <a:rPr lang="ar-IQ" sz="1600" dirty="0">
                <a:solidFill>
                  <a:srgbClr val="000000"/>
                </a:solidFill>
                <a:latin typeface="Times New Roman"/>
                <a:ea typeface="Times New Roman"/>
                <a:cs typeface="Simplified Arabic"/>
              </a:rPr>
              <a:t> : "... </a:t>
            </a:r>
            <a:r>
              <a:rPr lang="ar-IQ" sz="1600" b="1" dirty="0">
                <a:solidFill>
                  <a:srgbClr val="000000"/>
                </a:solidFill>
                <a:latin typeface="Times New Roman"/>
                <a:ea typeface="Times New Roman"/>
                <a:cs typeface="Simplified Arabic"/>
              </a:rPr>
              <a:t>وعليك بتلاوة القرآن على كل حال </a:t>
            </a:r>
            <a:r>
              <a:rPr lang="ar-IQ" sz="1600" dirty="0">
                <a:solidFill>
                  <a:srgbClr val="000000"/>
                </a:solidFill>
                <a:latin typeface="Times New Roman"/>
                <a:ea typeface="Times New Roman"/>
                <a:cs typeface="Simplified Arabic"/>
              </a:rPr>
              <a:t>"</a:t>
            </a:r>
            <a:endParaRPr lang="en-US" sz="1600" dirty="0">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9"/>
                                        </p:tgtEl>
                                        <p:attrNameLst>
                                          <p:attrName>style.visibility</p:attrName>
                                        </p:attrNameLst>
                                      </p:cBhvr>
                                      <p:to>
                                        <p:strVal val="visible"/>
                                      </p:to>
                                    </p:set>
                                    <p:animScale>
                                      <p:cBhvr>
                                        <p:cTn id="3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9"/>
                                        </p:tgtEl>
                                        <p:attrNameLst>
                                          <p:attrName>ppt_x</p:attrName>
                                          <p:attrName>ppt_y</p:attrName>
                                        </p:attrNameLst>
                                      </p:cBhvr>
                                    </p:animMotion>
                                    <p:animEffect transition="in" filter="fade">
                                      <p:cBhvr>
                                        <p:cTn id="3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4" name="مربع نص 3"/>
          <p:cNvSpPr txBox="1"/>
          <p:nvPr/>
        </p:nvSpPr>
        <p:spPr>
          <a:xfrm>
            <a:off x="6262576" y="110359"/>
            <a:ext cx="2544427" cy="484746"/>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defTabSz="342892"/>
            <a:r>
              <a:rPr lang="ar-AE" sz="2700" dirty="0" smtClean="0">
                <a:solidFill>
                  <a:prstClr val="black"/>
                </a:solidFill>
                <a:cs typeface="Akhbar MT" pitchFamily="2" charset="-78"/>
              </a:rPr>
              <a:t> </a:t>
            </a:r>
            <a:r>
              <a:rPr lang="ar-IQ" sz="2700" dirty="0" smtClean="0">
                <a:solidFill>
                  <a:prstClr val="black"/>
                </a:solidFill>
                <a:cs typeface="Akhbar MT" pitchFamily="2" charset="-78"/>
              </a:rPr>
              <a:t> </a:t>
            </a:r>
            <a:r>
              <a:rPr lang="ar-IQ" sz="1600" dirty="0" smtClean="0">
                <a:cs typeface="Simplified Arabic" pitchFamily="2" charset="-78"/>
              </a:rPr>
              <a:t>وعن </a:t>
            </a:r>
            <a:r>
              <a:rPr lang="ar-IQ" sz="1600" dirty="0" smtClean="0">
                <a:solidFill>
                  <a:srgbClr val="000000"/>
                </a:solidFill>
                <a:latin typeface="Times New Roman"/>
                <a:ea typeface="Times New Roman"/>
                <a:cs typeface="Simplified Arabic"/>
              </a:rPr>
              <a:t>النبي </a:t>
            </a:r>
            <a:r>
              <a:rPr lang="ar-IQ" sz="1600" dirty="0">
                <a:solidFill>
                  <a:srgbClr val="000000"/>
                </a:solidFill>
                <a:latin typeface="Simplified Arabic"/>
                <a:ea typeface="Times New Roman"/>
                <a:cs typeface="Simplified Arabic"/>
              </a:rPr>
              <a:t>(</a:t>
            </a:r>
            <a:r>
              <a:rPr lang="ar-IQ" sz="1600" dirty="0">
                <a:solidFill>
                  <a:srgbClr val="000000"/>
                </a:solidFill>
                <a:latin typeface="Cambria Math"/>
                <a:ea typeface="Times New Roman"/>
                <a:cs typeface="Simplified Arabic"/>
                <a:sym typeface="V_Symbols"/>
              </a:rPr>
              <a:t></a:t>
            </a:r>
            <a:r>
              <a:rPr lang="ar-IQ" sz="1600" dirty="0">
                <a:solidFill>
                  <a:srgbClr val="000000"/>
                </a:solidFill>
                <a:latin typeface="Simplified Arabic"/>
                <a:ea typeface="Times New Roman"/>
                <a:cs typeface="Simplified Arabic"/>
              </a:rPr>
              <a:t>)</a:t>
            </a:r>
            <a:r>
              <a:rPr lang="ar-IQ" sz="1600" dirty="0">
                <a:solidFill>
                  <a:srgbClr val="000000"/>
                </a:solidFill>
                <a:latin typeface="Times New Roman"/>
                <a:ea typeface="Times New Roman"/>
                <a:cs typeface="Simplified Arabic"/>
              </a:rPr>
              <a:t> </a:t>
            </a:r>
            <a:r>
              <a:rPr lang="ar-IQ" sz="2700" dirty="0" smtClean="0">
                <a:solidFill>
                  <a:prstClr val="black"/>
                </a:solidFill>
                <a:cs typeface="Akhbar MT" pitchFamily="2" charset="-78"/>
              </a:rPr>
              <a:t>  </a:t>
            </a:r>
            <a:endParaRPr lang="ar-AE" sz="2000" dirty="0">
              <a:solidFill>
                <a:prstClr val="black"/>
              </a:solidFill>
              <a:cs typeface="Akhbar MT" pitchFamily="2" charset="-78"/>
            </a:endParaRPr>
          </a:p>
        </p:txBody>
      </p:sp>
      <p:sp>
        <p:nvSpPr>
          <p:cNvPr id="5" name="مربع نص 4"/>
          <p:cNvSpPr txBox="1"/>
          <p:nvPr/>
        </p:nvSpPr>
        <p:spPr>
          <a:xfrm>
            <a:off x="2058188" y="748225"/>
            <a:ext cx="6753268" cy="1731241"/>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r>
              <a:rPr lang="ar-IQ" sz="1600" dirty="0" smtClean="0">
                <a:solidFill>
                  <a:srgbClr val="000000"/>
                </a:solidFill>
                <a:latin typeface="Times New Roman"/>
                <a:ea typeface="Times New Roman"/>
                <a:cs typeface="Simplified Arabic" pitchFamily="2" charset="-78"/>
              </a:rPr>
              <a:t>	</a:t>
            </a:r>
            <a:endParaRPr lang="ar-IQ" sz="1200" dirty="0">
              <a:solidFill>
                <a:srgbClr val="000000"/>
              </a:solidFill>
              <a:effectLst/>
              <a:latin typeface="Times New Roman"/>
              <a:ea typeface="Times New Roman"/>
              <a:cs typeface="Simplified Arabic"/>
            </a:endParaRPr>
          </a:p>
          <a:p>
            <a:r>
              <a:rPr lang="ar-SA" sz="1600" b="1" dirty="0">
                <a:solidFill>
                  <a:srgbClr val="000000"/>
                </a:solidFill>
                <a:latin typeface="Times New Roman"/>
                <a:ea typeface="Times New Roman"/>
                <a:cs typeface="Simplified Arabic"/>
              </a:rPr>
              <a:t>" من قرأ </a:t>
            </a:r>
            <a:r>
              <a:rPr lang="ar-SA" sz="1400" b="1" dirty="0">
                <a:solidFill>
                  <a:srgbClr val="000000"/>
                </a:solidFill>
                <a:latin typeface="Times New Roman"/>
                <a:ea typeface="Times New Roman"/>
                <a:cs typeface="Simplified Arabic"/>
              </a:rPr>
              <a:t>عشر</a:t>
            </a:r>
            <a:r>
              <a:rPr lang="ar-SA" sz="1600" b="1" dirty="0">
                <a:solidFill>
                  <a:srgbClr val="000000"/>
                </a:solidFill>
                <a:latin typeface="Times New Roman"/>
                <a:ea typeface="Times New Roman"/>
                <a:cs typeface="Simplified Arabic"/>
              </a:rPr>
              <a:t> آيات من ليلة، لم يكتب من الغافلين، ومن قرأ خمسين آية، كتب من الذاكرين، ومن قرأ مائة آية، كتب من القانتين، ومن قرأ مائتي آية، كتب من الخاشعين، ومن قرأ ثلاث مائة آية، كتب من الفائزين، ومن قرأ خمس مائة آية، كتب من المجتهدين، ومن قرأ ألف آية كتب له قنطار من تبر، القنطار خمسة عشر ألف مثقال من ذهب والمثقال أربعة وعشرون قيراطاً أصغرها مثل جبل أحد وأكبرها </a:t>
            </a:r>
            <a:r>
              <a:rPr lang="ar-SA" sz="1600" b="1" dirty="0" err="1">
                <a:solidFill>
                  <a:srgbClr val="000000"/>
                </a:solidFill>
                <a:latin typeface="Times New Roman"/>
                <a:ea typeface="Times New Roman"/>
                <a:cs typeface="Simplified Arabic"/>
              </a:rPr>
              <a:t>مابين</a:t>
            </a:r>
            <a:r>
              <a:rPr lang="ar-SA" sz="1600" b="1" dirty="0">
                <a:solidFill>
                  <a:srgbClr val="000000"/>
                </a:solidFill>
                <a:latin typeface="Times New Roman"/>
                <a:ea typeface="Times New Roman"/>
                <a:cs typeface="Simplified Arabic"/>
              </a:rPr>
              <a:t> السماء الى الأرض </a:t>
            </a:r>
            <a:r>
              <a:rPr lang="ar-SA" sz="1600" b="1" dirty="0" smtClean="0">
                <a:solidFill>
                  <a:srgbClr val="000000"/>
                </a:solidFill>
                <a:latin typeface="Times New Roman"/>
                <a:ea typeface="Times New Roman"/>
                <a:cs typeface="Simplified Arabic"/>
              </a:rPr>
              <a:t>"</a:t>
            </a:r>
            <a:r>
              <a:rPr lang="ar-IQ" sz="1600" b="1" dirty="0" smtClean="0">
                <a:solidFill>
                  <a:srgbClr val="000000"/>
                </a:solidFill>
                <a:latin typeface="Times New Roman"/>
                <a:ea typeface="Times New Roman"/>
                <a:cs typeface="Simplified Arabic"/>
              </a:rPr>
              <a:t>.</a:t>
            </a:r>
            <a:endParaRPr lang="ar-IQ" sz="1600" dirty="0" smtClean="0">
              <a:solidFill>
                <a:srgbClr val="000000"/>
              </a:solidFill>
              <a:latin typeface="Times New Roman"/>
              <a:ea typeface="Times New Roman"/>
              <a:cs typeface="Simplified Arabic"/>
            </a:endParaRPr>
          </a:p>
          <a:p>
            <a:endParaRPr lang="en-US" sz="1200" dirty="0">
              <a:effectLst/>
              <a:latin typeface="Times New Roman"/>
              <a:ea typeface="Times New Roman"/>
            </a:endParaRPr>
          </a:p>
        </p:txBody>
      </p:sp>
      <p:sp>
        <p:nvSpPr>
          <p:cNvPr id="7" name="مستطيل 6"/>
          <p:cNvSpPr/>
          <p:nvPr/>
        </p:nvSpPr>
        <p:spPr>
          <a:xfrm>
            <a:off x="1815536" y="2695510"/>
            <a:ext cx="6981494" cy="1792796"/>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indent="457200" algn="justLow"/>
            <a:r>
              <a:rPr lang="ar-SA" sz="1400" dirty="0">
                <a:solidFill>
                  <a:srgbClr val="000000"/>
                </a:solidFill>
                <a:latin typeface="Times New Roman"/>
                <a:ea typeface="Times New Roman"/>
                <a:cs typeface="Simplified Arabic"/>
              </a:rPr>
              <a:t>وقال </a:t>
            </a:r>
            <a:r>
              <a:rPr lang="ar-IQ" sz="1400" dirty="0">
                <a:solidFill>
                  <a:srgbClr val="000000"/>
                </a:solidFill>
                <a:latin typeface="Simplified Arabic"/>
                <a:ea typeface="Times New Roman"/>
                <a:cs typeface="Simplified Arabic"/>
              </a:rPr>
              <a:t>(</a:t>
            </a:r>
            <a:r>
              <a:rPr lang="ar-IQ" sz="1400" dirty="0">
                <a:solidFill>
                  <a:srgbClr val="000000"/>
                </a:solidFill>
                <a:latin typeface="Cambria Math"/>
                <a:ea typeface="Times New Roman"/>
                <a:cs typeface="Simplified Arabic"/>
                <a:sym typeface="V_Symbols"/>
              </a:rPr>
              <a:t></a:t>
            </a:r>
            <a:r>
              <a:rPr lang="ar-SA" sz="1400" dirty="0">
                <a:solidFill>
                  <a:srgbClr val="000000"/>
                </a:solidFill>
                <a:latin typeface="Times New Roman"/>
                <a:ea typeface="Times New Roman"/>
                <a:cs typeface="Simplified Arabic"/>
              </a:rPr>
              <a:t>): </a:t>
            </a:r>
            <a:r>
              <a:rPr lang="ar-SA" sz="1400" b="1" dirty="0">
                <a:solidFill>
                  <a:srgbClr val="000000"/>
                </a:solidFill>
                <a:latin typeface="Times New Roman"/>
                <a:ea typeface="Times New Roman"/>
                <a:cs typeface="Simplified Arabic"/>
              </a:rPr>
              <a:t>" </a:t>
            </a:r>
            <a:r>
              <a:rPr lang="ar-IQ" sz="1400" b="1" dirty="0">
                <a:latin typeface="Traditional Arabic"/>
                <a:ea typeface="Times New Roman"/>
                <a:cs typeface="Simplified Arabic"/>
              </a:rPr>
              <a:t>الَّذِي يَقْرَأُ القُرْآنَ وَهُوَ مَاهِرٌ بِهِ مَعَ السَّفَرَةِ الكِرَامِ البَرَرَةِ</a:t>
            </a:r>
            <a:r>
              <a:rPr lang="ar-IQ" sz="1400" b="1" dirty="0">
                <a:solidFill>
                  <a:srgbClr val="000000"/>
                </a:solidFill>
                <a:latin typeface="Times New Roman"/>
                <a:ea typeface="Times New Roman"/>
                <a:cs typeface="Simplified Arabic"/>
              </a:rPr>
              <a:t> </a:t>
            </a:r>
            <a:r>
              <a:rPr lang="ar-IQ" sz="1400" b="1" dirty="0" smtClean="0">
                <a:solidFill>
                  <a:srgbClr val="000000"/>
                </a:solidFill>
                <a:latin typeface="Times New Roman"/>
                <a:ea typeface="Times New Roman"/>
                <a:cs typeface="Simplified Arabic"/>
              </a:rPr>
              <a:t>"</a:t>
            </a:r>
            <a:r>
              <a:rPr lang="ar-IQ" sz="1400" dirty="0" smtClean="0">
                <a:solidFill>
                  <a:srgbClr val="000000"/>
                </a:solidFill>
                <a:latin typeface="Times New Roman"/>
                <a:ea typeface="Times New Roman"/>
                <a:cs typeface="Simplified Arabic"/>
              </a:rPr>
              <a:t>.، </a:t>
            </a:r>
            <a:r>
              <a:rPr lang="ar-IQ" sz="1400" dirty="0" err="1">
                <a:solidFill>
                  <a:srgbClr val="000000"/>
                </a:solidFill>
                <a:latin typeface="Times New Roman"/>
                <a:ea typeface="Times New Roman"/>
                <a:cs typeface="Simplified Arabic"/>
              </a:rPr>
              <a:t>و</a:t>
            </a:r>
            <a:r>
              <a:rPr lang="ar-IQ" sz="1400" b="1" dirty="0" err="1">
                <a:solidFill>
                  <a:srgbClr val="000000"/>
                </a:solidFill>
                <a:latin typeface="Times New Roman"/>
                <a:ea typeface="Times New Roman"/>
                <a:cs typeface="Simplified Arabic"/>
              </a:rPr>
              <a:t>"من</a:t>
            </a:r>
            <a:r>
              <a:rPr lang="ar-IQ" sz="1400" b="1" dirty="0">
                <a:solidFill>
                  <a:srgbClr val="000000"/>
                </a:solidFill>
                <a:latin typeface="Times New Roman"/>
                <a:ea typeface="Times New Roman"/>
                <a:cs typeface="Simplified Arabic"/>
              </a:rPr>
              <a:t> قرأ حرفاً من كتاب الله فله به حسنة والحسنة بعشر أمثالها لا أقول ألم حرف، ولكن ألف حرف ولام حرف وميم حرف </a:t>
            </a:r>
            <a:r>
              <a:rPr lang="ar-IQ" sz="1400" b="1" dirty="0" smtClean="0">
                <a:solidFill>
                  <a:srgbClr val="000000"/>
                </a:solidFill>
                <a:latin typeface="Times New Roman"/>
                <a:ea typeface="Times New Roman"/>
                <a:cs typeface="Simplified Arabic"/>
              </a:rPr>
              <a:t>"</a:t>
            </a:r>
            <a:r>
              <a:rPr lang="ar-IQ" sz="1400" dirty="0" smtClean="0">
                <a:solidFill>
                  <a:srgbClr val="000000"/>
                </a:solidFill>
                <a:latin typeface="Times New Roman"/>
                <a:ea typeface="Times New Roman"/>
                <a:cs typeface="Simplified Arabic"/>
              </a:rPr>
              <a:t>.</a:t>
            </a:r>
            <a:endParaRPr lang="en-US" sz="1400" dirty="0">
              <a:latin typeface="Times New Roman"/>
              <a:ea typeface="Times New Roman"/>
            </a:endParaRPr>
          </a:p>
          <a:p>
            <a:pPr algn="justLow"/>
            <a:r>
              <a:rPr lang="ar-IQ" sz="1400" dirty="0">
                <a:solidFill>
                  <a:srgbClr val="000000"/>
                </a:solidFill>
                <a:latin typeface="Times New Roman"/>
                <a:ea typeface="Times New Roman"/>
                <a:cs typeface="Simplified Arabic"/>
              </a:rPr>
              <a:t>	وقال </a:t>
            </a:r>
            <a:r>
              <a:rPr lang="ar-IQ" sz="1400" dirty="0">
                <a:solidFill>
                  <a:srgbClr val="000000"/>
                </a:solidFill>
                <a:latin typeface="Simplified Arabic"/>
                <a:ea typeface="Times New Roman"/>
                <a:cs typeface="Simplified Arabic"/>
              </a:rPr>
              <a:t>(</a:t>
            </a:r>
            <a:r>
              <a:rPr lang="ar-IQ" sz="1400" dirty="0">
                <a:solidFill>
                  <a:srgbClr val="000000"/>
                </a:solidFill>
                <a:latin typeface="Cambria Math"/>
                <a:ea typeface="Times New Roman"/>
                <a:cs typeface="Simplified Arabic"/>
                <a:sym typeface="V_Symbols"/>
              </a:rPr>
              <a:t></a:t>
            </a:r>
            <a:r>
              <a:rPr lang="ar-IQ" sz="1400" dirty="0">
                <a:solidFill>
                  <a:srgbClr val="000000"/>
                </a:solidFill>
                <a:latin typeface="Times New Roman"/>
                <a:ea typeface="Times New Roman"/>
                <a:cs typeface="Simplified Arabic"/>
              </a:rPr>
              <a:t>): </a:t>
            </a:r>
            <a:endParaRPr lang="en-US" sz="1400" dirty="0">
              <a:latin typeface="Times New Roman"/>
              <a:ea typeface="Times New Roman"/>
            </a:endParaRPr>
          </a:p>
          <a:p>
            <a:pPr algn="justLow"/>
            <a:r>
              <a:rPr lang="ar-IQ" sz="1400" dirty="0">
                <a:solidFill>
                  <a:srgbClr val="000000"/>
                </a:solidFill>
                <a:latin typeface="Times New Roman"/>
                <a:ea typeface="Times New Roman"/>
                <a:cs typeface="Simplified Arabic"/>
              </a:rPr>
              <a:t>	</a:t>
            </a:r>
            <a:r>
              <a:rPr lang="ar-IQ" sz="1400" b="1" dirty="0">
                <a:solidFill>
                  <a:srgbClr val="000000"/>
                </a:solidFill>
                <a:latin typeface="Times New Roman"/>
                <a:ea typeface="Times New Roman"/>
                <a:cs typeface="Simplified Arabic"/>
              </a:rPr>
              <a:t>" نورّوا بيوتكم بتلاوة القرآن، ولا تتخذوها قبوراً كما فعلت اليهود والنصارى: صلوا في الكنائس والبيع وعطلوا بيوتهم، فإن البيت اذا كثر فيه تلاوة القرآن كثر خيره واتسع أهله، وأضاء لأهل السماء كما تضيء نجوم السماء لأهل الدنيا </a:t>
            </a:r>
            <a:r>
              <a:rPr lang="ar-IQ" sz="1400" b="1" dirty="0" smtClean="0">
                <a:solidFill>
                  <a:srgbClr val="000000"/>
                </a:solidFill>
                <a:latin typeface="Times New Roman"/>
                <a:ea typeface="Times New Roman"/>
                <a:cs typeface="Simplified Arabic"/>
              </a:rPr>
              <a:t>"</a:t>
            </a:r>
            <a:r>
              <a:rPr lang="ar-IQ" sz="1400" dirty="0" smtClean="0">
                <a:solidFill>
                  <a:srgbClr val="000000"/>
                </a:solidFill>
                <a:latin typeface="Times New Roman"/>
                <a:ea typeface="Times New Roman"/>
                <a:cs typeface="Simplified Arabic"/>
              </a:rPr>
              <a:t>. </a:t>
            </a:r>
            <a:endParaRPr lang="en-US" sz="1400" dirty="0">
              <a:latin typeface="Times New Roman"/>
              <a:ea typeface="Times New Roman"/>
            </a:endParaRPr>
          </a:p>
          <a:p>
            <a:pPr marL="359410" indent="-359410" algn="justLow"/>
            <a:endParaRPr lang="en-US" sz="1200" dirty="0">
              <a:latin typeface="Times New Roman"/>
              <a:ea typeface="Times New Roman"/>
            </a:endParaRPr>
          </a:p>
          <a:p>
            <a:pPr marL="359410" indent="-359410" algn="justLow">
              <a:tabLst>
                <a:tab pos="130810" algn="l"/>
              </a:tabLst>
            </a:pPr>
            <a:r>
              <a:rPr lang="en-US" sz="1600" dirty="0">
                <a:latin typeface="Times New Roman"/>
                <a:ea typeface="Times New Roman"/>
                <a:cs typeface="Simplified Arabic"/>
              </a:rPr>
              <a:t> </a:t>
            </a:r>
            <a:endParaRPr lang="en-US" sz="1600"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iterate type="wd">
                                    <p:tmPct val="10000"/>
                                  </p:iterate>
                                  <p:childTnLst>
                                    <p:set>
                                      <p:cBhvr>
                                        <p:cTn id="18" dur="1" fill="hold">
                                          <p:stCondLst>
                                            <p:cond delay="0"/>
                                          </p:stCondLst>
                                        </p:cTn>
                                        <p:tgtEl>
                                          <p:spTgt spid="5"/>
                                        </p:tgtEl>
                                        <p:attrNameLst>
                                          <p:attrName>style.visibility</p:attrName>
                                        </p:attrNameLst>
                                      </p:cBhvr>
                                      <p:to>
                                        <p:strVal val="visible"/>
                                      </p:to>
                                    </p:set>
                                    <p:animScale>
                                      <p:cBhvr>
                                        <p:cTn id="19"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5"/>
                                        </p:tgtEl>
                                        <p:attrNameLst>
                                          <p:attrName>ppt_x</p:attrName>
                                          <p:attrName>ppt_y</p:attrName>
                                        </p:attrNameLst>
                                      </p:cBhvr>
                                    </p:animMotion>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1927</TotalTime>
  <Words>91</Words>
  <Application>Microsoft Office PowerPoint</Application>
  <PresentationFormat>عرض على الشاشة (9:16)‏</PresentationFormat>
  <Paragraphs>23</Paragraphs>
  <Slides>3</Slides>
  <Notes>1</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1_ربطة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43</cp:revision>
  <dcterms:created xsi:type="dcterms:W3CDTF">2018-09-14T18:51:34Z</dcterms:created>
  <dcterms:modified xsi:type="dcterms:W3CDTF">2020-03-05T11:13:18Z</dcterms:modified>
</cp:coreProperties>
</file>