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D97BB607-8071-46A0-9860-50087CDCEA52}" type="datetimeFigureOut">
              <a:rPr lang="ar-IQ" smtClean="0"/>
              <a:t>10/07/1441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B0CDC4-B3A6-4B70-AB71-9CC8F30B89BD}" type="slidenum">
              <a:rPr lang="ar-IQ" smtClean="0"/>
              <a:t>‹#›</a:t>
            </a:fld>
            <a:endParaRPr lang="ar-IQ"/>
          </a:p>
        </p:txBody>
      </p:sp>
    </p:spTree>
    <p:extLst>
      <p:ext uri="{BB962C8B-B14F-4D97-AF65-F5344CB8AC3E}">
        <p14:creationId xmlns:p14="http://schemas.microsoft.com/office/powerpoint/2010/main" val="270158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97BB607-8071-46A0-9860-50087CDCEA52}" type="datetimeFigureOut">
              <a:rPr lang="ar-IQ" smtClean="0"/>
              <a:t>10/07/1441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B0CDC4-B3A6-4B70-AB71-9CC8F30B89BD}" type="slidenum">
              <a:rPr lang="ar-IQ" smtClean="0"/>
              <a:t>‹#›</a:t>
            </a:fld>
            <a:endParaRPr lang="ar-IQ"/>
          </a:p>
        </p:txBody>
      </p:sp>
    </p:spTree>
    <p:extLst>
      <p:ext uri="{BB962C8B-B14F-4D97-AF65-F5344CB8AC3E}">
        <p14:creationId xmlns:p14="http://schemas.microsoft.com/office/powerpoint/2010/main" val="158882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97BB607-8071-46A0-9860-50087CDCEA52}" type="datetimeFigureOut">
              <a:rPr lang="ar-IQ" smtClean="0"/>
              <a:t>10/07/1441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B0CDC4-B3A6-4B70-AB71-9CC8F30B89BD}" type="slidenum">
              <a:rPr lang="ar-IQ" smtClean="0"/>
              <a:t>‹#›</a:t>
            </a:fld>
            <a:endParaRPr lang="ar-IQ"/>
          </a:p>
        </p:txBody>
      </p:sp>
    </p:spTree>
    <p:extLst>
      <p:ext uri="{BB962C8B-B14F-4D97-AF65-F5344CB8AC3E}">
        <p14:creationId xmlns:p14="http://schemas.microsoft.com/office/powerpoint/2010/main" val="222268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97BB607-8071-46A0-9860-50087CDCEA52}" type="datetimeFigureOut">
              <a:rPr lang="ar-IQ" smtClean="0"/>
              <a:t>10/07/1441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B0CDC4-B3A6-4B70-AB71-9CC8F30B89BD}" type="slidenum">
              <a:rPr lang="ar-IQ" smtClean="0"/>
              <a:t>‹#›</a:t>
            </a:fld>
            <a:endParaRPr lang="ar-IQ"/>
          </a:p>
        </p:txBody>
      </p:sp>
    </p:spTree>
    <p:extLst>
      <p:ext uri="{BB962C8B-B14F-4D97-AF65-F5344CB8AC3E}">
        <p14:creationId xmlns:p14="http://schemas.microsoft.com/office/powerpoint/2010/main" val="63698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BB607-8071-46A0-9860-50087CDCEA52}" type="datetimeFigureOut">
              <a:rPr lang="ar-IQ" smtClean="0"/>
              <a:t>10/07/1441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B0CDC4-B3A6-4B70-AB71-9CC8F30B89BD}" type="slidenum">
              <a:rPr lang="ar-IQ" smtClean="0"/>
              <a:t>‹#›</a:t>
            </a:fld>
            <a:endParaRPr lang="ar-IQ"/>
          </a:p>
        </p:txBody>
      </p:sp>
    </p:spTree>
    <p:extLst>
      <p:ext uri="{BB962C8B-B14F-4D97-AF65-F5344CB8AC3E}">
        <p14:creationId xmlns:p14="http://schemas.microsoft.com/office/powerpoint/2010/main" val="139517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D97BB607-8071-46A0-9860-50087CDCEA52}" type="datetimeFigureOut">
              <a:rPr lang="ar-IQ" smtClean="0"/>
              <a:t>10/07/1441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BB0CDC4-B3A6-4B70-AB71-9CC8F30B89BD}" type="slidenum">
              <a:rPr lang="ar-IQ" smtClean="0"/>
              <a:t>‹#›</a:t>
            </a:fld>
            <a:endParaRPr lang="ar-IQ"/>
          </a:p>
        </p:txBody>
      </p:sp>
    </p:spTree>
    <p:extLst>
      <p:ext uri="{BB962C8B-B14F-4D97-AF65-F5344CB8AC3E}">
        <p14:creationId xmlns:p14="http://schemas.microsoft.com/office/powerpoint/2010/main" val="410160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D97BB607-8071-46A0-9860-50087CDCEA52}" type="datetimeFigureOut">
              <a:rPr lang="ar-IQ" smtClean="0"/>
              <a:t>10/07/1441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BB0CDC4-B3A6-4B70-AB71-9CC8F30B89BD}" type="slidenum">
              <a:rPr lang="ar-IQ" smtClean="0"/>
              <a:t>‹#›</a:t>
            </a:fld>
            <a:endParaRPr lang="ar-IQ"/>
          </a:p>
        </p:txBody>
      </p:sp>
    </p:spTree>
    <p:extLst>
      <p:ext uri="{BB962C8B-B14F-4D97-AF65-F5344CB8AC3E}">
        <p14:creationId xmlns:p14="http://schemas.microsoft.com/office/powerpoint/2010/main" val="242908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D97BB607-8071-46A0-9860-50087CDCEA52}" type="datetimeFigureOut">
              <a:rPr lang="ar-IQ" smtClean="0"/>
              <a:t>10/07/1441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BB0CDC4-B3A6-4B70-AB71-9CC8F30B89BD}" type="slidenum">
              <a:rPr lang="ar-IQ" smtClean="0"/>
              <a:t>‹#›</a:t>
            </a:fld>
            <a:endParaRPr lang="ar-IQ"/>
          </a:p>
        </p:txBody>
      </p:sp>
    </p:spTree>
    <p:extLst>
      <p:ext uri="{BB962C8B-B14F-4D97-AF65-F5344CB8AC3E}">
        <p14:creationId xmlns:p14="http://schemas.microsoft.com/office/powerpoint/2010/main" val="149074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BB607-8071-46A0-9860-50087CDCEA52}" type="datetimeFigureOut">
              <a:rPr lang="ar-IQ" smtClean="0"/>
              <a:t>10/07/1441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BB0CDC4-B3A6-4B70-AB71-9CC8F30B89BD}" type="slidenum">
              <a:rPr lang="ar-IQ" smtClean="0"/>
              <a:t>‹#›</a:t>
            </a:fld>
            <a:endParaRPr lang="ar-IQ"/>
          </a:p>
        </p:txBody>
      </p:sp>
    </p:spTree>
    <p:extLst>
      <p:ext uri="{BB962C8B-B14F-4D97-AF65-F5344CB8AC3E}">
        <p14:creationId xmlns:p14="http://schemas.microsoft.com/office/powerpoint/2010/main" val="234290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BB607-8071-46A0-9860-50087CDCEA52}" type="datetimeFigureOut">
              <a:rPr lang="ar-IQ" smtClean="0"/>
              <a:t>10/07/1441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BB0CDC4-B3A6-4B70-AB71-9CC8F30B89BD}" type="slidenum">
              <a:rPr lang="ar-IQ" smtClean="0"/>
              <a:t>‹#›</a:t>
            </a:fld>
            <a:endParaRPr lang="ar-IQ"/>
          </a:p>
        </p:txBody>
      </p:sp>
    </p:spTree>
    <p:extLst>
      <p:ext uri="{BB962C8B-B14F-4D97-AF65-F5344CB8AC3E}">
        <p14:creationId xmlns:p14="http://schemas.microsoft.com/office/powerpoint/2010/main" val="414805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BB607-8071-46A0-9860-50087CDCEA52}" type="datetimeFigureOut">
              <a:rPr lang="ar-IQ" smtClean="0"/>
              <a:t>10/07/1441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BB0CDC4-B3A6-4B70-AB71-9CC8F30B89BD}" type="slidenum">
              <a:rPr lang="ar-IQ" smtClean="0"/>
              <a:t>‹#›</a:t>
            </a:fld>
            <a:endParaRPr lang="ar-IQ"/>
          </a:p>
        </p:txBody>
      </p:sp>
    </p:spTree>
    <p:extLst>
      <p:ext uri="{BB962C8B-B14F-4D97-AF65-F5344CB8AC3E}">
        <p14:creationId xmlns:p14="http://schemas.microsoft.com/office/powerpoint/2010/main" val="343980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97BB607-8071-46A0-9860-50087CDCEA52}" type="datetimeFigureOut">
              <a:rPr lang="ar-IQ" smtClean="0"/>
              <a:t>10/07/1441</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BB0CDC4-B3A6-4B70-AB71-9CC8F30B89BD}" type="slidenum">
              <a:rPr lang="ar-IQ" smtClean="0"/>
              <a:t>‹#›</a:t>
            </a:fld>
            <a:endParaRPr lang="ar-IQ"/>
          </a:p>
        </p:txBody>
      </p:sp>
    </p:spTree>
    <p:extLst>
      <p:ext uri="{BB962C8B-B14F-4D97-AF65-F5344CB8AC3E}">
        <p14:creationId xmlns:p14="http://schemas.microsoft.com/office/powerpoint/2010/main" val="165567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203" y="753873"/>
            <a:ext cx="9144000" cy="1006688"/>
          </a:xfrm>
        </p:spPr>
        <p:txBody>
          <a:bodyPr>
            <a:normAutofit/>
          </a:bodyPr>
          <a:lstStyle/>
          <a:p>
            <a:pPr algn="l" rtl="0"/>
            <a:r>
              <a:rPr lang="en-US" sz="3200" dirty="0"/>
              <a:t> </a:t>
            </a:r>
            <a:r>
              <a:rPr lang="en-US" sz="3200" b="1" dirty="0"/>
              <a:t>Hierarchical Addressing Scheme</a:t>
            </a:r>
            <a:r>
              <a:rPr lang="en-US" sz="3200" dirty="0"/>
              <a:t/>
            </a:r>
            <a:br>
              <a:rPr lang="en-US" sz="3200" dirty="0"/>
            </a:br>
            <a:endParaRPr lang="ar-IQ" sz="3200" dirty="0"/>
          </a:p>
        </p:txBody>
      </p:sp>
      <p:sp>
        <p:nvSpPr>
          <p:cNvPr id="4" name="Rectangle 3"/>
          <p:cNvSpPr/>
          <p:nvPr/>
        </p:nvSpPr>
        <p:spPr>
          <a:xfrm>
            <a:off x="777923" y="1760561"/>
            <a:ext cx="8106770" cy="646331"/>
          </a:xfrm>
          <a:prstGeom prst="rect">
            <a:avLst/>
          </a:prstGeom>
        </p:spPr>
        <p:txBody>
          <a:bodyPr wrap="square">
            <a:spAutoFit/>
          </a:bodyPr>
          <a:lstStyle/>
          <a:p>
            <a:pPr algn="l" rtl="0"/>
            <a:r>
              <a:rPr lang="en-US" b="1" dirty="0" smtClean="0">
                <a:effectLst/>
                <a:latin typeface="Times New Roman" panose="02020603050405020304" pitchFamily="18" charset="0"/>
                <a:ea typeface="Calibri" panose="020F0502020204030204" pitchFamily="34" charset="0"/>
              </a:rPr>
              <a:t>IPv4</a:t>
            </a:r>
            <a:r>
              <a:rPr lang="en-US" dirty="0" smtClean="0">
                <a:effectLst/>
                <a:latin typeface="Times New Roman" panose="02020603050405020304" pitchFamily="18" charset="0"/>
                <a:ea typeface="Calibri" panose="020F0502020204030204" pitchFamily="34" charset="0"/>
              </a:rPr>
              <a:t> uses hierarchical addressing scheme. An IP address, which is 32-bits in length, is divided into two or three parts as depicted: </a:t>
            </a:r>
            <a:endParaRPr lang="ar-IQ" dirty="0"/>
          </a:p>
        </p:txBody>
      </p:sp>
      <p:pic>
        <p:nvPicPr>
          <p:cNvPr id="5" name="Picture 4"/>
          <p:cNvPicPr/>
          <p:nvPr/>
        </p:nvPicPr>
        <p:blipFill rotWithShape="1">
          <a:blip r:embed="rId2"/>
          <a:srcRect l="26186" t="51713" r="21623" b="35439"/>
          <a:stretch/>
        </p:blipFill>
        <p:spPr bwMode="auto">
          <a:xfrm>
            <a:off x="1501254" y="3100387"/>
            <a:ext cx="9103056" cy="170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3603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3200" b="1" dirty="0"/>
              <a:t>Subnet Mask </a:t>
            </a:r>
            <a:r>
              <a:rPr lang="en-US" sz="3200" dirty="0"/>
              <a:t/>
            </a:r>
            <a:br>
              <a:rPr lang="en-US" sz="3200" dirty="0"/>
            </a:br>
            <a:endParaRPr lang="ar-IQ" sz="3200" dirty="0"/>
          </a:p>
        </p:txBody>
      </p:sp>
      <p:sp>
        <p:nvSpPr>
          <p:cNvPr id="4" name="Rectangle 3"/>
          <p:cNvSpPr/>
          <p:nvPr/>
        </p:nvSpPr>
        <p:spPr>
          <a:xfrm>
            <a:off x="715369" y="1690688"/>
            <a:ext cx="9875293" cy="1338828"/>
          </a:xfrm>
          <a:prstGeom prst="rect">
            <a:avLst/>
          </a:prstGeom>
        </p:spPr>
        <p:txBody>
          <a:bodyPr wrap="square">
            <a:spAutoFit/>
          </a:bodyPr>
          <a:lstStyle/>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The 32-bit IP address contains information about the host and its network. It is very necessary to distinguish both. For this, routers use Subnet Mask, which is as long as the size of the network address in the IP address. Subnet Mask is also 32 bits long. The result yields the Network address.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838200" y="3240290"/>
            <a:ext cx="8305800" cy="923330"/>
          </a:xfrm>
          <a:prstGeom prst="rect">
            <a:avLst/>
          </a:prstGeom>
        </p:spPr>
        <p:txBody>
          <a:bodyPr wrap="square">
            <a:spAutoFit/>
          </a:bodyPr>
          <a:lstStyle/>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For example, say the IP Address is 192.168.1.152 and the Subnet Mask is 255.255.255.0 then: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rotWithShape="1">
          <a:blip r:embed="rId2"/>
          <a:srcRect l="25512" t="46253" r="21575" b="37366"/>
          <a:stretch/>
        </p:blipFill>
        <p:spPr bwMode="auto">
          <a:xfrm>
            <a:off x="3857625" y="4163620"/>
            <a:ext cx="7333539" cy="21416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951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1852" t="29229" r="24512" b="46360"/>
          <a:stretch/>
        </p:blipFill>
        <p:spPr bwMode="auto">
          <a:xfrm>
            <a:off x="1869742" y="868712"/>
            <a:ext cx="8652681" cy="254322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405720" y="3526893"/>
            <a:ext cx="7588155" cy="923330"/>
          </a:xfrm>
          <a:prstGeom prst="rect">
            <a:avLst/>
          </a:prstGeom>
        </p:spPr>
        <p:txBody>
          <a:bodyPr wrap="square">
            <a:spAutoFit/>
          </a:bodyPr>
          <a:lstStyle/>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The number of networks and the number of hosts per class can be derived by this formula: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rotWithShape="1">
          <a:blip r:embed="rId2"/>
          <a:srcRect l="22573" t="59100" r="41128" b="29337"/>
          <a:stretch/>
        </p:blipFill>
        <p:spPr bwMode="auto">
          <a:xfrm>
            <a:off x="3384645" y="4829529"/>
            <a:ext cx="6348525" cy="13802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3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727" y="595658"/>
            <a:ext cx="2345441" cy="463397"/>
          </a:xfrm>
          <a:prstGeom prst="rect">
            <a:avLst/>
          </a:prstGeom>
        </p:spPr>
        <p:txBody>
          <a:bodyPr wrap="square">
            <a:spAutoFit/>
          </a:bodyPr>
          <a:lstStyle/>
          <a:p>
            <a:pPr algn="just" rtl="0">
              <a:lnSpc>
                <a:spcPct val="150000"/>
              </a:lnSpc>
              <a:spcAft>
                <a:spcPts val="80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1- Class A Address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202978" y="1288661"/>
            <a:ext cx="9251208" cy="507831"/>
          </a:xfrm>
          <a:prstGeom prst="rect">
            <a:avLst/>
          </a:prstGeom>
        </p:spPr>
        <p:txBody>
          <a:bodyPr wrap="square">
            <a:spAutoFit/>
          </a:bodyPr>
          <a:lstStyle/>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The first bit of the first octet is always set to 0 (zero). Thus the first octet ranges from 1 – 127, i.e.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rotWithShape="1">
          <a:blip r:embed="rId2"/>
          <a:srcRect l="23116" t="47537" r="57199" b="41542"/>
          <a:stretch/>
        </p:blipFill>
        <p:spPr bwMode="auto">
          <a:xfrm>
            <a:off x="8673365" y="1875607"/>
            <a:ext cx="2733675" cy="1017353"/>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902727" y="2708290"/>
            <a:ext cx="9292151" cy="1025922"/>
          </a:xfrm>
          <a:prstGeom prst="rect">
            <a:avLst/>
          </a:prstGeom>
        </p:spPr>
        <p:txBody>
          <a:bodyPr wrap="square">
            <a:spAutoFit/>
          </a:bodyPr>
          <a:lstStyle/>
          <a:p>
            <a:pPr algn="just" rtl="0">
              <a:lnSpc>
                <a:spcPct val="150000"/>
              </a:lnSpc>
              <a:spcAft>
                <a:spcPts val="80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2- Class B Address</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 An IP address which belongs to class B has the first two bits in the first octet set to 10, i.e.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p:nvPr/>
        </p:nvPicPr>
        <p:blipFill rotWithShape="1">
          <a:blip r:embed="rId3"/>
          <a:srcRect l="21852" t="51071" r="55935" b="39935"/>
          <a:stretch/>
        </p:blipFill>
        <p:spPr bwMode="auto">
          <a:xfrm>
            <a:off x="8490538" y="3783759"/>
            <a:ext cx="3408680" cy="1109861"/>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902727" y="3725643"/>
            <a:ext cx="6096000" cy="2893100"/>
          </a:xfrm>
          <a:prstGeom prst="rect">
            <a:avLst/>
          </a:prstGeom>
        </p:spPr>
        <p:txBody>
          <a:bodyPr>
            <a:spAutoFit/>
          </a:bodyPr>
          <a:lstStyle/>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Class B IP Addresses range from 128.0.x.x to 191.255.x.x. The default subnet mask for Class B is 255.255.x.x.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Class B has 16384 (2</a:t>
            </a:r>
            <a:r>
              <a:rPr lang="en-US" baseline="30000" dirty="0" smtClean="0">
                <a:effectLst/>
                <a:latin typeface="Times New Roman" panose="02020603050405020304" pitchFamily="18" charset="0"/>
                <a:ea typeface="Calibri" panose="020F0502020204030204" pitchFamily="34" charset="0"/>
                <a:cs typeface="Arial" panose="020B0604020202020204" pitchFamily="34" charset="0"/>
              </a:rPr>
              <a:t>14</a:t>
            </a:r>
            <a:r>
              <a:rPr lang="en-US" dirty="0" smtClean="0">
                <a:effectLst/>
                <a:latin typeface="Times New Roman" panose="02020603050405020304" pitchFamily="18" charset="0"/>
                <a:ea typeface="Calibri" panose="020F0502020204030204" pitchFamily="34" charset="0"/>
                <a:cs typeface="Arial" panose="020B0604020202020204" pitchFamily="34" charset="0"/>
              </a:rPr>
              <a:t>) Network addresses and 65534 (2</a:t>
            </a:r>
            <a:r>
              <a:rPr lang="en-US" baseline="30000" dirty="0" smtClean="0">
                <a:effectLst/>
                <a:latin typeface="Times New Roman" panose="02020603050405020304" pitchFamily="18" charset="0"/>
                <a:ea typeface="Calibri" panose="020F0502020204030204" pitchFamily="34" charset="0"/>
                <a:cs typeface="Arial" panose="020B0604020202020204" pitchFamily="34" charset="0"/>
              </a:rPr>
              <a:t>16</a:t>
            </a:r>
            <a:r>
              <a:rPr lang="en-US" dirty="0" smtClean="0">
                <a:effectLst/>
                <a:latin typeface="Times New Roman" panose="02020603050405020304" pitchFamily="18" charset="0"/>
                <a:ea typeface="Calibri" panose="020F0502020204030204" pitchFamily="34" charset="0"/>
                <a:cs typeface="Arial" panose="020B0604020202020204" pitchFamily="34" charset="0"/>
              </a:rPr>
              <a:t>-2) Host addresses.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Class B IP address format is:</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50000"/>
              </a:lnSpc>
              <a:spcAft>
                <a:spcPts val="80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10NNNNNN.NNNNNNNN.HHHHHHHH.HHHHHHHH</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955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038" y="470057"/>
            <a:ext cx="6096000" cy="1441420"/>
          </a:xfrm>
          <a:prstGeom prst="rect">
            <a:avLst/>
          </a:prstGeom>
        </p:spPr>
        <p:txBody>
          <a:bodyPr>
            <a:spAutoFit/>
          </a:bodyPr>
          <a:lstStyle/>
          <a:p>
            <a:pPr algn="just" rtl="0">
              <a:lnSpc>
                <a:spcPct val="150000"/>
              </a:lnSpc>
              <a:spcAft>
                <a:spcPts val="80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Class C Address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The first octet of Class C IP address has its first 3 bits set to 110, that is: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rotWithShape="1">
          <a:blip r:embed="rId2"/>
          <a:srcRect l="24380" t="49786" r="54491" b="39614"/>
          <a:stretch/>
        </p:blipFill>
        <p:spPr bwMode="auto">
          <a:xfrm>
            <a:off x="5786651" y="1770868"/>
            <a:ext cx="4150351" cy="835854"/>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878007" y="2845558"/>
            <a:ext cx="7201468" cy="2893100"/>
          </a:xfrm>
          <a:prstGeom prst="rect">
            <a:avLst/>
          </a:prstGeom>
        </p:spPr>
        <p:txBody>
          <a:bodyPr wrap="square">
            <a:spAutoFit/>
          </a:bodyPr>
          <a:lstStyle/>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Class C IP addresses range from 192.0.0.x to 223.255.255.x. The default subnet mask for Class C is 255.255.255.x.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Class C gives 2097152 (2</a:t>
            </a:r>
            <a:r>
              <a:rPr lang="en-US" baseline="30000" dirty="0" smtClean="0">
                <a:effectLst/>
                <a:latin typeface="Times New Roman" panose="02020603050405020304" pitchFamily="18" charset="0"/>
                <a:ea typeface="Calibri" panose="020F0502020204030204" pitchFamily="34" charset="0"/>
                <a:cs typeface="Arial" panose="020B0604020202020204" pitchFamily="34" charset="0"/>
              </a:rPr>
              <a:t>21</a:t>
            </a:r>
            <a:r>
              <a:rPr lang="en-US" dirty="0" smtClean="0">
                <a:effectLst/>
                <a:latin typeface="Times New Roman" panose="02020603050405020304" pitchFamily="18" charset="0"/>
                <a:ea typeface="Calibri" panose="020F0502020204030204" pitchFamily="34" charset="0"/>
                <a:cs typeface="Arial" panose="020B0604020202020204" pitchFamily="34" charset="0"/>
              </a:rPr>
              <a:t>) Network addresses and 254 (2</a:t>
            </a:r>
            <a:r>
              <a:rPr lang="en-US" baseline="30000" dirty="0" smtClean="0">
                <a:effectLst/>
                <a:latin typeface="Times New Roman" panose="02020603050405020304" pitchFamily="18" charset="0"/>
                <a:ea typeface="Calibri" panose="020F0502020204030204" pitchFamily="34" charset="0"/>
                <a:cs typeface="Arial" panose="020B0604020202020204" pitchFamily="34" charset="0"/>
              </a:rPr>
              <a:t>8</a:t>
            </a:r>
            <a:r>
              <a:rPr lang="en-US" dirty="0" smtClean="0">
                <a:effectLst/>
                <a:latin typeface="Times New Roman" panose="02020603050405020304" pitchFamily="18" charset="0"/>
                <a:ea typeface="Calibri" panose="020F0502020204030204" pitchFamily="34" charset="0"/>
                <a:cs typeface="Arial" panose="020B0604020202020204" pitchFamily="34" charset="0"/>
              </a:rPr>
              <a:t>-2) Host addresses.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Class C IP address format is:</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50000"/>
              </a:lnSpc>
              <a:spcAft>
                <a:spcPts val="80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110NNNNN.NNNNNNNN.NNNNNNNN.HHHHHHHH</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159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628" y="401819"/>
            <a:ext cx="9507941" cy="1025922"/>
          </a:xfrm>
          <a:prstGeom prst="rect">
            <a:avLst/>
          </a:prstGeom>
        </p:spPr>
        <p:txBody>
          <a:bodyPr wrap="square">
            <a:spAutoFit/>
          </a:bodyPr>
          <a:lstStyle/>
          <a:p>
            <a:pPr algn="just" rtl="0">
              <a:lnSpc>
                <a:spcPct val="150000"/>
              </a:lnSpc>
              <a:spcAft>
                <a:spcPts val="80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Class D Address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Very first four bits of the first octet in Class D IP addresses are set to 1110, giving a range of: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rotWithShape="1">
          <a:blip r:embed="rId2"/>
          <a:srcRect l="22393" t="21521" r="55394" b="70128"/>
          <a:stretch/>
        </p:blipFill>
        <p:spPr bwMode="auto">
          <a:xfrm>
            <a:off x="5045120" y="2063086"/>
            <a:ext cx="3457435" cy="819364"/>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055427" y="3517795"/>
            <a:ext cx="9084860" cy="1338828"/>
          </a:xfrm>
          <a:prstGeom prst="rect">
            <a:avLst/>
          </a:prstGeom>
        </p:spPr>
        <p:txBody>
          <a:bodyPr wrap="square">
            <a:spAutoFit/>
          </a:bodyPr>
          <a:lstStyle/>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Class D has IP address rage from 224.0.0.0 to 239.255.255.255. Class D is reserved for Multicasting. In multicasting data is not destined for a particular host, that is why there is no need to extract host address from the IP address, and Class D does not have any subnet mask.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6685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0878" y="1214619"/>
            <a:ext cx="8502555" cy="1856919"/>
          </a:xfrm>
          <a:prstGeom prst="rect">
            <a:avLst/>
          </a:prstGeom>
        </p:spPr>
        <p:txBody>
          <a:bodyPr wrap="square">
            <a:spAutoFit/>
          </a:bodyPr>
          <a:lstStyle/>
          <a:p>
            <a:pPr algn="just" rtl="0">
              <a:lnSpc>
                <a:spcPct val="150000"/>
              </a:lnSpc>
              <a:spcAft>
                <a:spcPts val="80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Class E Address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This IP Class is reserved for experimental purposes only for R&amp;D or Study. IP addresses in this class ranges from 240.0.0.0 to 255.255.255.254. Like Class D, this class too is not equipped with any subnet mask.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79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212" y="2425937"/>
            <a:ext cx="10515600" cy="1325563"/>
          </a:xfrm>
        </p:spPr>
        <p:txBody>
          <a:bodyPr>
            <a:normAutofit/>
          </a:bodyPr>
          <a:lstStyle/>
          <a:p>
            <a:pPr algn="ctr"/>
            <a:r>
              <a:rPr lang="en-US" sz="6000" b="1" dirty="0" smtClean="0"/>
              <a:t>END LECTURE </a:t>
            </a:r>
            <a:endParaRPr lang="ar-IQ" sz="6000" b="1" dirty="0"/>
          </a:p>
        </p:txBody>
      </p:sp>
    </p:spTree>
    <p:extLst>
      <p:ext uri="{BB962C8B-B14F-4D97-AF65-F5344CB8AC3E}">
        <p14:creationId xmlns:p14="http://schemas.microsoft.com/office/powerpoint/2010/main" val="2956467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425</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 Hierarchical Addressing Scheme </vt:lpstr>
      <vt:lpstr>Subnet Mask  </vt:lpstr>
      <vt:lpstr>PowerPoint Presentation</vt:lpstr>
      <vt:lpstr>PowerPoint Presentation</vt:lpstr>
      <vt:lpstr>PowerPoint Presentation</vt:lpstr>
      <vt:lpstr>PowerPoint Presentation</vt:lpstr>
      <vt:lpstr>PowerPoint Presentation</vt:lpstr>
      <vt:lpstr>END LECTURE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Hierarchical Addressing Scheme </dc:title>
  <dc:creator>Saad mohsen mohsen</dc:creator>
  <cp:lastModifiedBy>Saad mohsen mohsen</cp:lastModifiedBy>
  <cp:revision>6</cp:revision>
  <dcterms:created xsi:type="dcterms:W3CDTF">2020-03-04T17:54:00Z</dcterms:created>
  <dcterms:modified xsi:type="dcterms:W3CDTF">2020-03-04T18:04:34Z</dcterms:modified>
</cp:coreProperties>
</file>