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779" autoAdjust="0"/>
    <p:restoredTop sz="94660"/>
  </p:normalViewPr>
  <p:slideViewPr>
    <p:cSldViewPr snapToGrid="0">
      <p:cViewPr varScale="1">
        <p:scale>
          <a:sx n="70" d="100"/>
          <a:sy n="70" d="100"/>
        </p:scale>
        <p:origin x="7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84D48845-FAAE-43A3-BA72-2F892EC2F927}"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7284CEA-C079-42AF-83B2-AFD495E811CA}" type="slidenum">
              <a:rPr lang="ar-IQ" smtClean="0"/>
              <a:t>‹#›</a:t>
            </a:fld>
            <a:endParaRPr lang="ar-IQ"/>
          </a:p>
        </p:txBody>
      </p:sp>
    </p:spTree>
    <p:extLst>
      <p:ext uri="{BB962C8B-B14F-4D97-AF65-F5344CB8AC3E}">
        <p14:creationId xmlns:p14="http://schemas.microsoft.com/office/powerpoint/2010/main" val="2712490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4D48845-FAAE-43A3-BA72-2F892EC2F927}"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7284CEA-C079-42AF-83B2-AFD495E811CA}" type="slidenum">
              <a:rPr lang="ar-IQ" smtClean="0"/>
              <a:t>‹#›</a:t>
            </a:fld>
            <a:endParaRPr lang="ar-IQ"/>
          </a:p>
        </p:txBody>
      </p:sp>
    </p:spTree>
    <p:extLst>
      <p:ext uri="{BB962C8B-B14F-4D97-AF65-F5344CB8AC3E}">
        <p14:creationId xmlns:p14="http://schemas.microsoft.com/office/powerpoint/2010/main" val="3115957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4D48845-FAAE-43A3-BA72-2F892EC2F927}"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7284CEA-C079-42AF-83B2-AFD495E811CA}" type="slidenum">
              <a:rPr lang="ar-IQ" smtClean="0"/>
              <a:t>‹#›</a:t>
            </a:fld>
            <a:endParaRPr lang="ar-IQ"/>
          </a:p>
        </p:txBody>
      </p:sp>
    </p:spTree>
    <p:extLst>
      <p:ext uri="{BB962C8B-B14F-4D97-AF65-F5344CB8AC3E}">
        <p14:creationId xmlns:p14="http://schemas.microsoft.com/office/powerpoint/2010/main" val="1467872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4D48845-FAAE-43A3-BA72-2F892EC2F927}"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7284CEA-C079-42AF-83B2-AFD495E811CA}" type="slidenum">
              <a:rPr lang="ar-IQ" smtClean="0"/>
              <a:t>‹#›</a:t>
            </a:fld>
            <a:endParaRPr lang="ar-IQ"/>
          </a:p>
        </p:txBody>
      </p:sp>
    </p:spTree>
    <p:extLst>
      <p:ext uri="{BB962C8B-B14F-4D97-AF65-F5344CB8AC3E}">
        <p14:creationId xmlns:p14="http://schemas.microsoft.com/office/powerpoint/2010/main" val="2499182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D48845-FAAE-43A3-BA72-2F892EC2F927}"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7284CEA-C079-42AF-83B2-AFD495E811CA}" type="slidenum">
              <a:rPr lang="ar-IQ" smtClean="0"/>
              <a:t>‹#›</a:t>
            </a:fld>
            <a:endParaRPr lang="ar-IQ"/>
          </a:p>
        </p:txBody>
      </p:sp>
    </p:spTree>
    <p:extLst>
      <p:ext uri="{BB962C8B-B14F-4D97-AF65-F5344CB8AC3E}">
        <p14:creationId xmlns:p14="http://schemas.microsoft.com/office/powerpoint/2010/main" val="1700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84D48845-FAAE-43A3-BA72-2F892EC2F927}"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7284CEA-C079-42AF-83B2-AFD495E811CA}" type="slidenum">
              <a:rPr lang="ar-IQ" smtClean="0"/>
              <a:t>‹#›</a:t>
            </a:fld>
            <a:endParaRPr lang="ar-IQ"/>
          </a:p>
        </p:txBody>
      </p:sp>
    </p:spTree>
    <p:extLst>
      <p:ext uri="{BB962C8B-B14F-4D97-AF65-F5344CB8AC3E}">
        <p14:creationId xmlns:p14="http://schemas.microsoft.com/office/powerpoint/2010/main" val="26514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84D48845-FAAE-43A3-BA72-2F892EC2F927}" type="datetimeFigureOut">
              <a:rPr lang="ar-IQ" smtClean="0"/>
              <a:t>10/07/1441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7284CEA-C079-42AF-83B2-AFD495E811CA}" type="slidenum">
              <a:rPr lang="ar-IQ" smtClean="0"/>
              <a:t>‹#›</a:t>
            </a:fld>
            <a:endParaRPr lang="ar-IQ"/>
          </a:p>
        </p:txBody>
      </p:sp>
    </p:spTree>
    <p:extLst>
      <p:ext uri="{BB962C8B-B14F-4D97-AF65-F5344CB8AC3E}">
        <p14:creationId xmlns:p14="http://schemas.microsoft.com/office/powerpoint/2010/main" val="3225479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84D48845-FAAE-43A3-BA72-2F892EC2F927}"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7284CEA-C079-42AF-83B2-AFD495E811CA}" type="slidenum">
              <a:rPr lang="ar-IQ" smtClean="0"/>
              <a:t>‹#›</a:t>
            </a:fld>
            <a:endParaRPr lang="ar-IQ"/>
          </a:p>
        </p:txBody>
      </p:sp>
    </p:spTree>
    <p:extLst>
      <p:ext uri="{BB962C8B-B14F-4D97-AF65-F5344CB8AC3E}">
        <p14:creationId xmlns:p14="http://schemas.microsoft.com/office/powerpoint/2010/main" val="3918472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48845-FAAE-43A3-BA72-2F892EC2F927}" type="datetimeFigureOut">
              <a:rPr lang="ar-IQ" smtClean="0"/>
              <a:t>10/07/1441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7284CEA-C079-42AF-83B2-AFD495E811CA}" type="slidenum">
              <a:rPr lang="ar-IQ" smtClean="0"/>
              <a:t>‹#›</a:t>
            </a:fld>
            <a:endParaRPr lang="ar-IQ"/>
          </a:p>
        </p:txBody>
      </p:sp>
    </p:spTree>
    <p:extLst>
      <p:ext uri="{BB962C8B-B14F-4D97-AF65-F5344CB8AC3E}">
        <p14:creationId xmlns:p14="http://schemas.microsoft.com/office/powerpoint/2010/main" val="1487534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48845-FAAE-43A3-BA72-2F892EC2F927}"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7284CEA-C079-42AF-83B2-AFD495E811CA}" type="slidenum">
              <a:rPr lang="ar-IQ" smtClean="0"/>
              <a:t>‹#›</a:t>
            </a:fld>
            <a:endParaRPr lang="ar-IQ"/>
          </a:p>
        </p:txBody>
      </p:sp>
    </p:spTree>
    <p:extLst>
      <p:ext uri="{BB962C8B-B14F-4D97-AF65-F5344CB8AC3E}">
        <p14:creationId xmlns:p14="http://schemas.microsoft.com/office/powerpoint/2010/main" val="2639596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48845-FAAE-43A3-BA72-2F892EC2F927}"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7284CEA-C079-42AF-83B2-AFD495E811CA}" type="slidenum">
              <a:rPr lang="ar-IQ" smtClean="0"/>
              <a:t>‹#›</a:t>
            </a:fld>
            <a:endParaRPr lang="ar-IQ"/>
          </a:p>
        </p:txBody>
      </p:sp>
    </p:spTree>
    <p:extLst>
      <p:ext uri="{BB962C8B-B14F-4D97-AF65-F5344CB8AC3E}">
        <p14:creationId xmlns:p14="http://schemas.microsoft.com/office/powerpoint/2010/main" val="4201305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4D48845-FAAE-43A3-BA72-2F892EC2F927}" type="datetimeFigureOut">
              <a:rPr lang="ar-IQ" smtClean="0"/>
              <a:t>10/07/1441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7284CEA-C079-42AF-83B2-AFD495E811CA}" type="slidenum">
              <a:rPr lang="ar-IQ" smtClean="0"/>
              <a:t>‹#›</a:t>
            </a:fld>
            <a:endParaRPr lang="ar-IQ"/>
          </a:p>
        </p:txBody>
      </p:sp>
    </p:spTree>
    <p:extLst>
      <p:ext uri="{BB962C8B-B14F-4D97-AF65-F5344CB8AC3E}">
        <p14:creationId xmlns:p14="http://schemas.microsoft.com/office/powerpoint/2010/main" val="3165953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9976" y="890351"/>
            <a:ext cx="9144000" cy="1020336"/>
          </a:xfrm>
        </p:spPr>
        <p:txBody>
          <a:bodyPr>
            <a:normAutofit/>
          </a:bodyPr>
          <a:lstStyle/>
          <a:p>
            <a:pPr algn="l" rtl="0"/>
            <a:r>
              <a:rPr lang="en-US" sz="3200" b="1" dirty="0"/>
              <a:t>Network Layer</a:t>
            </a:r>
            <a:r>
              <a:rPr lang="en-US" sz="3200" dirty="0"/>
              <a:t/>
            </a:r>
            <a:br>
              <a:rPr lang="en-US" sz="3200" dirty="0"/>
            </a:br>
            <a:endParaRPr lang="ar-IQ" sz="3200" dirty="0"/>
          </a:p>
        </p:txBody>
      </p:sp>
      <p:sp>
        <p:nvSpPr>
          <p:cNvPr id="3" name="Subtitle 2"/>
          <p:cNvSpPr>
            <a:spLocks noGrp="1"/>
          </p:cNvSpPr>
          <p:nvPr>
            <p:ph type="subTitle" idx="1"/>
          </p:nvPr>
        </p:nvSpPr>
        <p:spPr>
          <a:xfrm>
            <a:off x="1059976" y="1746914"/>
            <a:ext cx="9144000" cy="3347113"/>
          </a:xfrm>
        </p:spPr>
        <p:txBody>
          <a:bodyPr>
            <a:normAutofit lnSpcReduction="10000"/>
          </a:bodyPr>
          <a:lstStyle/>
          <a:p>
            <a:pPr algn="just" rtl="0">
              <a:lnSpc>
                <a:spcPct val="150000"/>
              </a:lnSpc>
            </a:pPr>
            <a:r>
              <a:rPr lang="en-US" dirty="0"/>
              <a:t>The network layer is responsible for carrying data from one host to another. It provides means to allocate logical addresses to hosts, and identify them uniquely using the same. Network layer takes data units from Transport Layer and cuts them in to smaller unit called Data Packet. Network layer defines the data path, the packets should follow to reach the destination. </a:t>
            </a:r>
          </a:p>
          <a:p>
            <a:pPr algn="just" rtl="0">
              <a:lnSpc>
                <a:spcPct val="150000"/>
              </a:lnSpc>
            </a:pPr>
            <a:endParaRPr lang="ar-IQ" dirty="0"/>
          </a:p>
        </p:txBody>
      </p:sp>
    </p:spTree>
    <p:extLst>
      <p:ext uri="{BB962C8B-B14F-4D97-AF65-F5344CB8AC3E}">
        <p14:creationId xmlns:p14="http://schemas.microsoft.com/office/powerpoint/2010/main" val="151721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a:t>OSI Model:-</a:t>
            </a:r>
            <a:r>
              <a:rPr lang="en-US" dirty="0"/>
              <a:t/>
            </a:r>
            <a:br>
              <a:rPr lang="en-US" dirty="0"/>
            </a:br>
            <a:endParaRPr lang="ar-IQ" dirty="0"/>
          </a:p>
        </p:txBody>
      </p:sp>
      <p:sp>
        <p:nvSpPr>
          <p:cNvPr id="4" name="Rectangle 3"/>
          <p:cNvSpPr/>
          <p:nvPr/>
        </p:nvSpPr>
        <p:spPr>
          <a:xfrm>
            <a:off x="838200" y="1367522"/>
            <a:ext cx="7855424" cy="923330"/>
          </a:xfrm>
          <a:prstGeom prst="rect">
            <a:avLst/>
          </a:prstGeom>
        </p:spPr>
        <p:txBody>
          <a:bodyPr wrap="square">
            <a:spAutoFit/>
          </a:bodyPr>
          <a:lstStyle/>
          <a:p>
            <a:pPr algn="l" rtl="0">
              <a:lnSpc>
                <a:spcPct val="150000"/>
              </a:lnSpc>
            </a:pPr>
            <a:r>
              <a:rPr lang="en-US" dirty="0" smtClean="0">
                <a:effectLst/>
                <a:latin typeface="Times New Roman" panose="02020603050405020304" pitchFamily="18" charset="0"/>
                <a:ea typeface="Calibri" panose="020F0502020204030204" pitchFamily="34" charset="0"/>
              </a:rPr>
              <a:t>OSI stands for Open Systems Interconnection. It has been developed by ISO – ‘International Organization of Standardization‘, in the year 1974. </a:t>
            </a:r>
            <a:endParaRPr lang="ar-IQ" dirty="0"/>
          </a:p>
        </p:txBody>
      </p:sp>
      <p:pic>
        <p:nvPicPr>
          <p:cNvPr id="5" name="Picture 4" descr="seven layers of OSI model"/>
          <p:cNvPicPr/>
          <p:nvPr/>
        </p:nvPicPr>
        <p:blipFill>
          <a:blip r:embed="rId2">
            <a:extLst>
              <a:ext uri="{28A0092B-C50C-407E-A947-70E740481C1C}">
                <a14:useLocalDpi xmlns:a14="http://schemas.microsoft.com/office/drawing/2010/main" val="0"/>
              </a:ext>
            </a:extLst>
          </a:blip>
          <a:srcRect/>
          <a:stretch>
            <a:fillRect/>
          </a:stretch>
        </p:blipFill>
        <p:spPr bwMode="auto">
          <a:xfrm>
            <a:off x="3136454" y="2866031"/>
            <a:ext cx="5919091" cy="297039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260390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media.geeksforgeeks.org/wp-content/uploads/computer-network-osi-model-layers.png"/>
          <p:cNvPicPr/>
          <p:nvPr/>
        </p:nvPicPr>
        <p:blipFill>
          <a:blip r:embed="rId2">
            <a:extLst>
              <a:ext uri="{28A0092B-C50C-407E-A947-70E740481C1C}">
                <a14:useLocalDpi xmlns:a14="http://schemas.microsoft.com/office/drawing/2010/main" val="0"/>
              </a:ext>
            </a:extLst>
          </a:blip>
          <a:srcRect/>
          <a:stretch>
            <a:fillRect/>
          </a:stretch>
        </p:blipFill>
        <p:spPr bwMode="auto">
          <a:xfrm>
            <a:off x="3029803" y="955344"/>
            <a:ext cx="5991368" cy="48176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886289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14026360"/>
              </p:ext>
            </p:extLst>
          </p:nvPr>
        </p:nvGraphicFramePr>
        <p:xfrm>
          <a:off x="805218" y="1374515"/>
          <a:ext cx="10153934" cy="4860154"/>
        </p:xfrm>
        <a:graphic>
          <a:graphicData uri="http://schemas.openxmlformats.org/drawingml/2006/table">
            <a:tbl>
              <a:tblPr firstRow="1" firstCol="1" bandRow="1">
                <a:tableStyleId>{5C22544A-7EE6-4342-B048-85BDC9FD1C3A}</a:tableStyleId>
              </a:tblPr>
              <a:tblGrid>
                <a:gridCol w="824858"/>
                <a:gridCol w="1053738"/>
                <a:gridCol w="4137669"/>
                <a:gridCol w="4137669"/>
              </a:tblGrid>
              <a:tr h="422569">
                <a:tc>
                  <a:txBody>
                    <a:bodyPr/>
                    <a:lstStyle/>
                    <a:p>
                      <a:pPr algn="ctr" rtl="0">
                        <a:lnSpc>
                          <a:spcPct val="107000"/>
                        </a:lnSpc>
                        <a:spcAft>
                          <a:spcPts val="0"/>
                        </a:spcAft>
                      </a:pPr>
                      <a:r>
                        <a:rPr lang="en-US" sz="1400" b="1">
                          <a:effectLst/>
                        </a:rPr>
                        <a:t>Group</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400" b="1">
                          <a:effectLst/>
                        </a:rPr>
                        <a:t>Layer Number</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400" b="1">
                          <a:effectLst/>
                        </a:rPr>
                        <a:t>Layer Name</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400" b="1">
                          <a:effectLst/>
                        </a:rPr>
                        <a:t>Description</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592310">
                <a:tc rowSpan="3">
                  <a:txBody>
                    <a:bodyPr/>
                    <a:lstStyle/>
                    <a:p>
                      <a:pPr algn="ctr" rtl="0">
                        <a:lnSpc>
                          <a:spcPct val="150000"/>
                        </a:lnSpc>
                        <a:spcAft>
                          <a:spcPts val="0"/>
                        </a:spcAft>
                      </a:pPr>
                      <a:r>
                        <a:rPr lang="en-US" sz="1400" b="1">
                          <a:effectLst/>
                        </a:rPr>
                        <a:t>Top Layers</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50000"/>
                        </a:lnSpc>
                        <a:spcAft>
                          <a:spcPts val="0"/>
                        </a:spcAft>
                      </a:pPr>
                      <a:r>
                        <a:rPr lang="en-US" sz="1400" b="1">
                          <a:effectLst/>
                        </a:rPr>
                        <a:t>7</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50000"/>
                        </a:lnSpc>
                        <a:spcAft>
                          <a:spcPts val="0"/>
                        </a:spcAft>
                      </a:pPr>
                      <a:r>
                        <a:rPr lang="en-US" sz="1400" b="1">
                          <a:effectLst/>
                        </a:rPr>
                        <a:t>Application</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0">
                        <a:lnSpc>
                          <a:spcPct val="150000"/>
                        </a:lnSpc>
                        <a:spcAft>
                          <a:spcPts val="0"/>
                        </a:spcAft>
                      </a:pPr>
                      <a:r>
                        <a:rPr lang="en-US" sz="1400" b="1">
                          <a:effectLst/>
                        </a:rPr>
                        <a:t>Provide user interface to send and receive the data</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92310">
                <a:tc vMerge="1">
                  <a:txBody>
                    <a:bodyPr/>
                    <a:lstStyle/>
                    <a:p>
                      <a:pPr rtl="1"/>
                      <a:endParaRPr lang="ar-IQ"/>
                    </a:p>
                  </a:txBody>
                  <a:tcPr/>
                </a:tc>
                <a:tc>
                  <a:txBody>
                    <a:bodyPr/>
                    <a:lstStyle/>
                    <a:p>
                      <a:pPr algn="ctr" rtl="0">
                        <a:lnSpc>
                          <a:spcPct val="150000"/>
                        </a:lnSpc>
                        <a:spcAft>
                          <a:spcPts val="0"/>
                        </a:spcAft>
                      </a:pPr>
                      <a:r>
                        <a:rPr lang="en-US" sz="1400" b="1">
                          <a:effectLst/>
                        </a:rPr>
                        <a:t>6</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50000"/>
                        </a:lnSpc>
                        <a:spcAft>
                          <a:spcPts val="0"/>
                        </a:spcAft>
                      </a:pPr>
                      <a:r>
                        <a:rPr lang="en-US" sz="1400" b="1">
                          <a:effectLst/>
                        </a:rPr>
                        <a:t>Presentation</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0">
                        <a:lnSpc>
                          <a:spcPct val="150000"/>
                        </a:lnSpc>
                        <a:spcAft>
                          <a:spcPts val="0"/>
                        </a:spcAft>
                      </a:pPr>
                      <a:r>
                        <a:rPr lang="en-US" sz="1400" b="1">
                          <a:effectLst/>
                        </a:rPr>
                        <a:t>Encrypt, format and compress the data for transmission</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92310">
                <a:tc vMerge="1">
                  <a:txBody>
                    <a:bodyPr/>
                    <a:lstStyle/>
                    <a:p>
                      <a:pPr rtl="1"/>
                      <a:endParaRPr lang="ar-IQ"/>
                    </a:p>
                  </a:txBody>
                  <a:tcPr/>
                </a:tc>
                <a:tc>
                  <a:txBody>
                    <a:bodyPr/>
                    <a:lstStyle/>
                    <a:p>
                      <a:pPr algn="ctr" rtl="0">
                        <a:lnSpc>
                          <a:spcPct val="150000"/>
                        </a:lnSpc>
                        <a:spcAft>
                          <a:spcPts val="0"/>
                        </a:spcAft>
                      </a:pPr>
                      <a:r>
                        <a:rPr lang="en-US" sz="1400" b="1">
                          <a:effectLst/>
                        </a:rPr>
                        <a:t>5</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50000"/>
                        </a:lnSpc>
                        <a:spcAft>
                          <a:spcPts val="0"/>
                        </a:spcAft>
                      </a:pPr>
                      <a:r>
                        <a:rPr lang="en-US" sz="1400" b="1">
                          <a:effectLst/>
                        </a:rPr>
                        <a:t>Session</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0">
                        <a:lnSpc>
                          <a:spcPct val="150000"/>
                        </a:lnSpc>
                        <a:spcAft>
                          <a:spcPts val="0"/>
                        </a:spcAft>
                      </a:pPr>
                      <a:r>
                        <a:rPr lang="en-US" sz="1400" b="1">
                          <a:effectLst/>
                        </a:rPr>
                        <a:t>Initiate and terminate session with remote system</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845138">
                <a:tc rowSpan="4">
                  <a:txBody>
                    <a:bodyPr/>
                    <a:lstStyle/>
                    <a:p>
                      <a:pPr algn="ctr" rtl="0">
                        <a:lnSpc>
                          <a:spcPct val="150000"/>
                        </a:lnSpc>
                        <a:spcAft>
                          <a:spcPts val="0"/>
                        </a:spcAft>
                      </a:pPr>
                      <a:r>
                        <a:rPr lang="en-US" sz="1400" b="1">
                          <a:effectLst/>
                        </a:rPr>
                        <a:t>Bottom Layers</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50000"/>
                        </a:lnSpc>
                        <a:spcAft>
                          <a:spcPts val="0"/>
                        </a:spcAft>
                      </a:pPr>
                      <a:r>
                        <a:rPr lang="en-US" sz="1400" b="1">
                          <a:effectLst/>
                        </a:rPr>
                        <a:t>4</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50000"/>
                        </a:lnSpc>
                        <a:spcAft>
                          <a:spcPts val="0"/>
                        </a:spcAft>
                      </a:pPr>
                      <a:r>
                        <a:rPr lang="en-US" sz="1400" b="1">
                          <a:effectLst/>
                        </a:rPr>
                        <a:t>Transport</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0">
                        <a:lnSpc>
                          <a:spcPct val="107000"/>
                        </a:lnSpc>
                        <a:spcAft>
                          <a:spcPts val="0"/>
                        </a:spcAft>
                      </a:pPr>
                      <a:r>
                        <a:rPr lang="en-US" sz="1400" b="1">
                          <a:effectLst/>
                        </a:rPr>
                        <a:t>Break data stream in smaller segments and provide reliable and unreliable data delivery</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92310">
                <a:tc vMerge="1">
                  <a:txBody>
                    <a:bodyPr/>
                    <a:lstStyle/>
                    <a:p>
                      <a:pPr rtl="1"/>
                      <a:endParaRPr lang="ar-IQ"/>
                    </a:p>
                  </a:txBody>
                  <a:tcPr/>
                </a:tc>
                <a:tc>
                  <a:txBody>
                    <a:bodyPr/>
                    <a:lstStyle/>
                    <a:p>
                      <a:pPr algn="ctr" rtl="0">
                        <a:lnSpc>
                          <a:spcPct val="150000"/>
                        </a:lnSpc>
                        <a:spcAft>
                          <a:spcPts val="0"/>
                        </a:spcAft>
                      </a:pPr>
                      <a:r>
                        <a:rPr lang="en-US" sz="1400" b="1">
                          <a:effectLst/>
                        </a:rPr>
                        <a:t>3</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50000"/>
                        </a:lnSpc>
                        <a:spcAft>
                          <a:spcPts val="0"/>
                        </a:spcAft>
                      </a:pPr>
                      <a:r>
                        <a:rPr lang="en-US" sz="1400" b="1">
                          <a:effectLst/>
                        </a:rPr>
                        <a:t>Network</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0">
                        <a:lnSpc>
                          <a:spcPct val="150000"/>
                        </a:lnSpc>
                        <a:spcAft>
                          <a:spcPts val="0"/>
                        </a:spcAft>
                      </a:pPr>
                      <a:r>
                        <a:rPr lang="en-US" sz="1400" b="1">
                          <a:effectLst/>
                        </a:rPr>
                        <a:t>Provide logical addressing</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92310">
                <a:tc vMerge="1">
                  <a:txBody>
                    <a:bodyPr/>
                    <a:lstStyle/>
                    <a:p>
                      <a:pPr rtl="1"/>
                      <a:endParaRPr lang="ar-IQ"/>
                    </a:p>
                  </a:txBody>
                  <a:tcPr/>
                </a:tc>
                <a:tc>
                  <a:txBody>
                    <a:bodyPr/>
                    <a:lstStyle/>
                    <a:p>
                      <a:pPr algn="ctr" rtl="0">
                        <a:lnSpc>
                          <a:spcPct val="150000"/>
                        </a:lnSpc>
                        <a:spcAft>
                          <a:spcPts val="0"/>
                        </a:spcAft>
                      </a:pPr>
                      <a:r>
                        <a:rPr lang="en-US" sz="1400" b="1">
                          <a:effectLst/>
                        </a:rPr>
                        <a:t>2</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50000"/>
                        </a:lnSpc>
                        <a:spcAft>
                          <a:spcPts val="0"/>
                        </a:spcAft>
                      </a:pPr>
                      <a:r>
                        <a:rPr lang="en-US" sz="1400" b="1">
                          <a:effectLst/>
                        </a:rPr>
                        <a:t>Data Link</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0">
                        <a:lnSpc>
                          <a:spcPct val="150000"/>
                        </a:lnSpc>
                        <a:spcAft>
                          <a:spcPts val="0"/>
                        </a:spcAft>
                      </a:pPr>
                      <a:r>
                        <a:rPr lang="en-US" sz="1400" b="1">
                          <a:effectLst/>
                        </a:rPr>
                        <a:t>Prepare data for transmission</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92310">
                <a:tc vMerge="1">
                  <a:txBody>
                    <a:bodyPr/>
                    <a:lstStyle/>
                    <a:p>
                      <a:pPr rtl="1"/>
                      <a:endParaRPr lang="ar-IQ"/>
                    </a:p>
                  </a:txBody>
                  <a:tcPr/>
                </a:tc>
                <a:tc>
                  <a:txBody>
                    <a:bodyPr/>
                    <a:lstStyle/>
                    <a:p>
                      <a:pPr algn="ctr" rtl="0">
                        <a:lnSpc>
                          <a:spcPct val="150000"/>
                        </a:lnSpc>
                        <a:spcAft>
                          <a:spcPts val="0"/>
                        </a:spcAft>
                      </a:pPr>
                      <a:r>
                        <a:rPr lang="en-US" sz="1400" b="1">
                          <a:effectLst/>
                        </a:rPr>
                        <a:t>1</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50000"/>
                        </a:lnSpc>
                        <a:spcAft>
                          <a:spcPts val="0"/>
                        </a:spcAft>
                      </a:pPr>
                      <a:r>
                        <a:rPr lang="en-US" sz="1400" b="1">
                          <a:effectLst/>
                        </a:rPr>
                        <a:t>Physical</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0">
                        <a:lnSpc>
                          <a:spcPct val="150000"/>
                        </a:lnSpc>
                        <a:spcAft>
                          <a:spcPts val="0"/>
                        </a:spcAft>
                      </a:pPr>
                      <a:r>
                        <a:rPr lang="en-US" sz="1400" b="1" dirty="0">
                          <a:effectLst/>
                        </a:rPr>
                        <a:t>Move data between devices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2897844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media.geeksforgeeks.org/wp-content/uploads/computer-network-osi-model-layers-session.png"/>
          <p:cNvPicPr/>
          <p:nvPr/>
        </p:nvPicPr>
        <p:blipFill>
          <a:blip r:embed="rId2">
            <a:extLst>
              <a:ext uri="{28A0092B-C50C-407E-A947-70E740481C1C}">
                <a14:useLocalDpi xmlns:a14="http://schemas.microsoft.com/office/drawing/2010/main" val="0"/>
              </a:ext>
            </a:extLst>
          </a:blip>
          <a:srcRect/>
          <a:stretch>
            <a:fillRect/>
          </a:stretch>
        </p:blipFill>
        <p:spPr bwMode="auto">
          <a:xfrm>
            <a:off x="3346520" y="587404"/>
            <a:ext cx="5089525" cy="18618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p:cNvPicPr/>
          <p:nvPr/>
        </p:nvPicPr>
        <p:blipFill rotWithShape="1">
          <a:blip r:embed="rId3"/>
          <a:srcRect l="38955" t="29103" r="37180" b="45252"/>
          <a:stretch/>
        </p:blipFill>
        <p:spPr bwMode="auto">
          <a:xfrm>
            <a:off x="1419366" y="2852383"/>
            <a:ext cx="9567081" cy="385549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9306135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171</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Network Layer </vt:lpstr>
      <vt:lpstr>OSI Model:-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Layer </dc:title>
  <dc:creator>Saad mohsen mohsen</dc:creator>
  <cp:lastModifiedBy>Saad mohsen mohsen</cp:lastModifiedBy>
  <cp:revision>6</cp:revision>
  <dcterms:created xsi:type="dcterms:W3CDTF">2020-03-04T17:42:06Z</dcterms:created>
  <dcterms:modified xsi:type="dcterms:W3CDTF">2020-03-04T17:47:14Z</dcterms:modified>
</cp:coreProperties>
</file>