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0A0C-1603-41E2-A96F-452B6D625A86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3E4C-CB10-40A8-8FB0-CA7E8F9EAE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67669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0A0C-1603-41E2-A96F-452B6D625A86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3E4C-CB10-40A8-8FB0-CA7E8F9EAE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8911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0A0C-1603-41E2-A96F-452B6D625A86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3E4C-CB10-40A8-8FB0-CA7E8F9EAE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54079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0A0C-1603-41E2-A96F-452B6D625A86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3E4C-CB10-40A8-8FB0-CA7E8F9EAE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62101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0A0C-1603-41E2-A96F-452B6D625A86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3E4C-CB10-40A8-8FB0-CA7E8F9EAE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1514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0A0C-1603-41E2-A96F-452B6D625A86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3E4C-CB10-40A8-8FB0-CA7E8F9EAE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11169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0A0C-1603-41E2-A96F-452B6D625A86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3E4C-CB10-40A8-8FB0-CA7E8F9EAE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7316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0A0C-1603-41E2-A96F-452B6D625A86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3E4C-CB10-40A8-8FB0-CA7E8F9EAE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78500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0A0C-1603-41E2-A96F-452B6D625A86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3E4C-CB10-40A8-8FB0-CA7E8F9EAE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62734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0A0C-1603-41E2-A96F-452B6D625A86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3E4C-CB10-40A8-8FB0-CA7E8F9EAE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41080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0A0C-1603-41E2-A96F-452B6D625A86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3E4C-CB10-40A8-8FB0-CA7E8F9EAE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67843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E0A0C-1603-41E2-A96F-452B6D625A86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23E4C-CB10-40A8-8FB0-CA7E8F9EAE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05872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0794" y="712930"/>
            <a:ext cx="9144000" cy="1061279"/>
          </a:xfrm>
        </p:spPr>
        <p:txBody>
          <a:bodyPr>
            <a:normAutofit/>
          </a:bodyPr>
          <a:lstStyle/>
          <a:p>
            <a:pPr algn="l" rtl="0"/>
            <a:r>
              <a:rPr lang="en-US" sz="3200" b="1" dirty="0"/>
              <a:t>1.5 DATA FLOW              </a:t>
            </a:r>
            <a:r>
              <a:rPr lang="ar-IQ" sz="3200" b="1" dirty="0"/>
              <a:t>تدفق البيانات</a:t>
            </a:r>
            <a:r>
              <a:rPr lang="en-US" sz="3200" dirty="0"/>
              <a:t/>
            </a:r>
            <a:br>
              <a:rPr lang="en-US" sz="3200" dirty="0"/>
            </a:br>
            <a:endParaRPr lang="ar-IQ" sz="3200" dirty="0"/>
          </a:p>
        </p:txBody>
      </p:sp>
      <p:pic>
        <p:nvPicPr>
          <p:cNvPr id="4" name="Picture 3" descr="Image result for Simplex communicatio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2949" y="1774209"/>
            <a:ext cx="7287905" cy="375313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50871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3200" b="1" dirty="0"/>
              <a:t>1. Simplex </a:t>
            </a:r>
            <a:r>
              <a:rPr lang="en-US" sz="3200" dirty="0"/>
              <a:t/>
            </a:r>
            <a:br>
              <a:rPr lang="en-US" sz="3200" dirty="0"/>
            </a:br>
            <a:endParaRPr lang="ar-IQ" sz="3200" dirty="0"/>
          </a:p>
        </p:txBody>
      </p:sp>
      <p:pic>
        <p:nvPicPr>
          <p:cNvPr id="4" name="Picture 3"/>
          <p:cNvPicPr/>
          <p:nvPr/>
        </p:nvPicPr>
        <p:blipFill rotWithShape="1">
          <a:blip r:embed="rId2"/>
          <a:srcRect l="34525" t="65228" r="33487" b="16973"/>
          <a:stretch/>
        </p:blipFill>
        <p:spPr bwMode="auto">
          <a:xfrm>
            <a:off x="2156346" y="1027906"/>
            <a:ext cx="7629098" cy="21383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 descr="Image result for Simplex communicatio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5528" y="3947680"/>
            <a:ext cx="7519916" cy="209827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95994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3200" b="1" dirty="0"/>
              <a:t>2.</a:t>
            </a:r>
            <a:r>
              <a:rPr lang="en-US" sz="3200" dirty="0"/>
              <a:t> </a:t>
            </a:r>
            <a:r>
              <a:rPr lang="en-US" sz="3200" b="1" dirty="0"/>
              <a:t>Half Duplex</a:t>
            </a:r>
            <a:r>
              <a:rPr lang="en-US" sz="3200" dirty="0"/>
              <a:t/>
            </a:r>
            <a:br>
              <a:rPr lang="en-US" sz="3200" dirty="0"/>
            </a:br>
            <a:endParaRPr lang="ar-IQ" sz="3200" dirty="0"/>
          </a:p>
        </p:txBody>
      </p:sp>
      <p:pic>
        <p:nvPicPr>
          <p:cNvPr id="4" name="Picture 3"/>
          <p:cNvPicPr/>
          <p:nvPr/>
        </p:nvPicPr>
        <p:blipFill rotWithShape="1">
          <a:blip r:embed="rId2"/>
          <a:srcRect l="34346" t="29945" r="33653" b="49297"/>
          <a:stretch/>
        </p:blipFill>
        <p:spPr bwMode="auto">
          <a:xfrm>
            <a:off x="2620368" y="1213016"/>
            <a:ext cx="7451677" cy="223779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 descr="Related 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0230" y="3785690"/>
            <a:ext cx="4211955" cy="262875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24360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3200" b="1" dirty="0"/>
              <a:t>3. Full Duplex</a:t>
            </a:r>
            <a:r>
              <a:rPr lang="en-US" sz="3200" dirty="0"/>
              <a:t/>
            </a:r>
            <a:br>
              <a:rPr lang="en-US" sz="3200" dirty="0"/>
            </a:br>
            <a:endParaRPr lang="ar-IQ" sz="3200" dirty="0"/>
          </a:p>
        </p:txBody>
      </p:sp>
      <p:pic>
        <p:nvPicPr>
          <p:cNvPr id="4" name="Picture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89" t="63153" r="33653" b="17270"/>
          <a:stretch/>
        </p:blipFill>
        <p:spPr bwMode="auto">
          <a:xfrm>
            <a:off x="2593075" y="1446663"/>
            <a:ext cx="7356143" cy="21235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 descr="Image result for Simplex communication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30"/>
          <a:stretch/>
        </p:blipFill>
        <p:spPr bwMode="auto">
          <a:xfrm>
            <a:off x="4152900" y="3960310"/>
            <a:ext cx="3886200" cy="252237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20642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3200" b="1" dirty="0"/>
              <a:t>1.6 COMPUTER NETWORK</a:t>
            </a:r>
            <a:r>
              <a:rPr lang="en-US" sz="3200" dirty="0"/>
              <a:t/>
            </a:r>
            <a:br>
              <a:rPr lang="en-US" sz="3200" dirty="0"/>
            </a:br>
            <a:endParaRPr lang="ar-IQ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 algn="l" rtl="0"/>
            <a:r>
              <a:rPr lang="en-US" b="1" dirty="0"/>
              <a:t>Definition: </a:t>
            </a:r>
            <a:r>
              <a:rPr lang="en-US" dirty="0"/>
              <a:t>A computer network can be defined as a collection of nodes. A </a:t>
            </a:r>
          </a:p>
          <a:p>
            <a:pPr algn="l" rtl="0"/>
            <a:r>
              <a:rPr lang="en-US" dirty="0"/>
              <a:t>node can be any device capable of transmitting or receiving data. The communicating nodes have to be connected by communication links. </a:t>
            </a:r>
          </a:p>
          <a:p>
            <a:pPr algn="l" rtl="0"/>
            <a:r>
              <a:rPr lang="en-US" dirty="0"/>
              <a:t>A Compute network should ensure: </a:t>
            </a:r>
            <a:endParaRPr lang="en-US" dirty="0" smtClean="0"/>
          </a:p>
          <a:p>
            <a:pPr lvl="0" algn="l" rtl="0"/>
            <a:r>
              <a:rPr lang="en-US" b="1" dirty="0" smtClean="0"/>
              <a:t>Reliability</a:t>
            </a:r>
            <a:endParaRPr lang="en-US" dirty="0"/>
          </a:p>
          <a:p>
            <a:pPr lvl="0" algn="l" rtl="0"/>
            <a:r>
              <a:rPr lang="en-US" b="1" dirty="0"/>
              <a:t>Security </a:t>
            </a:r>
            <a:endParaRPr lang="en-US" b="1" dirty="0" smtClean="0"/>
          </a:p>
          <a:p>
            <a:pPr lvl="0" algn="l" rtl="0"/>
            <a:r>
              <a:rPr lang="en-US" b="1" dirty="0" smtClean="0"/>
              <a:t>Performance</a:t>
            </a:r>
            <a:endParaRPr lang="en-US" dirty="0"/>
          </a:p>
          <a:p>
            <a:pPr algn="l" rtl="0"/>
            <a:endParaRPr lang="en-US" dirty="0"/>
          </a:p>
          <a:p>
            <a:pPr algn="l" rtl="0"/>
            <a:r>
              <a:rPr lang="en-US" dirty="0"/>
              <a:t> </a:t>
            </a: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204290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2356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/>
              <a:t>1.6.1 Categories of Network 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ar-IQ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6885"/>
            <a:ext cx="10515600" cy="1640906"/>
          </a:xfrm>
        </p:spPr>
        <p:txBody>
          <a:bodyPr/>
          <a:lstStyle/>
          <a:p>
            <a:pPr algn="l" rtl="0"/>
            <a:r>
              <a:rPr lang="en-US" dirty="0" smtClean="0"/>
              <a:t>Networks </a:t>
            </a:r>
            <a:r>
              <a:rPr lang="en-US" dirty="0"/>
              <a:t>are categorized on the basis of their size. The three basic categories of </a:t>
            </a:r>
          </a:p>
          <a:p>
            <a:pPr algn="l" rtl="0"/>
            <a:r>
              <a:rPr lang="en-US" dirty="0"/>
              <a:t>computer networks are: </a:t>
            </a: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30829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3200" dirty="0"/>
              <a:t>A. </a:t>
            </a:r>
            <a:r>
              <a:rPr lang="en-US" sz="3200" b="1" dirty="0"/>
              <a:t>Local Area Networks (LAN) </a:t>
            </a:r>
            <a:endParaRPr lang="ar-IQ" sz="3200" dirty="0"/>
          </a:p>
        </p:txBody>
      </p:sp>
      <p:pic>
        <p:nvPicPr>
          <p:cNvPr id="5" name="Picture 4" descr="Related imag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8484" y="1971675"/>
            <a:ext cx="7656394" cy="377403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10409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3200" dirty="0"/>
              <a:t>B. </a:t>
            </a:r>
            <a:r>
              <a:rPr lang="en-US" sz="3200" b="1" dirty="0"/>
              <a:t>Wide Area Network (WAN)</a:t>
            </a:r>
            <a:endParaRPr lang="ar-IQ" sz="3200" dirty="0"/>
          </a:p>
        </p:txBody>
      </p:sp>
      <p:pic>
        <p:nvPicPr>
          <p:cNvPr id="4" name="Picture 3" descr="Image result for wide area network diagram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503" y="1897039"/>
            <a:ext cx="8447965" cy="38896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77404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3200" dirty="0"/>
              <a:t>C. </a:t>
            </a:r>
            <a:r>
              <a:rPr lang="en-US" sz="3200" b="1" dirty="0"/>
              <a:t>Metropolitan Area Network (MAN) </a:t>
            </a:r>
            <a:endParaRPr lang="ar-IQ" sz="3200" dirty="0"/>
          </a:p>
        </p:txBody>
      </p:sp>
      <p:pic>
        <p:nvPicPr>
          <p:cNvPr id="4" name="Picture 3" descr="Image result for Metropolitan Area Network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2949" y="1832292"/>
            <a:ext cx="7779224" cy="358586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55469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113</Words>
  <Application>Microsoft Office PowerPoint</Application>
  <PresentationFormat>Widescreen</PresentationFormat>
  <Paragraphs>19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1.5 DATA FLOW              تدفق البيانات </vt:lpstr>
      <vt:lpstr>1. Simplex  </vt:lpstr>
      <vt:lpstr>2. Half Duplex </vt:lpstr>
      <vt:lpstr>3. Full Duplex </vt:lpstr>
      <vt:lpstr>1.6 COMPUTER NETWORK </vt:lpstr>
      <vt:lpstr>1.6.1 Categories of Network  </vt:lpstr>
      <vt:lpstr>A. Local Area Networks (LAN) </vt:lpstr>
      <vt:lpstr>B. Wide Area Network (WAN)</vt:lpstr>
      <vt:lpstr>C. Metropolitan Area Network (MAN)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1.5 DATA FLOW              تدفق البيانات </dc:title>
  <dc:creator>Saad mohsen mohsen</dc:creator>
  <cp:lastModifiedBy>Saad mohsen mohsen</cp:lastModifiedBy>
  <cp:revision>11</cp:revision>
  <dcterms:created xsi:type="dcterms:W3CDTF">2020-03-04T17:06:05Z</dcterms:created>
  <dcterms:modified xsi:type="dcterms:W3CDTF">2020-03-04T17:17:15Z</dcterms:modified>
</cp:coreProperties>
</file>