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6" r:id="rId2"/>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C4D386C-28CC-454F-A48D-5DA502282446}"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8E44478-1547-4E0F-ABBD-044E6BC8765E}" type="slidenum">
              <a:rPr lang="ar-IQ" smtClean="0"/>
              <a:t>‹#›</a:t>
            </a:fld>
            <a:endParaRPr lang="ar-IQ"/>
          </a:p>
        </p:txBody>
      </p:sp>
    </p:spTree>
    <p:extLst>
      <p:ext uri="{BB962C8B-B14F-4D97-AF65-F5344CB8AC3E}">
        <p14:creationId xmlns:p14="http://schemas.microsoft.com/office/powerpoint/2010/main" val="62575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C4D386C-28CC-454F-A48D-5DA502282446}"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8E44478-1547-4E0F-ABBD-044E6BC8765E}" type="slidenum">
              <a:rPr lang="ar-IQ" smtClean="0"/>
              <a:t>‹#›</a:t>
            </a:fld>
            <a:endParaRPr lang="ar-IQ"/>
          </a:p>
        </p:txBody>
      </p:sp>
    </p:spTree>
    <p:extLst>
      <p:ext uri="{BB962C8B-B14F-4D97-AF65-F5344CB8AC3E}">
        <p14:creationId xmlns:p14="http://schemas.microsoft.com/office/powerpoint/2010/main" val="271555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C4D386C-28CC-454F-A48D-5DA502282446}"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8E44478-1547-4E0F-ABBD-044E6BC8765E}" type="slidenum">
              <a:rPr lang="ar-IQ" smtClean="0"/>
              <a:t>‹#›</a:t>
            </a:fld>
            <a:endParaRPr lang="ar-IQ"/>
          </a:p>
        </p:txBody>
      </p:sp>
    </p:spTree>
    <p:extLst>
      <p:ext uri="{BB962C8B-B14F-4D97-AF65-F5344CB8AC3E}">
        <p14:creationId xmlns:p14="http://schemas.microsoft.com/office/powerpoint/2010/main" val="3318533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C4D386C-28CC-454F-A48D-5DA502282446}"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8E44478-1547-4E0F-ABBD-044E6BC8765E}" type="slidenum">
              <a:rPr lang="ar-IQ" smtClean="0"/>
              <a:t>‹#›</a:t>
            </a:fld>
            <a:endParaRPr lang="ar-IQ"/>
          </a:p>
        </p:txBody>
      </p:sp>
    </p:spTree>
    <p:extLst>
      <p:ext uri="{BB962C8B-B14F-4D97-AF65-F5344CB8AC3E}">
        <p14:creationId xmlns:p14="http://schemas.microsoft.com/office/powerpoint/2010/main" val="670042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4D386C-28CC-454F-A48D-5DA502282446}"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8E44478-1547-4E0F-ABBD-044E6BC8765E}" type="slidenum">
              <a:rPr lang="ar-IQ" smtClean="0"/>
              <a:t>‹#›</a:t>
            </a:fld>
            <a:endParaRPr lang="ar-IQ"/>
          </a:p>
        </p:txBody>
      </p:sp>
    </p:spTree>
    <p:extLst>
      <p:ext uri="{BB962C8B-B14F-4D97-AF65-F5344CB8AC3E}">
        <p14:creationId xmlns:p14="http://schemas.microsoft.com/office/powerpoint/2010/main" val="65210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C4D386C-28CC-454F-A48D-5DA502282446}"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8E44478-1547-4E0F-ABBD-044E6BC8765E}" type="slidenum">
              <a:rPr lang="ar-IQ" smtClean="0"/>
              <a:t>‹#›</a:t>
            </a:fld>
            <a:endParaRPr lang="ar-IQ"/>
          </a:p>
        </p:txBody>
      </p:sp>
    </p:spTree>
    <p:extLst>
      <p:ext uri="{BB962C8B-B14F-4D97-AF65-F5344CB8AC3E}">
        <p14:creationId xmlns:p14="http://schemas.microsoft.com/office/powerpoint/2010/main" val="3627268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C4D386C-28CC-454F-A48D-5DA502282446}" type="datetimeFigureOut">
              <a:rPr lang="ar-IQ" smtClean="0"/>
              <a:t>10/07/1441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8E44478-1547-4E0F-ABBD-044E6BC8765E}" type="slidenum">
              <a:rPr lang="ar-IQ" smtClean="0"/>
              <a:t>‹#›</a:t>
            </a:fld>
            <a:endParaRPr lang="ar-IQ"/>
          </a:p>
        </p:txBody>
      </p:sp>
    </p:spTree>
    <p:extLst>
      <p:ext uri="{BB962C8B-B14F-4D97-AF65-F5344CB8AC3E}">
        <p14:creationId xmlns:p14="http://schemas.microsoft.com/office/powerpoint/2010/main" val="3995776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C4D386C-28CC-454F-A48D-5DA502282446}"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8E44478-1547-4E0F-ABBD-044E6BC8765E}" type="slidenum">
              <a:rPr lang="ar-IQ" smtClean="0"/>
              <a:t>‹#›</a:t>
            </a:fld>
            <a:endParaRPr lang="ar-IQ"/>
          </a:p>
        </p:txBody>
      </p:sp>
    </p:spTree>
    <p:extLst>
      <p:ext uri="{BB962C8B-B14F-4D97-AF65-F5344CB8AC3E}">
        <p14:creationId xmlns:p14="http://schemas.microsoft.com/office/powerpoint/2010/main" val="2123347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4D386C-28CC-454F-A48D-5DA502282446}" type="datetimeFigureOut">
              <a:rPr lang="ar-IQ" smtClean="0"/>
              <a:t>10/07/1441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8E44478-1547-4E0F-ABBD-044E6BC8765E}" type="slidenum">
              <a:rPr lang="ar-IQ" smtClean="0"/>
              <a:t>‹#›</a:t>
            </a:fld>
            <a:endParaRPr lang="ar-IQ"/>
          </a:p>
        </p:txBody>
      </p:sp>
    </p:spTree>
    <p:extLst>
      <p:ext uri="{BB962C8B-B14F-4D97-AF65-F5344CB8AC3E}">
        <p14:creationId xmlns:p14="http://schemas.microsoft.com/office/powerpoint/2010/main" val="478412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4D386C-28CC-454F-A48D-5DA502282446}"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8E44478-1547-4E0F-ABBD-044E6BC8765E}" type="slidenum">
              <a:rPr lang="ar-IQ" smtClean="0"/>
              <a:t>‹#›</a:t>
            </a:fld>
            <a:endParaRPr lang="ar-IQ"/>
          </a:p>
        </p:txBody>
      </p:sp>
    </p:spTree>
    <p:extLst>
      <p:ext uri="{BB962C8B-B14F-4D97-AF65-F5344CB8AC3E}">
        <p14:creationId xmlns:p14="http://schemas.microsoft.com/office/powerpoint/2010/main" val="3851983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4D386C-28CC-454F-A48D-5DA502282446}"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8E44478-1547-4E0F-ABBD-044E6BC8765E}" type="slidenum">
              <a:rPr lang="ar-IQ" smtClean="0"/>
              <a:t>‹#›</a:t>
            </a:fld>
            <a:endParaRPr lang="ar-IQ"/>
          </a:p>
        </p:txBody>
      </p:sp>
    </p:spTree>
    <p:extLst>
      <p:ext uri="{BB962C8B-B14F-4D97-AF65-F5344CB8AC3E}">
        <p14:creationId xmlns:p14="http://schemas.microsoft.com/office/powerpoint/2010/main" val="2273517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C4D386C-28CC-454F-A48D-5DA502282446}" type="datetimeFigureOut">
              <a:rPr lang="ar-IQ" smtClean="0"/>
              <a:t>10/07/1441</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8E44478-1547-4E0F-ABBD-044E6BC8765E}" type="slidenum">
              <a:rPr lang="ar-IQ" smtClean="0"/>
              <a:t>‹#›</a:t>
            </a:fld>
            <a:endParaRPr lang="ar-IQ"/>
          </a:p>
        </p:txBody>
      </p:sp>
    </p:spTree>
    <p:extLst>
      <p:ext uri="{BB962C8B-B14F-4D97-AF65-F5344CB8AC3E}">
        <p14:creationId xmlns:p14="http://schemas.microsoft.com/office/powerpoint/2010/main" val="1284298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aadmohsen84@yahoo.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Communication and </a:t>
            </a:r>
            <a:r>
              <a:rPr lang="en-US" b="1" smtClean="0"/>
              <a:t>Security Networks </a:t>
            </a:r>
            <a:r>
              <a:rPr lang="en-US" b="1" dirty="0" smtClean="0"/>
              <a:t>Lecture</a:t>
            </a:r>
            <a:endParaRPr lang="ar-IQ" b="1" dirty="0"/>
          </a:p>
        </p:txBody>
      </p:sp>
      <p:sp>
        <p:nvSpPr>
          <p:cNvPr id="3" name="Content Placeholder 2"/>
          <p:cNvSpPr>
            <a:spLocks noGrp="1"/>
          </p:cNvSpPr>
          <p:nvPr>
            <p:ph idx="1"/>
          </p:nvPr>
        </p:nvSpPr>
        <p:spPr>
          <a:xfrm>
            <a:off x="838200" y="2398831"/>
            <a:ext cx="10515600" cy="4351338"/>
          </a:xfrm>
        </p:spPr>
        <p:txBody>
          <a:bodyPr/>
          <a:lstStyle/>
          <a:p>
            <a:pPr algn="l" rtl="0"/>
            <a:r>
              <a:rPr lang="en-US" dirty="0" smtClean="0"/>
              <a:t>Lecturer : </a:t>
            </a:r>
            <a:r>
              <a:rPr lang="en-US" dirty="0" err="1" smtClean="0"/>
              <a:t>Saad</a:t>
            </a:r>
            <a:r>
              <a:rPr lang="en-US" dirty="0" smtClean="0"/>
              <a:t> Mohsen Hassan</a:t>
            </a:r>
          </a:p>
          <a:p>
            <a:pPr algn="l" rtl="0"/>
            <a:r>
              <a:rPr lang="en-US" dirty="0" smtClean="0"/>
              <a:t>Email: </a:t>
            </a:r>
            <a:r>
              <a:rPr lang="en-US" dirty="0" smtClean="0">
                <a:hlinkClick r:id="rId2"/>
              </a:rPr>
              <a:t>saadmohsen84@yahoo.com</a:t>
            </a:r>
            <a:endParaRPr lang="en-US" dirty="0" smtClean="0"/>
          </a:p>
          <a:p>
            <a:pPr algn="l" rtl="0"/>
            <a:r>
              <a:rPr lang="en-US" dirty="0" smtClean="0"/>
              <a:t>Facebook: </a:t>
            </a:r>
            <a:r>
              <a:rPr lang="en-US" dirty="0" smtClean="0">
                <a:hlinkClick r:id="rId2"/>
              </a:rPr>
              <a:t>saadmohsen84@yahoo.com</a:t>
            </a:r>
            <a:r>
              <a:rPr lang="en-US" dirty="0" smtClean="0"/>
              <a:t> (</a:t>
            </a:r>
            <a:r>
              <a:rPr lang="en-US" dirty="0" err="1" smtClean="0"/>
              <a:t>Saad</a:t>
            </a:r>
            <a:r>
              <a:rPr lang="en-US" dirty="0" smtClean="0"/>
              <a:t> Mohsen).</a:t>
            </a:r>
          </a:p>
          <a:p>
            <a:pPr algn="l" rtl="0"/>
            <a:r>
              <a:rPr lang="en-US" dirty="0" smtClean="0"/>
              <a:t>phone number: 07708806325</a:t>
            </a:r>
            <a:endParaRPr lang="ar-IQ" dirty="0"/>
          </a:p>
        </p:txBody>
      </p:sp>
    </p:spTree>
    <p:extLst>
      <p:ext uri="{BB962C8B-B14F-4D97-AF65-F5344CB8AC3E}">
        <p14:creationId xmlns:p14="http://schemas.microsoft.com/office/powerpoint/2010/main" val="107112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2388"/>
            <a:ext cx="10515600" cy="5494575"/>
          </a:xfrm>
        </p:spPr>
        <p:txBody>
          <a:bodyPr>
            <a:normAutofit/>
          </a:bodyPr>
          <a:lstStyle/>
          <a:p>
            <a:pPr algn="l" rtl="0"/>
            <a:r>
              <a:rPr lang="en-US" dirty="0"/>
              <a:t>1. </a:t>
            </a:r>
            <a:r>
              <a:rPr lang="en-US" b="1" dirty="0"/>
              <a:t>Message:</a:t>
            </a:r>
            <a:r>
              <a:rPr lang="en-US" dirty="0"/>
              <a:t> Message is the information to be communicated by the sender to the receiver. </a:t>
            </a:r>
          </a:p>
          <a:p>
            <a:pPr algn="l" rtl="0"/>
            <a:r>
              <a:rPr lang="en-US" dirty="0"/>
              <a:t>2</a:t>
            </a:r>
            <a:r>
              <a:rPr lang="en-US" b="1" dirty="0"/>
              <a:t>. Sender</a:t>
            </a:r>
            <a:r>
              <a:rPr lang="en-US" dirty="0"/>
              <a:t>: The sender is any device that is capable of sending the data (message).</a:t>
            </a:r>
          </a:p>
          <a:p>
            <a:pPr algn="l" rtl="0"/>
            <a:r>
              <a:rPr lang="en-US" dirty="0"/>
              <a:t> 3</a:t>
            </a:r>
            <a:r>
              <a:rPr lang="en-US" b="1" dirty="0"/>
              <a:t>. Receiver</a:t>
            </a:r>
            <a:r>
              <a:rPr lang="en-US" dirty="0"/>
              <a:t>: The receiver is a device that the sender wants to communicate the data (message). </a:t>
            </a:r>
          </a:p>
          <a:p>
            <a:pPr algn="l" rtl="0"/>
            <a:r>
              <a:rPr lang="en-US" dirty="0"/>
              <a:t>4. </a:t>
            </a:r>
            <a:r>
              <a:rPr lang="en-US" b="1" dirty="0"/>
              <a:t>Transmission Medium:</a:t>
            </a:r>
            <a:r>
              <a:rPr lang="en-US" dirty="0"/>
              <a:t> It is the path by which the message travels from sender to receiver. It can be wired or wireless.</a:t>
            </a:r>
          </a:p>
          <a:p>
            <a:pPr algn="l" rtl="0"/>
            <a:r>
              <a:rPr lang="en-US" dirty="0"/>
              <a:t> 5. </a:t>
            </a:r>
            <a:r>
              <a:rPr lang="en-US" b="1" dirty="0"/>
              <a:t>Protocol:</a:t>
            </a:r>
            <a:r>
              <a:rPr lang="en-US" dirty="0"/>
              <a:t> It is an agreed upon set or rules used by the sender and receiver to communicate data.</a:t>
            </a:r>
          </a:p>
          <a:p>
            <a:pPr algn="l" rtl="0"/>
            <a:endParaRPr lang="ar-IQ" dirty="0"/>
          </a:p>
        </p:txBody>
      </p:sp>
    </p:spTree>
    <p:extLst>
      <p:ext uri="{BB962C8B-B14F-4D97-AF65-F5344CB8AC3E}">
        <p14:creationId xmlns:p14="http://schemas.microsoft.com/office/powerpoint/2010/main" val="42055289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3200" b="1" dirty="0"/>
              <a:t> 1.4 DATA REPRESENTATION</a:t>
            </a:r>
            <a:r>
              <a:rPr lang="en-US" sz="3200" dirty="0"/>
              <a:t/>
            </a:r>
            <a:br>
              <a:rPr lang="en-US" sz="3200" dirty="0"/>
            </a:br>
            <a:endParaRPr lang="ar-IQ" sz="3200" dirty="0"/>
          </a:p>
        </p:txBody>
      </p:sp>
      <p:sp>
        <p:nvSpPr>
          <p:cNvPr id="3" name="Content Placeholder 2"/>
          <p:cNvSpPr>
            <a:spLocks noGrp="1"/>
          </p:cNvSpPr>
          <p:nvPr>
            <p:ph idx="1"/>
          </p:nvPr>
        </p:nvSpPr>
        <p:spPr>
          <a:xfrm>
            <a:off x="838200" y="1241946"/>
            <a:ext cx="10515600" cy="5431809"/>
          </a:xfrm>
        </p:spPr>
        <p:txBody>
          <a:bodyPr/>
          <a:lstStyle/>
          <a:p>
            <a:pPr algn="l" rtl="0"/>
            <a:r>
              <a:rPr lang="en-US" b="1" dirty="0"/>
              <a:t>1. Text:</a:t>
            </a:r>
            <a:r>
              <a:rPr lang="en-US" dirty="0"/>
              <a:t> Text includes combination of alphabets. It is stored as a pattern of bits. Prevalent encoding system : ASCII. </a:t>
            </a:r>
            <a:endParaRPr lang="en-US" dirty="0" smtClean="0"/>
          </a:p>
          <a:p>
            <a:pPr algn="l" rtl="0">
              <a:lnSpc>
                <a:spcPct val="100000"/>
              </a:lnSpc>
            </a:pPr>
            <a:endParaRPr lang="en-US" dirty="0"/>
          </a:p>
          <a:p>
            <a:pPr algn="l" rtl="0"/>
            <a:r>
              <a:rPr lang="en-US" b="1" dirty="0"/>
              <a:t>2. Numbers:</a:t>
            </a:r>
            <a:r>
              <a:rPr lang="en-US" dirty="0"/>
              <a:t> Numbers include combination of digits from 0 to 9.</a:t>
            </a:r>
          </a:p>
          <a:p>
            <a:pPr algn="l" rtl="0"/>
            <a:r>
              <a:rPr lang="en-US" b="1" dirty="0"/>
              <a:t>3. Images</a:t>
            </a:r>
            <a:endParaRPr lang="en-US" dirty="0"/>
          </a:p>
          <a:p>
            <a:pPr algn="l" rtl="0"/>
            <a:r>
              <a:rPr lang="en-US" b="1" dirty="0"/>
              <a:t>4. Audio:</a:t>
            </a:r>
            <a:r>
              <a:rPr lang="en-US" dirty="0"/>
              <a:t> Data can also be in the form of sound which can be recorded and broadcasted. Example: What we hear on the radio is a source of data or information. Audio data is continuous, not discrete</a:t>
            </a:r>
            <a:r>
              <a:rPr lang="en-US" dirty="0" smtClean="0"/>
              <a:t>.</a:t>
            </a:r>
          </a:p>
          <a:p>
            <a:pPr marL="0" indent="0" algn="l" rtl="0">
              <a:buNone/>
            </a:pPr>
            <a:r>
              <a:rPr lang="en-US" dirty="0" smtClean="0"/>
              <a:t> </a:t>
            </a:r>
            <a:endParaRPr lang="en-US" dirty="0"/>
          </a:p>
          <a:p>
            <a:pPr algn="l" rtl="0"/>
            <a:r>
              <a:rPr lang="en-US" b="1" dirty="0"/>
              <a:t>5. Video:</a:t>
            </a:r>
            <a:r>
              <a:rPr lang="en-US" dirty="0"/>
              <a:t> Video refers to broadcasting of data in form of picture or movie</a:t>
            </a:r>
          </a:p>
          <a:p>
            <a:pPr algn="l" rtl="0"/>
            <a:endParaRPr lang="ar-IQ" dirty="0"/>
          </a:p>
        </p:txBody>
      </p:sp>
    </p:spTree>
    <p:extLst>
      <p:ext uri="{BB962C8B-B14F-4D97-AF65-F5344CB8AC3E}">
        <p14:creationId xmlns:p14="http://schemas.microsoft.com/office/powerpoint/2010/main" val="3181915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33015"/>
            <a:ext cx="9144000" cy="150125"/>
          </a:xfrm>
        </p:spPr>
        <p:txBody>
          <a:bodyPr>
            <a:normAutofit fontScale="90000"/>
          </a:bodyPr>
          <a:lstStyle/>
          <a:p>
            <a:pPr algn="l" rtl="0"/>
            <a:r>
              <a:rPr lang="en-US" sz="3200" b="1" dirty="0" smtClean="0"/>
              <a:t>1.1 INTRODUCTION </a:t>
            </a:r>
            <a:r>
              <a:rPr lang="en-US" sz="3200" dirty="0" smtClean="0"/>
              <a:t/>
            </a:r>
            <a:br>
              <a:rPr lang="en-US" sz="3200" dirty="0" smtClean="0"/>
            </a:br>
            <a:endParaRPr lang="ar-IQ" sz="3200" dirty="0"/>
          </a:p>
        </p:txBody>
      </p:sp>
      <p:sp>
        <p:nvSpPr>
          <p:cNvPr id="3" name="Subtitle 2"/>
          <p:cNvSpPr>
            <a:spLocks noGrp="1"/>
          </p:cNvSpPr>
          <p:nvPr>
            <p:ph type="subTitle" idx="1"/>
          </p:nvPr>
        </p:nvSpPr>
        <p:spPr>
          <a:xfrm>
            <a:off x="696036" y="1692321"/>
            <a:ext cx="10945504" cy="4776717"/>
          </a:xfrm>
        </p:spPr>
        <p:txBody>
          <a:bodyPr>
            <a:normAutofit/>
          </a:bodyPr>
          <a:lstStyle/>
          <a:p>
            <a:pPr algn="just" rtl="0"/>
            <a:r>
              <a:rPr lang="en-US" dirty="0" smtClean="0">
                <a:cs typeface="+mj-cs"/>
              </a:rPr>
              <a:t>This </a:t>
            </a:r>
            <a:r>
              <a:rPr lang="en-US" dirty="0">
                <a:cs typeface="+mj-cs"/>
              </a:rPr>
              <a:t>Lecture provides an introduction to computer networks and covers fundamental topics like data, information to the definition of communication and computer networks. The main objective of data communication and networking is to enable seamless exchange of data between any two points in the world. This exchange of data takes place over a computer network</a:t>
            </a:r>
            <a:r>
              <a:rPr lang="en-US" dirty="0" smtClean="0">
                <a:cs typeface="+mj-cs"/>
              </a:rPr>
              <a:t>.</a:t>
            </a:r>
          </a:p>
          <a:p>
            <a:pPr algn="just" rtl="0"/>
            <a:endParaRPr lang="en-US" dirty="0">
              <a:cs typeface="+mj-cs"/>
            </a:endParaRPr>
          </a:p>
          <a:p>
            <a:pPr algn="just"/>
            <a:r>
              <a:rPr lang="ar-SA" dirty="0"/>
              <a:t>توفر هذه المحاضرة مقدمة لشبكات الكمبيوتر وتغطي موضوعات أساسية مثل البيانات والمعلومات لتعريف الاتصالات وشبكات الكمبيوتر. الهدف الرئيسي من اتصالات البيانات والشبكات هو تمكين التبادل السلس للبيانات بين أي نقطتين في العالم. يتم تبادل البيانات هذا عبر شبكة الكمبيوتر.</a:t>
            </a:r>
            <a:endParaRPr lang="en-US" dirty="0"/>
          </a:p>
          <a:p>
            <a:endParaRPr lang="ar-IQ" dirty="0"/>
          </a:p>
        </p:txBody>
      </p:sp>
    </p:spTree>
    <p:extLst>
      <p:ext uri="{BB962C8B-B14F-4D97-AF65-F5344CB8AC3E}">
        <p14:creationId xmlns:p14="http://schemas.microsoft.com/office/powerpoint/2010/main" val="2198692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2800" b="1" dirty="0" smtClean="0"/>
              <a:t>1.2 DATA &amp; INFORMATION</a:t>
            </a:r>
            <a:r>
              <a:rPr lang="en-US" sz="2800" dirty="0" smtClean="0"/>
              <a:t/>
            </a:r>
            <a:br>
              <a:rPr lang="en-US" sz="2800" dirty="0" smtClean="0"/>
            </a:br>
            <a:endParaRPr lang="ar-IQ" sz="2800" dirty="0"/>
          </a:p>
        </p:txBody>
      </p:sp>
      <p:sp>
        <p:nvSpPr>
          <p:cNvPr id="3" name="Content Placeholder 2"/>
          <p:cNvSpPr>
            <a:spLocks noGrp="1"/>
          </p:cNvSpPr>
          <p:nvPr>
            <p:ph idx="1"/>
          </p:nvPr>
        </p:nvSpPr>
        <p:spPr/>
        <p:txBody>
          <a:bodyPr/>
          <a:lstStyle/>
          <a:p>
            <a:pPr algn="l" rtl="0"/>
            <a:r>
              <a:rPr lang="en-US" b="1" dirty="0" smtClean="0">
                <a:cs typeface="+mj-cs"/>
              </a:rPr>
              <a:t>Data:</a:t>
            </a:r>
            <a:r>
              <a:rPr lang="en-US" dirty="0" smtClean="0">
                <a:cs typeface="+mj-cs"/>
              </a:rPr>
              <a:t> refers to the raw facts that are collected while. Data is defined as the collection of facts and details like text, figures, observations, symbols.</a:t>
            </a:r>
          </a:p>
          <a:p>
            <a:pPr algn="r"/>
            <a:r>
              <a:rPr lang="ar-SA" b="1" dirty="0" smtClean="0">
                <a:cs typeface="+mj-cs"/>
              </a:rPr>
              <a:t>البيانات</a:t>
            </a:r>
            <a:r>
              <a:rPr lang="ar-SA" dirty="0" smtClean="0">
                <a:cs typeface="+mj-cs"/>
              </a:rPr>
              <a:t> </a:t>
            </a:r>
            <a:r>
              <a:rPr lang="ar-SA" b="1" dirty="0" smtClean="0">
                <a:cs typeface="+mj-cs"/>
              </a:rPr>
              <a:t>:</a:t>
            </a:r>
            <a:r>
              <a:rPr lang="ar-SA" dirty="0" smtClean="0">
                <a:cs typeface="+mj-cs"/>
              </a:rPr>
              <a:t> تشير إلى الحقائق الأولية التي يتم جمعها في وقت معين. يتم تعريف البيانات على أنها مجموعة من</a:t>
            </a:r>
            <a:r>
              <a:rPr lang="en-US" dirty="0" smtClean="0">
                <a:cs typeface="+mj-cs"/>
              </a:rPr>
              <a:t/>
            </a:r>
            <a:br>
              <a:rPr lang="en-US" dirty="0" smtClean="0">
                <a:cs typeface="+mj-cs"/>
              </a:rPr>
            </a:br>
            <a:r>
              <a:rPr lang="ar-SA" dirty="0" smtClean="0">
                <a:cs typeface="+mj-cs"/>
              </a:rPr>
              <a:t> الحقائق والتفاصيل مثل النص والأشكال والملاحظات والرموز.</a:t>
            </a:r>
            <a:r>
              <a:rPr lang="en-US" dirty="0" smtClean="0">
                <a:cs typeface="+mj-cs"/>
              </a:rPr>
              <a:t/>
            </a:r>
            <a:br>
              <a:rPr lang="en-US" dirty="0" smtClean="0">
                <a:cs typeface="+mj-cs"/>
              </a:rPr>
            </a:br>
            <a:endParaRPr lang="ar-IQ" dirty="0">
              <a:cs typeface="+mj-cs"/>
            </a:endParaRPr>
          </a:p>
        </p:txBody>
      </p:sp>
    </p:spTree>
    <p:extLst>
      <p:ext uri="{BB962C8B-B14F-4D97-AF65-F5344CB8AC3E}">
        <p14:creationId xmlns:p14="http://schemas.microsoft.com/office/powerpoint/2010/main" val="2908526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ar-IQ"/>
          </a:p>
        </p:txBody>
      </p:sp>
      <p:pic>
        <p:nvPicPr>
          <p:cNvPr id="4" name="Picture 3" descr="https://qph.fs.quoracdn.net/main-qimg-9c1539210b772d0c0613d2252d18bddc-c"/>
          <p:cNvPicPr/>
          <p:nvPr/>
        </p:nvPicPr>
        <p:blipFill>
          <a:blip r:embed="rId2">
            <a:extLst>
              <a:ext uri="{28A0092B-C50C-407E-A947-70E740481C1C}">
                <a14:useLocalDpi xmlns:a14="http://schemas.microsoft.com/office/drawing/2010/main" val="0"/>
              </a:ext>
            </a:extLst>
          </a:blip>
          <a:srcRect/>
          <a:stretch>
            <a:fillRect/>
          </a:stretch>
        </p:blipFill>
        <p:spPr bwMode="auto">
          <a:xfrm>
            <a:off x="2811440" y="1146413"/>
            <a:ext cx="6578220" cy="42581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698410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lvl="0" algn="just" rtl="0"/>
            <a:r>
              <a:rPr lang="en-US" b="1" dirty="0"/>
              <a:t>Information:</a:t>
            </a:r>
            <a:r>
              <a:rPr lang="en-US" dirty="0"/>
              <a:t> refers to processed data that enables us</a:t>
            </a:r>
            <a:r>
              <a:rPr lang="en-US" dirty="0">
                <a:cs typeface="+mj-cs"/>
              </a:rPr>
              <a:t> to take decisions. Information is described as that form of data which is processed, organized, and specific and structured, which is presented in the given setting.</a:t>
            </a:r>
          </a:p>
          <a:p>
            <a:r>
              <a:rPr lang="ar-SA" b="1" dirty="0" smtClean="0"/>
              <a:t>المعلومات </a:t>
            </a:r>
            <a:r>
              <a:rPr lang="ar-SA" b="1" dirty="0"/>
              <a:t>:</a:t>
            </a:r>
            <a:r>
              <a:rPr lang="ar-SA" dirty="0"/>
              <a:t> تشير إلى البيانات المعالجة التي تمكننا من اتخاذ القرارات. يتم وصف المعلومات على أنها</a:t>
            </a:r>
            <a:endParaRPr lang="en-US" dirty="0"/>
          </a:p>
          <a:p>
            <a:r>
              <a:rPr lang="ar-SA" dirty="0"/>
              <a:t> مجموعة من البيانات التي تم معالجتها وتنظيمها بشكل معين ، والتي يتم تقديمها في الإعداد المحدد.</a:t>
            </a:r>
            <a:endParaRPr lang="en-US" dirty="0"/>
          </a:p>
          <a:p>
            <a:pPr algn="l" rtl="0"/>
            <a:endParaRPr lang="ar-IQ" dirty="0"/>
          </a:p>
        </p:txBody>
      </p:sp>
    </p:spTree>
    <p:extLst>
      <p:ext uri="{BB962C8B-B14F-4D97-AF65-F5344CB8AC3E}">
        <p14:creationId xmlns:p14="http://schemas.microsoft.com/office/powerpoint/2010/main" val="3613696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4" name="Content Placeholder 3" descr="http://www.assignmentpoint.com/wp-content/uploads/2013/08/What-is-the-difference-between-data-information-and-knowledge.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79426" y="365126"/>
            <a:ext cx="7615452" cy="649287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925706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2800" b="1" dirty="0"/>
              <a:t>1.3 DATA COMMUNICATION </a:t>
            </a:r>
            <a:r>
              <a:rPr lang="en-US" sz="2800" dirty="0"/>
              <a:t/>
            </a:r>
            <a:br>
              <a:rPr lang="en-US" sz="2800" dirty="0"/>
            </a:br>
            <a:endParaRPr lang="ar-IQ" sz="2800" dirty="0"/>
          </a:p>
        </p:txBody>
      </p:sp>
      <p:sp>
        <p:nvSpPr>
          <p:cNvPr id="3" name="Content Placeholder 2"/>
          <p:cNvSpPr>
            <a:spLocks noGrp="1"/>
          </p:cNvSpPr>
          <p:nvPr>
            <p:ph idx="1"/>
          </p:nvPr>
        </p:nvSpPr>
        <p:spPr/>
        <p:txBody>
          <a:bodyPr>
            <a:normAutofit lnSpcReduction="10000"/>
          </a:bodyPr>
          <a:lstStyle/>
          <a:p>
            <a:pPr algn="just" rtl="0"/>
            <a:r>
              <a:rPr lang="en-US" dirty="0">
                <a:cs typeface="+mj-cs"/>
              </a:rPr>
              <a:t>Data Communication is a process of exchanging data or information In case of computer networks this exchange is done between two devices over a transmission medium. This process involves a communication system which is made up of hardware and software. The hardware part involves the sender and receiver devices and the intermediate devices through which the data passes. The software part involves certain rules which specify what is to be communicated, how it is to be communicated and when. It is also called as a Protocol. The following sections are describes the fundamental characteristics that are important for the effective working of data communication process and is followed by the components that make up a data communications system.</a:t>
            </a:r>
          </a:p>
          <a:p>
            <a:pPr algn="just" rtl="0"/>
            <a:endParaRPr lang="ar-IQ" dirty="0">
              <a:cs typeface="+mj-cs"/>
            </a:endParaRPr>
          </a:p>
        </p:txBody>
      </p:sp>
    </p:spTree>
    <p:extLst>
      <p:ext uri="{BB962C8B-B14F-4D97-AF65-F5344CB8AC3E}">
        <p14:creationId xmlns:p14="http://schemas.microsoft.com/office/powerpoint/2010/main" val="1493727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3200" dirty="0"/>
              <a:t> </a:t>
            </a:r>
            <a:r>
              <a:rPr lang="en-US" sz="3200" b="1" dirty="0"/>
              <a:t>1.3.1 Characteristics of Data Communication</a:t>
            </a:r>
            <a:endParaRPr lang="ar-IQ" sz="3200" dirty="0"/>
          </a:p>
        </p:txBody>
      </p:sp>
      <p:sp>
        <p:nvSpPr>
          <p:cNvPr id="3" name="Content Placeholder 2"/>
          <p:cNvSpPr>
            <a:spLocks noGrp="1"/>
          </p:cNvSpPr>
          <p:nvPr>
            <p:ph idx="1"/>
          </p:nvPr>
        </p:nvSpPr>
        <p:spPr/>
        <p:txBody>
          <a:bodyPr>
            <a:normAutofit lnSpcReduction="10000"/>
          </a:bodyPr>
          <a:lstStyle/>
          <a:p>
            <a:pPr algn="l" rtl="0"/>
            <a:r>
              <a:rPr lang="en-US" dirty="0"/>
              <a:t>1</a:t>
            </a:r>
            <a:r>
              <a:rPr lang="en-US" b="1" dirty="0"/>
              <a:t>. Delivery</a:t>
            </a:r>
            <a:r>
              <a:rPr lang="en-US" dirty="0"/>
              <a:t>: The data should be delivered to the correct destination and correct user. </a:t>
            </a:r>
          </a:p>
          <a:p>
            <a:pPr algn="l" rtl="0"/>
            <a:r>
              <a:rPr lang="en-US" dirty="0"/>
              <a:t>2</a:t>
            </a:r>
            <a:r>
              <a:rPr lang="en-US" b="1" dirty="0"/>
              <a:t>. Accuracy</a:t>
            </a:r>
            <a:r>
              <a:rPr lang="en-US" dirty="0"/>
              <a:t>: The communication system should deliver the data accurately, without introducing any errors. The data may get corrupted during transmission affecting the accuracy of the delivered data.</a:t>
            </a:r>
          </a:p>
          <a:p>
            <a:pPr algn="l" rtl="0"/>
            <a:r>
              <a:rPr lang="en-US" dirty="0"/>
              <a:t> 3</a:t>
            </a:r>
            <a:r>
              <a:rPr lang="en-US" b="1" dirty="0"/>
              <a:t>. Timeliness</a:t>
            </a:r>
            <a:r>
              <a:rPr lang="en-US" dirty="0"/>
              <a:t>: Audio and Video data has to be delivered in a timely manner without any delay; such a data delivery is called real time transmission of data.</a:t>
            </a:r>
          </a:p>
          <a:p>
            <a:pPr algn="l" rtl="0"/>
            <a:r>
              <a:rPr lang="en-US" dirty="0"/>
              <a:t> 4</a:t>
            </a:r>
            <a:r>
              <a:rPr lang="en-US" b="1" dirty="0"/>
              <a:t>. Jitter</a:t>
            </a:r>
            <a:r>
              <a:rPr lang="en-US" dirty="0"/>
              <a:t>: It is the variation in the packet arrival time. Uneven Jitter may affect the timeliness of data being transmitted.</a:t>
            </a:r>
          </a:p>
          <a:p>
            <a:pPr algn="l" rtl="0"/>
            <a:endParaRPr lang="ar-IQ" dirty="0"/>
          </a:p>
        </p:txBody>
      </p:sp>
    </p:spTree>
    <p:extLst>
      <p:ext uri="{BB962C8B-B14F-4D97-AF65-F5344CB8AC3E}">
        <p14:creationId xmlns:p14="http://schemas.microsoft.com/office/powerpoint/2010/main" val="68401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sz="3200" b="1" dirty="0"/>
              <a:t>1</a:t>
            </a:r>
            <a:r>
              <a:rPr lang="en-US" sz="3200" dirty="0"/>
              <a:t>.</a:t>
            </a:r>
            <a:r>
              <a:rPr lang="en-US" sz="3200" b="1" dirty="0"/>
              <a:t>3.2 Components of Data Communication</a:t>
            </a:r>
            <a:r>
              <a:rPr lang="en-US" sz="3200" dirty="0"/>
              <a:t> </a:t>
            </a:r>
            <a:br>
              <a:rPr lang="en-US" sz="3200" dirty="0"/>
            </a:br>
            <a:endParaRPr lang="ar-IQ" sz="3200" dirty="0"/>
          </a:p>
        </p:txBody>
      </p:sp>
      <p:pic>
        <p:nvPicPr>
          <p:cNvPr id="4" name="Content Placeholder 3"/>
          <p:cNvPicPr>
            <a:picLocks noGrp="1"/>
          </p:cNvPicPr>
          <p:nvPr>
            <p:ph idx="1"/>
          </p:nvPr>
        </p:nvPicPr>
        <p:blipFill rotWithShape="1">
          <a:blip r:embed="rId2"/>
          <a:srcRect l="25876" t="13315" r="26712" b="21492"/>
          <a:stretch/>
        </p:blipFill>
        <p:spPr bwMode="auto">
          <a:xfrm>
            <a:off x="2169995" y="1433015"/>
            <a:ext cx="7710984" cy="474394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53640926-AAD7-44D8-BBD7-CCE9431645EC}">
              <a14:shadowObscured xmlns:a14="http://schemas.microsoft.com/office/drawing/2010/main"/>
            </a:ext>
          </a:extLst>
        </p:spPr>
      </p:pic>
    </p:spTree>
    <p:extLst>
      <p:ext uri="{BB962C8B-B14F-4D97-AF65-F5344CB8AC3E}">
        <p14:creationId xmlns:p14="http://schemas.microsoft.com/office/powerpoint/2010/main" val="29899456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719</Words>
  <Application>Microsoft Office PowerPoint</Application>
  <PresentationFormat>Widescreen</PresentationFormat>
  <Paragraphs>36</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Communication and Security Networks Lecture</vt:lpstr>
      <vt:lpstr>1.1 INTRODUCTION  </vt:lpstr>
      <vt:lpstr>1.2 DATA &amp; INFORMATION </vt:lpstr>
      <vt:lpstr>PowerPoint Presentation</vt:lpstr>
      <vt:lpstr>PowerPoint Presentation</vt:lpstr>
      <vt:lpstr>PowerPoint Presentation</vt:lpstr>
      <vt:lpstr>1.3 DATA COMMUNICATION  </vt:lpstr>
      <vt:lpstr> 1.3.1 Characteristics of Data Communication</vt:lpstr>
      <vt:lpstr>1.3.2 Components of Data Communication  </vt:lpstr>
      <vt:lpstr>PowerPoint Presentation</vt:lpstr>
      <vt:lpstr> 1.4 DATA REPRESENTATION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INTRODUCTION  </dc:title>
  <dc:creator>Saad mohsen mohsen</dc:creator>
  <cp:lastModifiedBy>Saad mohsen mohsen</cp:lastModifiedBy>
  <cp:revision>13</cp:revision>
  <dcterms:created xsi:type="dcterms:W3CDTF">2020-03-04T16:51:37Z</dcterms:created>
  <dcterms:modified xsi:type="dcterms:W3CDTF">2020-03-04T18:12:49Z</dcterms:modified>
</cp:coreProperties>
</file>