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0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4" autoAdjust="0"/>
    <p:restoredTop sz="94660"/>
  </p:normalViewPr>
  <p:slideViewPr>
    <p:cSldViewPr>
      <p:cViewPr varScale="1">
        <p:scale>
          <a:sx n="70" d="100"/>
          <a:sy n="70" d="100"/>
        </p:scale>
        <p:origin x="-142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170636-0AC8-46DA-B0A4-FBC08DC09258}" type="datetimeFigureOut">
              <a:rPr lang="en-US" smtClean="0"/>
              <a:pPr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832A7C-67CD-45A7-9E44-DC8243CFE8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53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1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350CE-BAE2-4BED-A0E4-1AE626D054C9}" type="datetimeFigureOut">
              <a:rPr lang="en-US" smtClean="0"/>
              <a:pPr/>
              <a:t>3/4/2020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7852A-7FF3-4161-A2D6-2338AFF0AC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350CE-BAE2-4BED-A0E4-1AE626D054C9}" type="datetimeFigureOut">
              <a:rPr lang="en-US" smtClean="0"/>
              <a:pPr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7852A-7FF3-4161-A2D6-2338AFF0AC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4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4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350CE-BAE2-4BED-A0E4-1AE626D054C9}" type="datetimeFigureOut">
              <a:rPr lang="en-US" smtClean="0"/>
              <a:pPr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7852A-7FF3-4161-A2D6-2338AFF0AC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350CE-BAE2-4BED-A0E4-1AE626D054C9}" type="datetimeFigureOut">
              <a:rPr lang="en-US" smtClean="0"/>
              <a:pPr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7852A-7FF3-4161-A2D6-2338AFF0AC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350CE-BAE2-4BED-A0E4-1AE626D054C9}" type="datetimeFigureOut">
              <a:rPr lang="en-US" smtClean="0"/>
              <a:pPr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7852A-7FF3-4161-A2D6-2338AFF0AC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3" y="1316737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3" y="2704665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350CE-BAE2-4BED-A0E4-1AE626D054C9}" type="datetimeFigureOut">
              <a:rPr lang="en-US" smtClean="0"/>
              <a:pPr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7852A-7FF3-4161-A2D6-2338AFF0AC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9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350CE-BAE2-4BED-A0E4-1AE626D054C9}" type="datetimeFigureOut">
              <a:rPr lang="en-US" smtClean="0"/>
              <a:pPr/>
              <a:t>3/4/2020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7852A-7FF3-4161-A2D6-2338AFF0AC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9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7" y="1859759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2" y="2514601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514601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350CE-BAE2-4BED-A0E4-1AE626D054C9}" type="datetimeFigureOut">
              <a:rPr lang="en-US" smtClean="0"/>
              <a:pPr/>
              <a:t>3/4/2020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7852A-7FF3-4161-A2D6-2338AFF0AC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9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350CE-BAE2-4BED-A0E4-1AE626D054C9}" type="datetimeFigureOut">
              <a:rPr lang="en-US" smtClean="0"/>
              <a:pPr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7852A-7FF3-4161-A2D6-2338AFF0AC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350CE-BAE2-4BED-A0E4-1AE626D054C9}" type="datetimeFigureOut">
              <a:rPr lang="en-US" smtClean="0"/>
              <a:pPr/>
              <a:t>3/4/2020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7852A-7FF3-4161-A2D6-2338AFF0AC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3" y="1676400"/>
            <a:ext cx="5111751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350CE-BAE2-4BED-A0E4-1AE626D054C9}" type="datetimeFigureOut">
              <a:rPr lang="en-US" smtClean="0"/>
              <a:pPr/>
              <a:t>3/4/2020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7852A-7FF3-4161-A2D6-2338AFF0AC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5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9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350CE-BAE2-4BED-A0E4-1AE626D054C9}" type="datetimeFigureOut">
              <a:rPr lang="en-US" smtClean="0"/>
              <a:pPr/>
              <a:t>3/4/2020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3"/>
            <a:ext cx="609600" cy="365125"/>
          </a:xfrm>
        </p:spPr>
        <p:txBody>
          <a:bodyPr/>
          <a:lstStyle/>
          <a:p>
            <a:fld id="{01E7852A-7FF3-4161-A2D6-2338AFF0AC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6" y="5816601"/>
            <a:ext cx="9163051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2" y="6219827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6" y="-7144"/>
            <a:ext cx="9163051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2" y="-7142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9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A5350CE-BAE2-4BED-A0E4-1AE626D054C9}" type="datetimeFigureOut">
              <a:rPr lang="en-US" smtClean="0"/>
              <a:pPr/>
              <a:t>3/4/2020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3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3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1E7852A-7FF3-4161-A2D6-2338AFF0ACF7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r.wikipedia.org/wiki/%D8%A7%D9%84%D9%85%D9%86%D8%AF%D9%88%D8%A8" TargetMode="External"/><Relationship Id="rId7" Type="http://schemas.openxmlformats.org/officeDocument/2006/relationships/hyperlink" Target="https://ar.wikipedia.org/wiki/%D8%AD%D8%AF%D9%8A%D8%AB_%D8%B5%D8%AD%D9%8A%D8%AD" TargetMode="External"/><Relationship Id="rId2" Type="http://schemas.openxmlformats.org/officeDocument/2006/relationships/hyperlink" Target="https://ar.wikipedia.org/wiki/%D9%88%D8%A7%D8%AC%D8%A8_%D8%B4%D8%B1%D8%B9%D9%8A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ar.wikipedia.org/wiki/%D8%A7%D9%84%D9%82%D8%B1%D8%A2%D9%86_%D8%A7%D9%84%D9%83%D8%B1%D9%8A%D9%85" TargetMode="External"/><Relationship Id="rId5" Type="http://schemas.openxmlformats.org/officeDocument/2006/relationships/hyperlink" Target="https://ar.wikipedia.org/wiki/%D9%85%D9%83%D8%B1%D9%88%D9%87" TargetMode="External"/><Relationship Id="rId4" Type="http://schemas.openxmlformats.org/officeDocument/2006/relationships/hyperlink" Target="https://ar.wikipedia.org/wiki/%D8%AD%D8%B1%D8%A7%D9%8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 rot="10800000" flipV="1">
            <a:off x="827584" y="1119228"/>
            <a:ext cx="79928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b="1" dirty="0"/>
              <a:t>الحسبة</a:t>
            </a:r>
            <a:r>
              <a:rPr lang="ar-SA" dirty="0"/>
              <a:t> هي الأمر بالمعروف إذا ظهر تركه والنهي عن المنكر إذا ظهر فعله، والمراد بالمعروف هو الأمر </a:t>
            </a:r>
            <a:r>
              <a:rPr lang="ar-SA" dirty="0">
                <a:hlinkClick r:id="rId2" tooltip="واجب شرعي"/>
              </a:rPr>
              <a:t>بالواجبات</a:t>
            </a:r>
            <a:r>
              <a:rPr lang="ar-SA" dirty="0"/>
              <a:t>، </a:t>
            </a:r>
            <a:r>
              <a:rPr lang="ar-SA" dirty="0">
                <a:hlinkClick r:id="rId3" tooltip="المندوب"/>
              </a:rPr>
              <a:t>والمندوبات</a:t>
            </a:r>
            <a:r>
              <a:rPr lang="ar-SA" dirty="0"/>
              <a:t> والنهي عن المنكر النهي عن </a:t>
            </a:r>
            <a:r>
              <a:rPr lang="ar-SA" dirty="0">
                <a:hlinkClick r:id="rId4" tooltip="حرام"/>
              </a:rPr>
              <a:t>المحرمات</a:t>
            </a:r>
            <a:r>
              <a:rPr lang="ar-SA" dirty="0"/>
              <a:t> </a:t>
            </a:r>
            <a:r>
              <a:rPr lang="ar-SA" dirty="0">
                <a:hlinkClick r:id="rId5" tooltip="مكروه"/>
              </a:rPr>
              <a:t>والمكروهات</a:t>
            </a:r>
            <a:endParaRPr lang="en-US" dirty="0"/>
          </a:p>
        </p:txBody>
      </p:sp>
      <p:sp>
        <p:nvSpPr>
          <p:cNvPr id="4" name="مستطيل 3"/>
          <p:cNvSpPr/>
          <p:nvPr/>
        </p:nvSpPr>
        <p:spPr>
          <a:xfrm>
            <a:off x="755576" y="2551837"/>
            <a:ext cx="79208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dirty="0"/>
              <a:t>تعني الحسبة الحساب والتحقق وهي مفهوم تطبيقي وليس مذكوراً صراحة في </a:t>
            </a:r>
            <a:r>
              <a:rPr lang="ar-SA" dirty="0">
                <a:hlinkClick r:id="rId6" tooltip="القرآن الكريم"/>
              </a:rPr>
              <a:t>القرآن الكريم</a:t>
            </a:r>
            <a:r>
              <a:rPr lang="ar-SA" dirty="0"/>
              <a:t> ولا في مجموعة </a:t>
            </a:r>
            <a:r>
              <a:rPr lang="ar-SA" dirty="0">
                <a:hlinkClick r:id="rId7" tooltip="حديث صحيح"/>
              </a:rPr>
              <a:t>الحديث الصحيح</a:t>
            </a:r>
            <a:r>
              <a:rPr lang="ar-SA" dirty="0"/>
              <a:t>. في مراجعة لكتاب محمد عمر ميمون تفسر الحسبة كالتالي "تطبيق مفهوم الحسبة يفهم عموما على أنه إحدى الآليات لضمان تصحيح الممارسات الاقتصادية والتجارية بين الأمة الإسلامية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290</TotalTime>
  <Words>12</Words>
  <Application>Microsoft Office PowerPoint</Application>
  <PresentationFormat>عرض على الشاشة (3:4)‏</PresentationFormat>
  <Paragraphs>2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Flow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samawa</cp:lastModifiedBy>
  <cp:revision>42</cp:revision>
  <dcterms:created xsi:type="dcterms:W3CDTF">2015-07-31T08:24:29Z</dcterms:created>
  <dcterms:modified xsi:type="dcterms:W3CDTF">2020-03-04T18:10:33Z</dcterms:modified>
</cp:coreProperties>
</file>