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00"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84" autoAdjust="0"/>
    <p:restoredTop sz="94660"/>
  </p:normalViewPr>
  <p:slideViewPr>
    <p:cSldViewPr>
      <p:cViewPr varScale="1">
        <p:scale>
          <a:sx n="70" d="100"/>
          <a:sy n="70" d="100"/>
        </p:scale>
        <p:origin x="-138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170636-0AC8-46DA-B0A4-FBC08DC09258}" type="datetimeFigureOut">
              <a:rPr lang="en-US" smtClean="0"/>
              <a:pPr/>
              <a:t>3/4/2020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832A7C-67CD-45A7-9E44-DC8243CFE8B2}" type="slidenum">
              <a:rPr lang="en-US" smtClean="0"/>
              <a:pPr/>
              <a:t>‹#›</a:t>
            </a:fld>
            <a:endParaRPr lang="en-US"/>
          </a:p>
        </p:txBody>
      </p:sp>
    </p:spTree>
    <p:extLst>
      <p:ext uri="{BB962C8B-B14F-4D97-AF65-F5344CB8AC3E}">
        <p14:creationId xmlns:p14="http://schemas.microsoft.com/office/powerpoint/2010/main" val="251953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1"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A5350CE-BAE2-4BED-A0E4-1AE626D054C9}" type="datetimeFigureOut">
              <a:rPr lang="en-US" smtClean="0"/>
              <a:pPr/>
              <a:t>3/4/2020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1E7852A-7FF3-4161-A2D6-2338AFF0ACF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A5350CE-BAE2-4BED-A0E4-1AE626D054C9}" type="datetimeFigureOut">
              <a:rPr lang="en-US" smtClean="0"/>
              <a:pPr/>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E7852A-7FF3-4161-A2D6-2338AFF0ACF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4"/>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4"/>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A5350CE-BAE2-4BED-A0E4-1AE626D054C9}" type="datetimeFigureOut">
              <a:rPr lang="en-US" smtClean="0"/>
              <a:pPr/>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E7852A-7FF3-4161-A2D6-2338AFF0ACF7}"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5350CE-BAE2-4BED-A0E4-1AE626D054C9}" type="datetimeFigureOut">
              <a:rPr lang="en-US" smtClean="0"/>
              <a:pPr/>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E7852A-7FF3-4161-A2D6-2338AFF0ACF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A5350CE-BAE2-4BED-A0E4-1AE626D054C9}" type="datetimeFigureOut">
              <a:rPr lang="en-US" smtClean="0"/>
              <a:pPr/>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E7852A-7FF3-4161-A2D6-2338AFF0ACF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3" y="1316737"/>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3" y="2704665"/>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A5350CE-BAE2-4BED-A0E4-1AE626D054C9}" type="datetimeFigureOut">
              <a:rPr lang="en-US" smtClean="0"/>
              <a:pPr/>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E7852A-7FF3-4161-A2D6-2338AFF0ACF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9"/>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A5350CE-BAE2-4BED-A0E4-1AE626D054C9}" type="datetimeFigureOut">
              <a:rPr lang="en-US" smtClean="0"/>
              <a:pPr/>
              <a:t>3/4/2020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E7852A-7FF3-4161-A2D6-2338AFF0ACF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9"/>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2"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7" y="1859759"/>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2" y="2514601"/>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7" y="2514601"/>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A5350CE-BAE2-4BED-A0E4-1AE626D054C9}" type="datetimeFigureOut">
              <a:rPr lang="en-US" smtClean="0"/>
              <a:pPr/>
              <a:t>3/4/2020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E7852A-7FF3-4161-A2D6-2338AFF0ACF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9"/>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A5350CE-BAE2-4BED-A0E4-1AE626D054C9}" type="datetimeFigureOut">
              <a:rPr lang="en-US" smtClean="0"/>
              <a:pPr/>
              <a:t>3/4/2020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E7852A-7FF3-4161-A2D6-2338AFF0ACF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5350CE-BAE2-4BED-A0E4-1AE626D054C9}" type="datetimeFigureOut">
              <a:rPr lang="en-US" smtClean="0"/>
              <a:pPr/>
              <a:t>3/4/2020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E7852A-7FF3-4161-A2D6-2338AFF0ACF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3" y="1676400"/>
            <a:ext cx="5111751"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A5350CE-BAE2-4BED-A0E4-1AE626D054C9}" type="datetimeFigureOut">
              <a:rPr lang="en-US" smtClean="0"/>
              <a:pPr/>
              <a:t>3/4/2020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E7852A-7FF3-4161-A2D6-2338AFF0ACF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5"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9"/>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A5350CE-BAE2-4BED-A0E4-1AE626D054C9}" type="datetimeFigureOut">
              <a:rPr lang="en-US" smtClean="0"/>
              <a:pPr/>
              <a:t>3/4/2020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3"/>
            <a:ext cx="609600" cy="365125"/>
          </a:xfrm>
        </p:spPr>
        <p:txBody>
          <a:bodyPr/>
          <a:lstStyle/>
          <a:p>
            <a:fld id="{01E7852A-7FF3-4161-A2D6-2338AFF0ACF7}"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6" y="5816601"/>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2" y="6219827"/>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6" y="-7144"/>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2" y="-7142"/>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9"/>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3"/>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A5350CE-BAE2-4BED-A0E4-1AE626D054C9}" type="datetimeFigureOut">
              <a:rPr lang="en-US" smtClean="0"/>
              <a:pPr/>
              <a:t>3/4/2020</a:t>
            </a:fld>
            <a:endParaRPr lang="en-US"/>
          </a:p>
        </p:txBody>
      </p:sp>
      <p:sp>
        <p:nvSpPr>
          <p:cNvPr id="22" name="Footer Placeholder 21"/>
          <p:cNvSpPr>
            <a:spLocks noGrp="1"/>
          </p:cNvSpPr>
          <p:nvPr>
            <p:ph type="ftr" sz="quarter" idx="3"/>
          </p:nvPr>
        </p:nvSpPr>
        <p:spPr>
          <a:xfrm>
            <a:off x="2667000" y="6356353"/>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3"/>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1E7852A-7FF3-4161-A2D6-2338AFF0ACF7}"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260648"/>
            <a:ext cx="7992888" cy="6340197"/>
          </a:xfrm>
          <a:prstGeom prst="rect">
            <a:avLst/>
          </a:prstGeom>
        </p:spPr>
        <p:txBody>
          <a:bodyPr wrap="square">
            <a:spAutoFit/>
          </a:bodyPr>
          <a:lstStyle/>
          <a:p>
            <a:r>
              <a:rPr lang="ar-SA" sz="1400" dirty="0"/>
              <a:t/>
            </a:r>
            <a:br>
              <a:rPr lang="ar-SA" sz="1400" dirty="0"/>
            </a:br>
            <a:r>
              <a:rPr lang="ar-SA" sz="1400" dirty="0"/>
              <a:t>وأما في العصر العباسي ، فقد تَطَوَّر النظر في المظالم حتى أخذ شكلاً ناضجًا جدًّا في منتصف القرن الخامس الهجري، فأصبح للمظالم ديوان مستقلٌّ، أي ما يُعادل وزارة مختصَّة في زماننا الآن، وقد ترك لنا الماوردي صورة رائعة عن الأصناف التي تقوم بهذا الديوان، وهم:</a:t>
            </a:r>
            <a:r>
              <a:rPr lang="ar-SA" sz="1400" dirty="0"/>
              <a:t/>
            </a:r>
            <a:br>
              <a:rPr lang="ar-SA" sz="1400" dirty="0"/>
            </a:br>
            <a:r>
              <a:rPr lang="ar-SA" sz="1400" dirty="0"/>
              <a:t>الحماة والأعوان؛ لجذب القوي، وتقويم الجريء، فالحماة هم كبار القواد، والأعوان هم الشرطة القضائية.</a:t>
            </a:r>
            <a:r>
              <a:rPr lang="ar-SA" sz="1400" dirty="0"/>
              <a:t/>
            </a:r>
            <a:br>
              <a:rPr lang="ar-SA" sz="1400" dirty="0"/>
            </a:br>
            <a:r>
              <a:rPr lang="ar-SA" sz="1400" dirty="0"/>
              <a:t>القضاة والحكام؛ لاستعلام ما يثبت عندهم من الحقوق، وبهذا استدركوا النقص الذي يمكن أن يكون في والي المظالم من حيث معرفته بالقضاء وبالأصول القضائية.</a:t>
            </a:r>
            <a:r>
              <a:rPr lang="ar-SA" sz="1400" dirty="0"/>
              <a:t/>
            </a:r>
            <a:br>
              <a:rPr lang="ar-SA" sz="1400" dirty="0"/>
            </a:br>
            <a:r>
              <a:rPr lang="ar-SA" sz="1400" dirty="0"/>
              <a:t>الفقهاء؛ ليُرجع إليهم فيما أُشْكل، ويسألهم عما اشتبه، وبهذا أكملوا نقص العلم المحتمل.</a:t>
            </a:r>
            <a:r>
              <a:rPr lang="ar-SA" sz="1400" dirty="0"/>
              <a:t/>
            </a:r>
            <a:br>
              <a:rPr lang="ar-SA" sz="1400" dirty="0"/>
            </a:br>
            <a:r>
              <a:rPr lang="ar-SA" sz="1400" dirty="0"/>
              <a:t>الكُتَّاب؛ ليُثبتوا ما جرى بين الخصوم، وما توجَّب لهم أو عليهم من حقوق.</a:t>
            </a:r>
            <a:r>
              <a:rPr lang="ar-SA" sz="1400" dirty="0"/>
              <a:t/>
            </a:r>
            <a:br>
              <a:rPr lang="ar-SA" sz="1400" dirty="0"/>
            </a:br>
            <a:r>
              <a:rPr lang="ar-SA" sz="1400" dirty="0"/>
              <a:t>الشهود؛ ليُشهدهم على ما أوجبه من حق، وأمضاه من حكم، وهؤلاء يُشبهون "النيابة العامة".</a:t>
            </a:r>
            <a:r>
              <a:rPr lang="ar-SA" sz="1400" dirty="0"/>
              <a:t/>
            </a:r>
            <a:br>
              <a:rPr lang="ar-SA" sz="1400" dirty="0"/>
            </a:br>
            <a:r>
              <a:rPr lang="ar-SA" sz="1400" dirty="0"/>
              <a:t/>
            </a:r>
            <a:br>
              <a:rPr lang="ar-SA" sz="1400" dirty="0"/>
            </a:br>
            <a:r>
              <a:rPr lang="ar-SA" sz="1400" dirty="0"/>
              <a:t>وقد جلس خلفاء وأمراء العباسيين لولاية المظالم، ومن أعجب الأمثلة التي ذُكِرَتْ عن هذه الولاية، أن رجلاً دخل على أبي جعفر المنصور -وكان والي المظالم على أرمينية في خلافة أخيه أبي العباس السفاح- فقال: "إن لي مظلمة، وإني أسألك أن تسمع مني مثلاً أضربه قبل أن أذكر مظلمتي. قال: قل. قال: إني وجلتُ لله تبارك وتعالى، خلَقَ الخلقَ على طبقاتٍ، فالصبيُّ إذا خرج إلى الدنيا لا يعرف إلا أمه، ولا يطلبُ غيرها، فإذا فزع من شيء لجأ إليها، ثم يرتفعُ عن ذلك طبقة، فيعرف أن أباه أَعَزّ من أمه، فإن أفزعه شيءٌ لجأ إلى أبيه، ثم يبلغ ويستحكم، فإن أفزعه شيء لجأ إلى سلطانه، فإن ظلمه ظالم انتصر به، فإذا ظلمه السلطان لجأ إلى ربه </a:t>
            </a:r>
            <a:r>
              <a:rPr lang="ar-SA" sz="1400" dirty="0" err="1"/>
              <a:t>واستنصره</a:t>
            </a:r>
            <a:r>
              <a:rPr lang="ar-SA" sz="1400" dirty="0"/>
              <a:t>، وقد كنتُ في هذه الطبقات، وقد ظلمني ابن نهيك (عثمان بن نهيك قائد جيش أبي جعفر) في ضيعة لي في ولايته، فإن نصرتني عليه، وأخذتَ بمظلمتي وإلا استنصرتُ إلى الله ولجأتُ إليه، فانظر لنفسك أيها الأمير أو دعْ. فتضاءل أبو جعفر، وقال: أعد عليَّ الكلام. فأعاده فقال: أما أول شيء فقد عزلتُ ابن نهيك عن ناحيته. وأمر بردِّ </a:t>
            </a:r>
            <a:r>
              <a:rPr lang="ar-SA" sz="1400" dirty="0" smtClean="0"/>
              <a:t>ضيعته).</a:t>
            </a:r>
            <a:r>
              <a:rPr lang="ar-SA" sz="1400" dirty="0"/>
              <a:t/>
            </a:r>
            <a:br>
              <a:rPr lang="ar-SA" sz="1400" dirty="0"/>
            </a:br>
            <a:r>
              <a:rPr lang="ar-SA" sz="1400" dirty="0"/>
              <a:t/>
            </a:r>
            <a:br>
              <a:rPr lang="ar-SA" sz="1400" dirty="0"/>
            </a:br>
            <a:r>
              <a:rPr lang="ar-SA" sz="1400" dirty="0"/>
              <a:t>لقد كانت الحضارة الإسلامية تُعنى بجميع الأفراد، ولم تُفرِّق المؤسسة القضائية الإسلامية بين الرعايا على أساس الدين أو الجنس أو المكانة الاجتماعية، كما كان عند الرومان والفرس، أو حتى عند العرب أنفسهم قبل الإسلام، وكون خليفة المسلمين يخضع لقرار المؤسسة القضائية، ويُنفِّذ هذا القرار لرجل من عامة المسلمين- قد لا يكون صاحب منصب أو قبيلة تسانده، أو مال يتزلَّف به - لَيُؤَكِّد على رقي الحضارة الإسلامية، ويُعمِّق عندنا أن هذه الحضارة كانت تحترم مواطنيها، وتقف بجوار الضعيف والمظلوم منهم.</a:t>
            </a:r>
            <a:r>
              <a:rPr lang="ar-SA" sz="1400" dirty="0"/>
              <a:t/>
            </a:r>
            <a:br>
              <a:rPr lang="ar-SA" sz="1400" dirty="0"/>
            </a:br>
            <a:r>
              <a:rPr lang="ar-SA" sz="1400" dirty="0"/>
              <a:t/>
            </a:r>
            <a:br>
              <a:rPr lang="ar-SA" sz="1400" dirty="0"/>
            </a:br>
            <a:r>
              <a:rPr lang="ar-SA" sz="1400" dirty="0"/>
              <a:t>بل رأينا من الخلفاء، من يُقَدِّم النظر في المظالم على عيادة أمه المريضة وزيارتها؛ فقد حُكي أن الخليفة الهادي (ت 170هـ) "ركب يومًا يريد عيادة أمه الخيزران من علَّة كانت وجدتها، فاعترضه عمر بن </a:t>
            </a:r>
            <a:r>
              <a:rPr lang="ar-SA" sz="1400" dirty="0" err="1"/>
              <a:t>بزيع</a:t>
            </a:r>
            <a:r>
              <a:rPr lang="ar-SA" sz="1400" dirty="0"/>
              <a:t> ، فقال له: يا أمير المؤمنين، ألا أدلك على وجه هو أعود عليك من هذا؟ فقال: ما هو يا عمرُ؟ قال: المظالم، لم تنظر فيها منذ ثلاث. قال: فأومأ إلى المُطْرِقَة (حراسته وجنده) أن يميلوا إلى دار المظالم، ثم بعث إلى الخيزران بخادم من خدمه يعتذر إليها من تخلفه، وقال: قل لها: إن عمر بن </a:t>
            </a:r>
            <a:r>
              <a:rPr lang="ar-SA" sz="1400" dirty="0" err="1"/>
              <a:t>بزيع</a:t>
            </a:r>
            <a:r>
              <a:rPr lang="ar-SA" sz="1400" dirty="0"/>
              <a:t> أخبرنا من حق الله بما هو أوجب علينا من حقِّك، فملنا إليه، ونحن عائدون إليك في غد إن شاء الله".</a:t>
            </a:r>
            <a:endParaRPr lang="en-US" sz="1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289</TotalTime>
  <Words>0</Words>
  <Application>Microsoft Office PowerPoint</Application>
  <PresentationFormat>عرض على الشاشة (3:4)‏</PresentationFormat>
  <Paragraphs>1</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Flow</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samawa</cp:lastModifiedBy>
  <cp:revision>41</cp:revision>
  <dcterms:created xsi:type="dcterms:W3CDTF">2015-07-31T08:24:29Z</dcterms:created>
  <dcterms:modified xsi:type="dcterms:W3CDTF">2020-03-04T18:05:21Z</dcterms:modified>
</cp:coreProperties>
</file>