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المحاضرة السادسة احتمالات متقدمة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محاضرة بوربوينت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109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/>
            <a:r>
              <a:rPr lang="en-US" b="1" i="1" u="sng" dirty="0"/>
              <a:t>Correlation coefficient: </a:t>
            </a:r>
            <a:endParaRPr lang="en-US" dirty="0"/>
          </a:p>
          <a:p>
            <a:pPr marL="0" indent="0" rtl="1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  <a:p>
            <a:pPr marL="0" indent="0" rtl="1">
              <a:buNone/>
            </a:pPr>
            <a:r>
              <a:rPr lang="en-US" dirty="0"/>
              <a:t>If </a:t>
            </a:r>
            <a:r>
              <a:rPr lang="en-US" dirty="0" err="1"/>
              <a:t>Px,y</a:t>
            </a:r>
            <a:r>
              <a:rPr lang="en-US" dirty="0"/>
              <a:t>≥ o.5          strong</a:t>
            </a:r>
          </a:p>
          <a:p>
            <a:pPr marL="0" indent="0" rtl="1">
              <a:buNone/>
            </a:pPr>
            <a:r>
              <a:rPr lang="en-US" dirty="0"/>
              <a:t>If </a:t>
            </a:r>
            <a:r>
              <a:rPr lang="en-US" dirty="0" err="1"/>
              <a:t>Px,y</a:t>
            </a:r>
            <a:r>
              <a:rPr lang="en-US" dirty="0"/>
              <a:t> &lt;0.5           weak</a:t>
            </a:r>
          </a:p>
          <a:p>
            <a:pPr marL="0" indent="0" rtl="1">
              <a:buNone/>
            </a:pPr>
            <a:r>
              <a:rPr lang="en-US" dirty="0"/>
              <a:t>If  </a:t>
            </a:r>
            <a:r>
              <a:rPr lang="en-US" dirty="0" err="1"/>
              <a:t>Px,y</a:t>
            </a:r>
            <a:r>
              <a:rPr lang="en-US" dirty="0"/>
              <a:t>=0              no </a:t>
            </a:r>
            <a:r>
              <a:rPr lang="en-US" dirty="0" err="1"/>
              <a:t>realation</a:t>
            </a:r>
            <a:endParaRPr lang="en-US" dirty="0"/>
          </a:p>
          <a:p>
            <a:pPr marL="0" indent="0" rtl="1">
              <a:buNone/>
            </a:pPr>
            <a:r>
              <a:rPr lang="ar-IQ" dirty="0" smtClean="0"/>
              <a:t> </a:t>
            </a:r>
            <a:endParaRPr lang="en-US" dirty="0"/>
          </a:p>
          <a:p>
            <a:pPr marL="0" indent="0" rtl="1">
              <a:buNone/>
            </a:pPr>
            <a:r>
              <a:rPr lang="ar-IQ" dirty="0" smtClean="0"/>
              <a:t> </a:t>
            </a:r>
            <a:endParaRPr lang="en-US" dirty="0"/>
          </a:p>
          <a:p>
            <a:pPr marL="0" indent="0">
              <a:buNone/>
            </a:pPr>
            <a:endParaRPr lang="ar-IQ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معامل الارتباط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1046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Condition </a:t>
            </a:r>
            <a:r>
              <a:rPr lang="fr-FR" dirty="0" err="1"/>
              <a:t>function</a:t>
            </a:r>
            <a:r>
              <a:rPr lang="fr-FR" dirty="0"/>
              <a:t> and condition </a:t>
            </a:r>
            <a:r>
              <a:rPr lang="fr-FR" dirty="0" err="1"/>
              <a:t>propertie</a:t>
            </a:r>
            <a:endParaRPr lang="fr-FR" dirty="0"/>
          </a:p>
          <a:p>
            <a:r>
              <a:rPr lang="fr-FR" dirty="0"/>
              <a:t> Let  </a:t>
            </a:r>
            <a:r>
              <a:rPr lang="fr-FR" dirty="0" err="1"/>
              <a:t>x,y</a:t>
            </a:r>
            <a:r>
              <a:rPr lang="fr-FR" dirty="0"/>
              <a:t>  b e  </a:t>
            </a:r>
            <a:r>
              <a:rPr lang="fr-FR" dirty="0" err="1"/>
              <a:t>r.v</a:t>
            </a:r>
            <a:r>
              <a:rPr lang="fr-FR" dirty="0"/>
              <a:t>  </a:t>
            </a:r>
            <a:r>
              <a:rPr lang="fr-FR" dirty="0" err="1"/>
              <a:t>then</a:t>
            </a:r>
            <a:r>
              <a:rPr lang="fr-FR" dirty="0"/>
              <a:t> P( x/y) = (p(</a:t>
            </a:r>
            <a:r>
              <a:rPr lang="fr-FR" dirty="0" err="1"/>
              <a:t>x∩y</a:t>
            </a:r>
            <a:r>
              <a:rPr lang="fr-FR" dirty="0"/>
              <a:t>)/p(y)</a:t>
            </a:r>
          </a:p>
          <a:p>
            <a:r>
              <a:rPr lang="fr-FR" dirty="0"/>
              <a:t>                                                   =(f(</a:t>
            </a:r>
            <a:r>
              <a:rPr lang="fr-FR" dirty="0" err="1"/>
              <a:t>x,y</a:t>
            </a:r>
            <a:r>
              <a:rPr lang="fr-FR" dirty="0"/>
              <a:t>))/ f(y)   ;f(y)≠0</a:t>
            </a:r>
          </a:p>
          <a:p>
            <a:endParaRPr lang="ar-IQ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الشرطي</a:t>
            </a:r>
            <a:r>
              <a:rPr lang="en-US" dirty="0" smtClean="0"/>
              <a:t> </a:t>
            </a:r>
            <a:r>
              <a:rPr lang="ar-IQ" dirty="0" smtClean="0"/>
              <a:t> الاحتمال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0222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977858"/>
              </p:ext>
            </p:extLst>
          </p:nvPr>
        </p:nvGraphicFramePr>
        <p:xfrm>
          <a:off x="1455738" y="2955925"/>
          <a:ext cx="6080760" cy="1319530"/>
        </p:xfrm>
        <a:graphic>
          <a:graphicData uri="http://schemas.openxmlformats.org/drawingml/2006/table">
            <a:tbl>
              <a:tblPr firstRow="1" firstCol="1" bandRow="1"/>
              <a:tblGrid>
                <a:gridCol w="1520190"/>
                <a:gridCol w="1520190"/>
                <a:gridCol w="1520190"/>
                <a:gridCol w="152019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x\y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P(x)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2/4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P(y)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3/4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55738" y="2727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Ex: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25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1-show that </a:t>
            </a:r>
            <a:r>
              <a:rPr lang="en-US" dirty="0" err="1"/>
              <a:t>Px,y</a:t>
            </a:r>
            <a:r>
              <a:rPr lang="en-US" dirty="0"/>
              <a:t>  is </a:t>
            </a:r>
            <a:r>
              <a:rPr lang="en-US" dirty="0" err="1"/>
              <a:t>J.p.m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1-	Find p(x),p(y)</a:t>
            </a:r>
          </a:p>
          <a:p>
            <a:pPr marL="0" indent="0">
              <a:buNone/>
            </a:pPr>
            <a:r>
              <a:rPr lang="en-US" dirty="0"/>
              <a:t>2-	Find E(x),</a:t>
            </a:r>
            <a:r>
              <a:rPr lang="en-US" dirty="0" err="1"/>
              <a:t>Ey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3-	Find </a:t>
            </a:r>
            <a:r>
              <a:rPr lang="en-US" dirty="0" err="1"/>
              <a:t>Px,y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4-	Find p(x/y=2)</a:t>
            </a:r>
          </a:p>
          <a:p>
            <a:pPr marL="0" indent="0">
              <a:buNone/>
            </a:pPr>
            <a:r>
              <a:rPr lang="en-US" dirty="0"/>
              <a:t>5-	Find p(y/x=1)</a:t>
            </a:r>
          </a:p>
          <a:p>
            <a:pPr marL="0" indent="0">
              <a:buNone/>
            </a:pPr>
            <a:r>
              <a:rPr lang="en-US" dirty="0"/>
              <a:t>6-	</a:t>
            </a:r>
          </a:p>
        </p:txBody>
      </p:sp>
    </p:spTree>
    <p:extLst>
      <p:ext uri="{BB962C8B-B14F-4D97-AF65-F5344CB8AC3E}">
        <p14:creationId xmlns:p14="http://schemas.microsoft.com/office/powerpoint/2010/main" val="3108138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739046"/>
            <a:ext cx="5419171" cy="409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25" y="4648200"/>
            <a:ext cx="5416550" cy="83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86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05" y="228600"/>
            <a:ext cx="8686800" cy="6629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 E(x)= 0.2/4  +1.1/4 +2.1/4=3/4</a:t>
            </a:r>
          </a:p>
          <a:p>
            <a:r>
              <a:rPr lang="en-US"/>
              <a:t>E(x2)=5/4</a:t>
            </a:r>
          </a:p>
          <a:p>
            <a:endParaRPr lang="ar-IQ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25" y="2586038"/>
            <a:ext cx="54165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2592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2032"/>
            <a:ext cx="9144000" cy="6717632"/>
          </a:xfrm>
        </p:spPr>
        <p:txBody>
          <a:bodyPr/>
          <a:lstStyle/>
          <a:p>
            <a:r>
              <a:rPr lang="es-ES" dirty="0"/>
              <a:t>E(y)  = 0. 1/4 +2 . ¾ = 3/2 </a:t>
            </a:r>
          </a:p>
          <a:p>
            <a:r>
              <a:rPr lang="es-ES" dirty="0"/>
              <a:t>E(y2) = 3 </a:t>
            </a:r>
          </a:p>
          <a:p>
            <a:r>
              <a:rPr lang="es-ES" dirty="0"/>
              <a:t>Var(x) = 11/16</a:t>
            </a:r>
          </a:p>
          <a:p>
            <a:r>
              <a:rPr lang="es-ES" dirty="0"/>
              <a:t>Var (y) = ¾ </a:t>
            </a:r>
          </a:p>
          <a:p>
            <a:r>
              <a:rPr lang="es-ES" dirty="0" err="1"/>
              <a:t>Cov</a:t>
            </a:r>
            <a:r>
              <a:rPr lang="es-ES" dirty="0"/>
              <a:t>(</a:t>
            </a:r>
            <a:r>
              <a:rPr lang="es-ES" dirty="0" err="1"/>
              <a:t>x,y</a:t>
            </a:r>
            <a:r>
              <a:rPr lang="es-ES" dirty="0"/>
              <a:t>) = </a:t>
            </a:r>
            <a:r>
              <a:rPr lang="es-ES" dirty="0" err="1"/>
              <a:t>Exy</a:t>
            </a:r>
            <a:r>
              <a:rPr lang="es-ES" dirty="0"/>
              <a:t> - </a:t>
            </a:r>
            <a:r>
              <a:rPr lang="es-ES" dirty="0" err="1"/>
              <a:t>ExEy</a:t>
            </a:r>
            <a:r>
              <a:rPr lang="es-ES" dirty="0"/>
              <a:t> = 3/8 </a:t>
            </a:r>
          </a:p>
          <a:p>
            <a:r>
              <a:rPr lang="es-ES" dirty="0" err="1"/>
              <a:t>Px,y</a:t>
            </a:r>
            <a:r>
              <a:rPr lang="es-ES" dirty="0"/>
              <a:t> = √3/√88 </a:t>
            </a:r>
          </a:p>
          <a:p>
            <a:r>
              <a:rPr lang="es-ES" dirty="0"/>
              <a:t>P(x/y =2) 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3923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76200"/>
            <a:ext cx="6214785" cy="40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472086"/>
              </p:ext>
            </p:extLst>
          </p:nvPr>
        </p:nvGraphicFramePr>
        <p:xfrm>
          <a:off x="228600" y="4343400"/>
          <a:ext cx="6080760" cy="838200"/>
        </p:xfrm>
        <a:graphic>
          <a:graphicData uri="http://schemas.openxmlformats.org/drawingml/2006/table">
            <a:tbl>
              <a:tblPr rtl="1" firstRow="1" firstCol="1" bandRow="1"/>
              <a:tblGrid>
                <a:gridCol w="1520190"/>
                <a:gridCol w="1520190"/>
                <a:gridCol w="1520190"/>
                <a:gridCol w="1520190"/>
              </a:tblGrid>
              <a:tr h="4508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Arial"/>
                        </a:rPr>
                        <a:t>1/3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P(x/y=2)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31938" y="338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6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143</Words>
  <Application>Microsoft Office PowerPoint</Application>
  <PresentationFormat>On-screen Show (4:3)</PresentationFormat>
  <Paragraphs>61</Paragraphs>
  <Slides>9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المحاضرة السادسة احتمالات متقدمة</vt:lpstr>
      <vt:lpstr>معامل الارتباط</vt:lpstr>
      <vt:lpstr>الشرطي  الاحتمال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السادسة احتمالات متقدمة</dc:title>
  <dc:creator>LAITH</dc:creator>
  <cp:lastModifiedBy>LAITH</cp:lastModifiedBy>
  <cp:revision>15</cp:revision>
  <dcterms:created xsi:type="dcterms:W3CDTF">2006-08-16T00:00:00Z</dcterms:created>
  <dcterms:modified xsi:type="dcterms:W3CDTF">2019-08-16T12:25:11Z</dcterms:modified>
</cp:coreProperties>
</file>