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7" r:id="rId1"/>
  </p:sldMasterIdLst>
  <p:sldIdLst>
    <p:sldId id="268" r:id="rId2"/>
    <p:sldId id="269" r:id="rId3"/>
    <p:sldId id="270" r:id="rId4"/>
  </p:sldIdLst>
  <p:sldSz cx="9144000" cy="5143500" type="screen16x9"/>
  <p:notesSz cx="6858000" cy="9144000"/>
  <p:defaultTextStyle>
    <a:defPPr>
      <a:defRPr lang="ar-AE"/>
    </a:defPPr>
    <a:lvl1pPr marL="0" algn="r" defTabSz="914355" rtl="1" eaLnBrk="1" latinLnBrk="0" hangingPunct="1">
      <a:defRPr sz="1800" kern="1200">
        <a:solidFill>
          <a:schemeClr val="tx1"/>
        </a:solidFill>
        <a:latin typeface="+mn-lt"/>
        <a:ea typeface="+mn-ea"/>
        <a:cs typeface="+mn-cs"/>
      </a:defRPr>
    </a:lvl1pPr>
    <a:lvl2pPr marL="457178" algn="r" defTabSz="914355" rtl="1" eaLnBrk="1" latinLnBrk="0" hangingPunct="1">
      <a:defRPr sz="1800" kern="1200">
        <a:solidFill>
          <a:schemeClr val="tx1"/>
        </a:solidFill>
        <a:latin typeface="+mn-lt"/>
        <a:ea typeface="+mn-ea"/>
        <a:cs typeface="+mn-cs"/>
      </a:defRPr>
    </a:lvl2pPr>
    <a:lvl3pPr marL="914355" algn="r" defTabSz="914355" rtl="1" eaLnBrk="1" latinLnBrk="0" hangingPunct="1">
      <a:defRPr sz="1800" kern="1200">
        <a:solidFill>
          <a:schemeClr val="tx1"/>
        </a:solidFill>
        <a:latin typeface="+mn-lt"/>
        <a:ea typeface="+mn-ea"/>
        <a:cs typeface="+mn-cs"/>
      </a:defRPr>
    </a:lvl3pPr>
    <a:lvl4pPr marL="1371532" algn="r" defTabSz="914355" rtl="1" eaLnBrk="1" latinLnBrk="0" hangingPunct="1">
      <a:defRPr sz="1800" kern="1200">
        <a:solidFill>
          <a:schemeClr val="tx1"/>
        </a:solidFill>
        <a:latin typeface="+mn-lt"/>
        <a:ea typeface="+mn-ea"/>
        <a:cs typeface="+mn-cs"/>
      </a:defRPr>
    </a:lvl4pPr>
    <a:lvl5pPr marL="1828709" algn="r" defTabSz="914355" rtl="1" eaLnBrk="1" latinLnBrk="0" hangingPunct="1">
      <a:defRPr sz="1800" kern="1200">
        <a:solidFill>
          <a:schemeClr val="tx1"/>
        </a:solidFill>
        <a:latin typeface="+mn-lt"/>
        <a:ea typeface="+mn-ea"/>
        <a:cs typeface="+mn-cs"/>
      </a:defRPr>
    </a:lvl5pPr>
    <a:lvl6pPr marL="2285886" algn="r" defTabSz="914355" rtl="1" eaLnBrk="1" latinLnBrk="0" hangingPunct="1">
      <a:defRPr sz="1800" kern="1200">
        <a:solidFill>
          <a:schemeClr val="tx1"/>
        </a:solidFill>
        <a:latin typeface="+mn-lt"/>
        <a:ea typeface="+mn-ea"/>
        <a:cs typeface="+mn-cs"/>
      </a:defRPr>
    </a:lvl6pPr>
    <a:lvl7pPr marL="2743064" algn="r" defTabSz="914355" rtl="1" eaLnBrk="1" latinLnBrk="0" hangingPunct="1">
      <a:defRPr sz="1800" kern="1200">
        <a:solidFill>
          <a:schemeClr val="tx1"/>
        </a:solidFill>
        <a:latin typeface="+mn-lt"/>
        <a:ea typeface="+mn-ea"/>
        <a:cs typeface="+mn-cs"/>
      </a:defRPr>
    </a:lvl7pPr>
    <a:lvl8pPr marL="3200240" algn="r" defTabSz="914355" rtl="1" eaLnBrk="1" latinLnBrk="0" hangingPunct="1">
      <a:defRPr sz="1800" kern="1200">
        <a:solidFill>
          <a:schemeClr val="tx1"/>
        </a:solidFill>
        <a:latin typeface="+mn-lt"/>
        <a:ea typeface="+mn-ea"/>
        <a:cs typeface="+mn-cs"/>
      </a:defRPr>
    </a:lvl8pPr>
    <a:lvl9pPr marL="3657418" algn="r" defTabSz="914355"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21" d="100"/>
          <a:sy n="121" d="100"/>
        </p:scale>
        <p:origin x="-102" y="4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1885950"/>
            <a:ext cx="6686549" cy="1697086"/>
          </a:xfrm>
        </p:spPr>
        <p:txBody>
          <a:bodyPr anchor="b">
            <a:normAutofit/>
          </a:bodyPr>
          <a:lstStyle>
            <a:lvl1pPr>
              <a:defRPr sz="41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1941910" y="3583035"/>
            <a:ext cx="6686549" cy="844712"/>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54D3F877-0FF9-432D-AB52-28C2482279E8}" type="datetime1">
              <a:rPr lang="en-US" smtClean="0">
                <a:solidFill>
                  <a:prstClr val="black">
                    <a:tint val="75000"/>
                  </a:prstClr>
                </a:solidFill>
              </a:rPr>
              <a:pPr/>
              <a:t>3/4/2020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7" name="Freeform 6"/>
          <p:cNvSpPr/>
          <p:nvPr/>
        </p:nvSpPr>
        <p:spPr bwMode="auto">
          <a:xfrm>
            <a:off x="0" y="3242858"/>
            <a:ext cx="1308489" cy="5839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339715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7984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457200"/>
            <a:ext cx="6686549" cy="233778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4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15243E15-75D7-4ACD-AA5D-DC0B7691C824}" type="datetime1">
              <a:rPr lang="en-US" smtClean="0">
                <a:solidFill>
                  <a:prstClr val="black">
                    <a:tint val="75000"/>
                  </a:prstClr>
                </a:solidFill>
              </a:rPr>
              <a:pPr/>
              <a:t>3/4/2020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7813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13" name="Text Placeholder 9"/>
          <p:cNvSpPr>
            <a:spLocks noGrp="1"/>
          </p:cNvSpPr>
          <p:nvPr>
            <p:ph type="body" sz="quarter" idx="13"/>
          </p:nvPr>
        </p:nvSpPr>
        <p:spPr>
          <a:xfrm>
            <a:off x="2456259" y="2628900"/>
            <a:ext cx="5652416"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4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16707F4B-5795-4C96-82E8-418085B84C03}" type="datetime1">
              <a:rPr lang="en-US" smtClean="0">
                <a:solidFill>
                  <a:prstClr val="black">
                    <a:tint val="75000"/>
                  </a:prstClr>
                </a:solidFill>
              </a:rPr>
              <a:pPr/>
              <a:t>3/4/2020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
        <p:nvSpPr>
          <p:cNvPr id="14" name="TextBox 13"/>
          <p:cNvSpPr txBox="1"/>
          <p:nvPr/>
        </p:nvSpPr>
        <p:spPr>
          <a:xfrm>
            <a:off x="1850739" y="486004"/>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
        <p:nvSpPr>
          <p:cNvPr id="15" name="TextBox 14"/>
          <p:cNvSpPr txBox="1"/>
          <p:nvPr/>
        </p:nvSpPr>
        <p:spPr>
          <a:xfrm>
            <a:off x="8336139" y="2178980"/>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Tree>
    <p:extLst>
      <p:ext uri="{BB962C8B-B14F-4D97-AF65-F5344CB8AC3E}">
        <p14:creationId xmlns:p14="http://schemas.microsoft.com/office/powerpoint/2010/main" val="4177714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941910" y="1828800"/>
            <a:ext cx="6686550" cy="2043634"/>
          </a:xfrm>
        </p:spPr>
        <p:txBody>
          <a:bodyPr anchor="b">
            <a:normAutofit/>
          </a:bodyPr>
          <a:lstStyle>
            <a:lvl1pPr algn="l">
              <a:defRPr sz="3600" b="0"/>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52BAC0F9-924D-417A-86F7-67D88CB38088}" type="datetime1">
              <a:rPr lang="en-US" smtClean="0">
                <a:solidFill>
                  <a:prstClr val="black">
                    <a:tint val="75000"/>
                  </a:prstClr>
                </a:solidFill>
              </a:rPr>
              <a:pPr/>
              <a:t>3/4/2020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3716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479EB006-26E3-4106-A218-A25462DF4867}" type="datetime1">
              <a:rPr lang="en-US" smtClean="0">
                <a:solidFill>
                  <a:prstClr val="black">
                    <a:tint val="75000"/>
                  </a:prstClr>
                </a:solidFill>
              </a:rPr>
              <a:pPr/>
              <a:t>3/4/2020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
        <p:nvSpPr>
          <p:cNvPr id="17" name="TextBox 16"/>
          <p:cNvSpPr txBox="1"/>
          <p:nvPr/>
        </p:nvSpPr>
        <p:spPr>
          <a:xfrm>
            <a:off x="1850739" y="486004"/>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
        <p:nvSpPr>
          <p:cNvPr id="18" name="TextBox 17"/>
          <p:cNvSpPr txBox="1"/>
          <p:nvPr/>
        </p:nvSpPr>
        <p:spPr>
          <a:xfrm>
            <a:off x="8336139" y="2178980"/>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Tree>
    <p:extLst>
      <p:ext uri="{BB962C8B-B14F-4D97-AF65-F5344CB8AC3E}">
        <p14:creationId xmlns:p14="http://schemas.microsoft.com/office/powerpoint/2010/main" val="4266374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1941910" y="470555"/>
            <a:ext cx="6686549" cy="2160015"/>
          </a:xfrm>
        </p:spPr>
        <p:txBody>
          <a:bodyPr anchor="ctr">
            <a:normAutofit/>
          </a:bodyPr>
          <a:lstStyle>
            <a:lvl1pPr algn="l">
              <a:defRPr sz="3600" b="0"/>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930FCE16-F4BB-4ADB-A058-48E5AC4834AA}" type="datetime1">
              <a:rPr lang="en-US" smtClean="0">
                <a:solidFill>
                  <a:prstClr val="black">
                    <a:tint val="75000"/>
                  </a:prstClr>
                </a:solidFill>
              </a:rPr>
              <a:pPr/>
              <a:t>3/4/2020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9434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A5AE1D48-3893-4E09-A3A3-BA57A8DFB6EC}" type="datetime1">
              <a:rPr lang="en-US" smtClean="0">
                <a:solidFill>
                  <a:prstClr val="black">
                    <a:tint val="75000"/>
                  </a:prstClr>
                </a:solidFill>
              </a:rPr>
              <a:pPr/>
              <a:t>3/4/2020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3237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470554"/>
            <a:ext cx="1655701" cy="3962863"/>
          </a:xfrm>
        </p:spPr>
        <p:txBody>
          <a:bodyPr vert="eaVert" anchor="ct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1941909" y="470554"/>
            <a:ext cx="4857750" cy="3962863"/>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156CF9C-1549-4FFC-B8A7-BA3055155CFB}" type="datetime1">
              <a:rPr lang="en-US" smtClean="0">
                <a:solidFill>
                  <a:prstClr val="black">
                    <a:tint val="75000"/>
                  </a:prstClr>
                </a:solidFill>
              </a:rPr>
              <a:pPr/>
              <a:t>3/4/2020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394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1944694" y="468082"/>
            <a:ext cx="6683765" cy="960668"/>
          </a:xfrm>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a:xfrm>
            <a:off x="1941909" y="1600200"/>
            <a:ext cx="6686550" cy="2833217"/>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10E7254-0E66-4EEF-969F-7BEFC23BC78D}" type="datetime1">
              <a:rPr lang="en-US" smtClean="0">
                <a:solidFill>
                  <a:prstClr val="black">
                    <a:tint val="75000"/>
                  </a:prstClr>
                </a:solidFill>
              </a:rPr>
              <a:pPr/>
              <a:t>3/4/2020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6062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941910" y="1544063"/>
            <a:ext cx="6686549" cy="1101600"/>
          </a:xfrm>
        </p:spPr>
        <p:txBody>
          <a:bodyPr anchor="b"/>
          <a:lstStyle>
            <a:lvl1pPr algn="l">
              <a:defRPr sz="30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10" y="2647597"/>
            <a:ext cx="6686549" cy="645300"/>
          </a:xfrm>
        </p:spPr>
        <p:txBody>
          <a:bodyPr anchor="t"/>
          <a:lstStyle>
            <a:lvl1pPr marL="0" indent="0" algn="l">
              <a:buNone/>
              <a:defRPr sz="15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D519E588-DF5E-41B6-8F1B-8A68EE66B010}" type="datetime1">
              <a:rPr lang="en-US" smtClean="0">
                <a:solidFill>
                  <a:prstClr val="black">
                    <a:tint val="75000"/>
                  </a:prstClr>
                </a:solidFill>
              </a:rPr>
              <a:pPr/>
              <a:t>3/4/2020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6429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1941909" y="1600200"/>
            <a:ext cx="3235398" cy="2833217"/>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393060" y="1594666"/>
            <a:ext cx="3235398" cy="2833217"/>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225AD313-702A-49E5-82A9-8434BDB87314}" type="datetime1">
              <a:rPr lang="en-US" smtClean="0">
                <a:solidFill>
                  <a:prstClr val="black">
                    <a:tint val="75000"/>
                  </a:prstClr>
                </a:solidFill>
              </a:rPr>
              <a:pPr/>
              <a:t>3/4/2020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590837"/>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1266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2204530" y="1479527"/>
            <a:ext cx="2994549" cy="432197"/>
          </a:xfrm>
        </p:spPr>
        <p:txBody>
          <a:bodyPr anchor="b">
            <a:noAutofit/>
          </a:bodyPr>
          <a:lstStyle>
            <a:lvl1pPr marL="0" indent="0">
              <a:buNone/>
              <a:defRPr sz="1800" b="0"/>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تحرير أنماط النص الرئيسي</a:t>
            </a:r>
          </a:p>
        </p:txBody>
      </p:sp>
      <p:sp>
        <p:nvSpPr>
          <p:cNvPr id="4" name="Content Placeholder 3"/>
          <p:cNvSpPr>
            <a:spLocks noGrp="1"/>
          </p:cNvSpPr>
          <p:nvPr>
            <p:ph sz="half" idx="2"/>
          </p:nvPr>
        </p:nvSpPr>
        <p:spPr>
          <a:xfrm>
            <a:off x="1941909" y="1911725"/>
            <a:ext cx="3257170" cy="2515545"/>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629972" y="1477106"/>
            <a:ext cx="2999251" cy="432197"/>
          </a:xfrm>
        </p:spPr>
        <p:txBody>
          <a:bodyPr anchor="b">
            <a:noAutofit/>
          </a:bodyPr>
          <a:lstStyle>
            <a:lvl1pPr marL="0" indent="0">
              <a:buNone/>
              <a:defRPr sz="1800" b="0"/>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تحرير أنماط النص الرئيسي</a:t>
            </a:r>
          </a:p>
        </p:txBody>
      </p:sp>
      <p:sp>
        <p:nvSpPr>
          <p:cNvPr id="6" name="Content Placeholder 5"/>
          <p:cNvSpPr>
            <a:spLocks noGrp="1"/>
          </p:cNvSpPr>
          <p:nvPr>
            <p:ph sz="quarter" idx="4"/>
          </p:nvPr>
        </p:nvSpPr>
        <p:spPr>
          <a:xfrm>
            <a:off x="5375218" y="1909304"/>
            <a:ext cx="3254006" cy="2515545"/>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8BB7B628-15B0-4666-9630-35F969A508FF}" type="datetime1">
              <a:rPr lang="en-US" smtClean="0">
                <a:solidFill>
                  <a:prstClr val="black">
                    <a:tint val="75000"/>
                  </a:prstClr>
                </a:solidFill>
              </a:rPr>
              <a:pPr/>
              <a:t>3/4/2020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2"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590837"/>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411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9D2B8CF3-5A1F-4FAD-9935-2613ECAED084}" type="datetime1">
              <a:rPr lang="en-US" smtClean="0">
                <a:solidFill>
                  <a:prstClr val="black">
                    <a:tint val="75000"/>
                  </a:prstClr>
                </a:solidFill>
              </a:rPr>
              <a:pPr/>
              <a:t>3/4/2020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7"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85802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CC8AD-2E10-40E6-BFEF-0A7C71B525C9}" type="datetime1">
              <a:rPr lang="en-US" smtClean="0">
                <a:solidFill>
                  <a:prstClr val="black">
                    <a:tint val="75000"/>
                  </a:prstClr>
                </a:solidFill>
              </a:rPr>
              <a:pPr/>
              <a:t>3/4/2020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0266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334566"/>
            <a:ext cx="2628899" cy="732234"/>
          </a:xfrm>
        </p:spPr>
        <p:txBody>
          <a:bodyPr anchor="b"/>
          <a:lstStyle>
            <a:lvl1pPr algn="l">
              <a:defRPr sz="1500" b="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4742259" y="334567"/>
            <a:ext cx="3886200" cy="4061222"/>
          </a:xfrm>
        </p:spPr>
        <p:txBody>
          <a:bodyPr anchor="ct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941910" y="1198960"/>
            <a:ext cx="2628899" cy="3196827"/>
          </a:xfrm>
        </p:spPr>
        <p:txBody>
          <a:bodyPr/>
          <a:lstStyle>
            <a:lvl1pPr marL="0" indent="0">
              <a:buNone/>
              <a:defRPr sz="11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0CC2C579-D3F7-4A6E-B534-DA3C667D146C}" type="datetime1">
              <a:rPr lang="en-US" smtClean="0">
                <a:solidFill>
                  <a:prstClr val="black">
                    <a:tint val="75000"/>
                  </a:prstClr>
                </a:solidFill>
              </a:rPr>
              <a:pPr/>
              <a:t>3/4/2020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1340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3600450"/>
            <a:ext cx="6686550" cy="425054"/>
          </a:xfrm>
        </p:spPr>
        <p:txBody>
          <a:bodyPr anchor="b">
            <a:normAutofit/>
          </a:bodyPr>
          <a:lstStyle>
            <a:lvl1pPr algn="l">
              <a:defRPr sz="1800" b="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1941909" y="476224"/>
            <a:ext cx="6686550" cy="2891228"/>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941910" y="4025504"/>
            <a:ext cx="6686550" cy="370284"/>
          </a:xfrm>
        </p:spPr>
        <p:txBody>
          <a:bodyPr>
            <a:normAutofit/>
          </a:bodyPr>
          <a:lstStyle>
            <a:lvl1pPr marL="0" indent="0">
              <a:buNone/>
              <a:defRPr sz="9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183F24F7-3F4A-4793-B4C2-E4F915A3F7DF}" type="datetime1">
              <a:rPr lang="en-US" smtClean="0">
                <a:solidFill>
                  <a:prstClr val="black">
                    <a:tint val="75000"/>
                  </a:prstClr>
                </a:solidFill>
              </a:rPr>
              <a:pPr/>
              <a:t>3/4/2020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855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171450"/>
            <a:ext cx="2138637" cy="4978971"/>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589"/>
            <a:ext cx="1767506" cy="514052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51435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468082"/>
            <a:ext cx="6683765" cy="960668"/>
          </a:xfrm>
          <a:prstGeom prst="rect">
            <a:avLst/>
          </a:prstGeom>
        </p:spPr>
        <p:txBody>
          <a:bodyPr vert="horz" lIns="68580" tIns="34290" rIns="68580" bIns="34290" rtlCol="0" anchor="t">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09" y="1600200"/>
            <a:ext cx="6686550" cy="2914650"/>
          </a:xfrm>
          <a:prstGeom prst="rect">
            <a:avLst/>
          </a:prstGeom>
        </p:spPr>
        <p:txBody>
          <a:bodyPr vert="horz" lIns="68580" tIns="34290" rIns="68580" bIns="34290" rtlCol="0">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771210" y="4597828"/>
            <a:ext cx="859712" cy="277797"/>
          </a:xfrm>
          <a:prstGeom prst="rect">
            <a:avLst/>
          </a:prstGeom>
        </p:spPr>
        <p:txBody>
          <a:bodyPr vert="horz" lIns="68580" tIns="34290" rIns="68580" bIns="34290" rtlCol="0" anchor="ctr"/>
          <a:lstStyle>
            <a:lvl1pPr algn="r">
              <a:defRPr sz="700">
                <a:solidFill>
                  <a:schemeClr val="tx1">
                    <a:tint val="75000"/>
                  </a:schemeClr>
                </a:solidFill>
              </a:defRPr>
            </a:lvl1pPr>
          </a:lstStyle>
          <a:p>
            <a:pPr defTabSz="342900" rtl="0"/>
            <a:fld id="{42983E2D-9EAA-468D-8FE1-63A08348F7A8}" type="datetime1">
              <a:rPr lang="en-US" smtClean="0">
                <a:solidFill>
                  <a:prstClr val="black">
                    <a:tint val="75000"/>
                  </a:prstClr>
                </a:solidFill>
              </a:rPr>
              <a:pPr defTabSz="342900" rtl="0"/>
              <a:t>3/4/2020</a:t>
            </a:fld>
            <a:endParaRPr lang="en-US" dirty="0">
              <a:solidFill>
                <a:prstClr val="black">
                  <a:tint val="75000"/>
                </a:prstClr>
              </a:solidFill>
            </a:endParaRPr>
          </a:p>
        </p:txBody>
      </p:sp>
      <p:sp>
        <p:nvSpPr>
          <p:cNvPr id="5" name="Footer Placeholder 4"/>
          <p:cNvSpPr>
            <a:spLocks noGrp="1"/>
          </p:cNvSpPr>
          <p:nvPr>
            <p:ph type="ftr" sz="quarter" idx="3"/>
          </p:nvPr>
        </p:nvSpPr>
        <p:spPr>
          <a:xfrm>
            <a:off x="1941910" y="4601856"/>
            <a:ext cx="5714999" cy="273844"/>
          </a:xfrm>
          <a:prstGeom prst="rect">
            <a:avLst/>
          </a:prstGeom>
        </p:spPr>
        <p:txBody>
          <a:bodyPr vert="horz" lIns="68580" tIns="34290" rIns="68580" bIns="34290" rtlCol="0" anchor="ctr"/>
          <a:lstStyle>
            <a:lvl1pPr algn="l">
              <a:defRPr sz="700">
                <a:solidFill>
                  <a:schemeClr val="tx1">
                    <a:tint val="75000"/>
                  </a:schemeClr>
                </a:solidFill>
              </a:defRPr>
            </a:lvl1pPr>
          </a:lstStyle>
          <a:p>
            <a:pPr defTabSz="342900" rtl="0"/>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398860" y="590837"/>
            <a:ext cx="584825" cy="273844"/>
          </a:xfrm>
          <a:prstGeom prst="rect">
            <a:avLst/>
          </a:prstGeom>
        </p:spPr>
        <p:txBody>
          <a:bodyPr vert="horz" lIns="68580" tIns="34290" rIns="68580" bIns="34290" rtlCol="0" anchor="ctr"/>
          <a:lstStyle>
            <a:lvl1pPr algn="r">
              <a:defRPr sz="1500">
                <a:solidFill>
                  <a:srgbClr val="FEFFFF"/>
                </a:solidFill>
              </a:defRPr>
            </a:lvl1pPr>
          </a:lstStyle>
          <a:p>
            <a:pPr defTabSz="342900" rtl="0"/>
            <a:fld id="{D57F1E4F-1CFF-5643-939E-217C01CDF565}" type="slidenum">
              <a:rPr lang="en-US" smtClean="0"/>
              <a:pPr defTabSz="342900" rtl="0"/>
              <a:t>‹#›</a:t>
            </a:fld>
            <a:endParaRPr lang="en-US" dirty="0"/>
          </a:p>
        </p:txBody>
      </p:sp>
    </p:spTree>
    <p:extLst>
      <p:ext uri="{BB962C8B-B14F-4D97-AF65-F5344CB8AC3E}">
        <p14:creationId xmlns:p14="http://schemas.microsoft.com/office/powerpoint/2010/main" val="218390654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ftr="0" dt="0"/>
  <p:txStyles>
    <p:titleStyle>
      <a:lvl1pPr algn="l" defTabSz="342900" rtl="1" eaLnBrk="1" latinLnBrk="0" hangingPunct="1">
        <a:spcBef>
          <a:spcPct val="0"/>
        </a:spcBef>
        <a:buNone/>
        <a:defRPr sz="27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57175" indent="-257175" algn="r" defTabSz="342900" rtl="1" eaLnBrk="1" latinLnBrk="0" hangingPunct="1">
        <a:spcBef>
          <a:spcPts val="75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1pPr>
      <a:lvl2pPr marL="557213" indent="-214313" algn="r" defTabSz="342900" rtl="1"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r" defTabSz="342900" rtl="1" eaLnBrk="1" latinLnBrk="0" hangingPunct="1">
        <a:spcBef>
          <a:spcPts val="750"/>
        </a:spcBef>
        <a:spcAft>
          <a:spcPts val="0"/>
        </a:spcAft>
        <a:buClr>
          <a:schemeClr val="accent1"/>
        </a:buClr>
        <a:buFont typeface="Wingdings 3" charset="2"/>
        <a:buChar char=""/>
        <a:defRPr sz="1100" kern="1200">
          <a:solidFill>
            <a:schemeClr val="tx1">
              <a:lumMod val="75000"/>
              <a:lumOff val="25000"/>
            </a:schemeClr>
          </a:solidFill>
          <a:latin typeface="+mn-lt"/>
          <a:ea typeface="+mn-ea"/>
          <a:cs typeface="+mn-cs"/>
        </a:defRPr>
      </a:lvl3pPr>
      <a:lvl4pPr marL="12001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r" defTabSz="342900" rtl="1" eaLnBrk="1" latinLnBrk="0" hangingPunct="1">
        <a:defRPr sz="1400" kern="1200">
          <a:solidFill>
            <a:schemeClr val="tx1"/>
          </a:solidFill>
          <a:latin typeface="+mn-lt"/>
          <a:ea typeface="+mn-ea"/>
          <a:cs typeface="+mn-cs"/>
        </a:defRPr>
      </a:lvl1pPr>
      <a:lvl2pPr marL="342900" algn="r" defTabSz="342900" rtl="1" eaLnBrk="1" latinLnBrk="0" hangingPunct="1">
        <a:defRPr sz="1400" kern="1200">
          <a:solidFill>
            <a:schemeClr val="tx1"/>
          </a:solidFill>
          <a:latin typeface="+mn-lt"/>
          <a:ea typeface="+mn-ea"/>
          <a:cs typeface="+mn-cs"/>
        </a:defRPr>
      </a:lvl2pPr>
      <a:lvl3pPr marL="685800" algn="r" defTabSz="342900" rtl="1" eaLnBrk="1" latinLnBrk="0" hangingPunct="1">
        <a:defRPr sz="1400" kern="1200">
          <a:solidFill>
            <a:schemeClr val="tx1"/>
          </a:solidFill>
          <a:latin typeface="+mn-lt"/>
          <a:ea typeface="+mn-ea"/>
          <a:cs typeface="+mn-cs"/>
        </a:defRPr>
      </a:lvl3pPr>
      <a:lvl4pPr marL="1028700" algn="r" defTabSz="342900" rtl="1" eaLnBrk="1" latinLnBrk="0" hangingPunct="1">
        <a:defRPr sz="1400" kern="1200">
          <a:solidFill>
            <a:schemeClr val="tx1"/>
          </a:solidFill>
          <a:latin typeface="+mn-lt"/>
          <a:ea typeface="+mn-ea"/>
          <a:cs typeface="+mn-cs"/>
        </a:defRPr>
      </a:lvl4pPr>
      <a:lvl5pPr marL="1371600" algn="r" defTabSz="342900" rtl="1" eaLnBrk="1" latinLnBrk="0" hangingPunct="1">
        <a:defRPr sz="1400" kern="1200">
          <a:solidFill>
            <a:schemeClr val="tx1"/>
          </a:solidFill>
          <a:latin typeface="+mn-lt"/>
          <a:ea typeface="+mn-ea"/>
          <a:cs typeface="+mn-cs"/>
        </a:defRPr>
      </a:lvl5pPr>
      <a:lvl6pPr marL="1714500" algn="r" defTabSz="342900" rtl="1" eaLnBrk="1" latinLnBrk="0" hangingPunct="1">
        <a:defRPr sz="1400" kern="1200">
          <a:solidFill>
            <a:schemeClr val="tx1"/>
          </a:solidFill>
          <a:latin typeface="+mn-lt"/>
          <a:ea typeface="+mn-ea"/>
          <a:cs typeface="+mn-cs"/>
        </a:defRPr>
      </a:lvl6pPr>
      <a:lvl7pPr marL="2057400" algn="r" defTabSz="342900" rtl="1" eaLnBrk="1" latinLnBrk="0" hangingPunct="1">
        <a:defRPr sz="1400" kern="1200">
          <a:solidFill>
            <a:schemeClr val="tx1"/>
          </a:solidFill>
          <a:latin typeface="+mn-lt"/>
          <a:ea typeface="+mn-ea"/>
          <a:cs typeface="+mn-cs"/>
        </a:defRPr>
      </a:lvl7pPr>
      <a:lvl8pPr marL="2400300" algn="r" defTabSz="342900" rtl="1" eaLnBrk="1" latinLnBrk="0" hangingPunct="1">
        <a:defRPr sz="1400" kern="1200">
          <a:solidFill>
            <a:schemeClr val="tx1"/>
          </a:solidFill>
          <a:latin typeface="+mn-lt"/>
          <a:ea typeface="+mn-ea"/>
          <a:cs typeface="+mn-cs"/>
        </a:defRPr>
      </a:lvl8pPr>
      <a:lvl9pPr marL="2743200" algn="r" defTabSz="342900" rtl="1"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57F1E4F-1CFF-5643-939E-217C01CDF565}" type="slidenum">
              <a:rPr lang="en-US" smtClean="0"/>
              <a:pPr/>
              <a:t>1</a:t>
            </a:fld>
            <a:endParaRPr lang="en-US" dirty="0"/>
          </a:p>
        </p:txBody>
      </p:sp>
      <p:sp>
        <p:nvSpPr>
          <p:cNvPr id="4" name="مستطيل 3"/>
          <p:cNvSpPr/>
          <p:nvPr/>
        </p:nvSpPr>
        <p:spPr>
          <a:xfrm>
            <a:off x="1763689" y="864681"/>
            <a:ext cx="5616624" cy="807911"/>
          </a:xfrm>
          <a:prstGeom prst="rect">
            <a:avLst/>
          </a:prstGeom>
          <a:solidFill>
            <a:srgbClr val="FFFF99"/>
          </a:solidFill>
        </p:spPr>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ctr"/>
            <a:r>
              <a:rPr lang="ar-IQ" sz="4800" dirty="0">
                <a:solidFill>
                  <a:srgbClr val="000000"/>
                </a:solidFill>
                <a:latin typeface="Times New Roman"/>
                <a:ea typeface="Times New Roman"/>
                <a:cs typeface="Monotype Koufi"/>
              </a:rPr>
              <a:t>المحاضرة </a:t>
            </a:r>
            <a:r>
              <a:rPr lang="ar-IQ" sz="4800" dirty="0" smtClean="0">
                <a:solidFill>
                  <a:srgbClr val="000000"/>
                </a:solidFill>
                <a:latin typeface="Times New Roman"/>
                <a:ea typeface="Times New Roman"/>
                <a:cs typeface="Monotype Koufi"/>
              </a:rPr>
              <a:t>الثالثة</a:t>
            </a:r>
            <a:endParaRPr lang="en-US" sz="4000" dirty="0">
              <a:effectLst/>
              <a:latin typeface="Times New Roman"/>
              <a:ea typeface="Times New Roman"/>
            </a:endParaRPr>
          </a:p>
        </p:txBody>
      </p:sp>
      <p:sp>
        <p:nvSpPr>
          <p:cNvPr id="2" name="مربع نص 1"/>
          <p:cNvSpPr txBox="1"/>
          <p:nvPr/>
        </p:nvSpPr>
        <p:spPr>
          <a:xfrm>
            <a:off x="7668344" y="411510"/>
            <a:ext cx="1080120" cy="769441"/>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ar-IQ" sz="4400" dirty="0" smtClean="0">
                <a:cs typeface="B Jadid" pitchFamily="2" charset="-78"/>
              </a:rPr>
              <a:t>3</a:t>
            </a:r>
            <a:endParaRPr lang="ar-IQ" sz="4400" dirty="0">
              <a:cs typeface="B Jadid" pitchFamily="2" charset="-78"/>
            </a:endParaRPr>
          </a:p>
        </p:txBody>
      </p:sp>
      <p:sp>
        <p:nvSpPr>
          <p:cNvPr id="6" name="مربع نص 5"/>
          <p:cNvSpPr txBox="1"/>
          <p:nvPr/>
        </p:nvSpPr>
        <p:spPr>
          <a:xfrm>
            <a:off x="2123728" y="2715766"/>
            <a:ext cx="5184576"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pPr algn="ctr"/>
            <a:r>
              <a:rPr lang="ar-IQ" dirty="0">
                <a:solidFill>
                  <a:srgbClr val="000000"/>
                </a:solidFill>
                <a:latin typeface="Times New Roman"/>
                <a:ea typeface="Times New Roman"/>
                <a:cs typeface="Simple Bold Jut Out" pitchFamily="2" charset="-78"/>
              </a:rPr>
              <a:t>م. د. قيس عبدالله أحمد </a:t>
            </a:r>
            <a:endParaRPr lang="ar-IQ" dirty="0">
              <a:cs typeface="Simple Bold Jut Out" pitchFamily="2" charset="-78"/>
            </a:endParaRPr>
          </a:p>
        </p:txBody>
      </p:sp>
      <p:sp>
        <p:nvSpPr>
          <p:cNvPr id="8" name="مربع نص 7"/>
          <p:cNvSpPr txBox="1"/>
          <p:nvPr/>
        </p:nvSpPr>
        <p:spPr>
          <a:xfrm>
            <a:off x="3851920" y="1923678"/>
            <a:ext cx="1224136" cy="369332"/>
          </a:xfrm>
          <a:prstGeom prst="rect">
            <a:avLst/>
          </a:prstGeom>
          <a:noFill/>
        </p:spPr>
        <p:txBody>
          <a:bodyPr wrap="square" rtlCol="1">
            <a:spAutoFit/>
          </a:bodyPr>
          <a:lstStyle/>
          <a:p>
            <a:pPr algn="ctr"/>
            <a:r>
              <a:rPr lang="ar-IQ" dirty="0" smtClean="0">
                <a:cs typeface="Simple Bold Jut Out" pitchFamily="2" charset="-78"/>
              </a:rPr>
              <a:t>اعداد</a:t>
            </a:r>
            <a:endParaRPr lang="ar-IQ" dirty="0">
              <a:cs typeface="Simple Bold Jut Out" pitchFamily="2" charset="-78"/>
            </a:endParaRPr>
          </a:p>
        </p:txBody>
      </p:sp>
    </p:spTree>
    <p:extLst>
      <p:ext uri="{BB962C8B-B14F-4D97-AF65-F5344CB8AC3E}">
        <p14:creationId xmlns:p14="http://schemas.microsoft.com/office/powerpoint/2010/main" val="1397912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57F1E4F-1CFF-5643-939E-217C01CDF565}" type="slidenum">
              <a:rPr lang="en-US" smtClean="0"/>
              <a:pPr/>
              <a:t>2</a:t>
            </a:fld>
            <a:endParaRPr lang="en-US" dirty="0"/>
          </a:p>
        </p:txBody>
      </p:sp>
      <p:sp>
        <p:nvSpPr>
          <p:cNvPr id="4" name="مستطيل 3"/>
          <p:cNvSpPr/>
          <p:nvPr/>
        </p:nvSpPr>
        <p:spPr>
          <a:xfrm>
            <a:off x="4355976" y="3080"/>
            <a:ext cx="2550199" cy="813041"/>
          </a:xfrm>
          <a:prstGeom prst="rect">
            <a:avLst/>
          </a:prstGeom>
          <a:solidFill>
            <a:schemeClr val="accent5">
              <a:lumMod val="40000"/>
              <a:lumOff val="60000"/>
            </a:schemeClr>
          </a:solidFill>
        </p:spPr>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ctr">
              <a:lnSpc>
                <a:spcPts val="2900"/>
              </a:lnSpc>
            </a:pPr>
            <a:r>
              <a:rPr lang="ar-AE" sz="2700" b="1" dirty="0" smtClean="0">
                <a:ln/>
                <a:solidFill>
                  <a:prstClr val="black"/>
                </a:solidFill>
                <a:latin typeface="Andalus" panose="02020603050405020304" pitchFamily="18" charset="-78"/>
                <a:cs typeface="Akhbar MT" pitchFamily="2" charset="-78"/>
              </a:rPr>
              <a:t>*</a:t>
            </a:r>
            <a:r>
              <a:rPr lang="ar-IQ" sz="2400" dirty="0">
                <a:solidFill>
                  <a:srgbClr val="000000"/>
                </a:solidFill>
                <a:latin typeface="Times New Roman"/>
                <a:ea typeface="Times New Roman"/>
                <a:cs typeface="Monotype Koufi"/>
              </a:rPr>
              <a:t>تعريف القرآن الكريم لغةً واصطلاحاً</a:t>
            </a:r>
            <a:endParaRPr lang="en-US" sz="2400" dirty="0">
              <a:effectLst/>
              <a:latin typeface="Times New Roman"/>
              <a:ea typeface="Times New Roman"/>
            </a:endParaRPr>
          </a:p>
        </p:txBody>
      </p:sp>
      <p:sp>
        <p:nvSpPr>
          <p:cNvPr id="5" name="مربع نص 4"/>
          <p:cNvSpPr txBox="1"/>
          <p:nvPr/>
        </p:nvSpPr>
        <p:spPr>
          <a:xfrm>
            <a:off x="6795499" y="943078"/>
            <a:ext cx="1831269" cy="377024"/>
          </a:xfrm>
          <a:prstGeom prst="rect">
            <a:avLst/>
          </a:prstGeom>
        </p:spPr>
        <p:style>
          <a:lnRef idx="1">
            <a:schemeClr val="accent3"/>
          </a:lnRef>
          <a:fillRef idx="2">
            <a:schemeClr val="accent3"/>
          </a:fillRef>
          <a:effectRef idx="1">
            <a:schemeClr val="accent3"/>
          </a:effectRef>
          <a:fontRef idx="minor">
            <a:schemeClr val="dk1"/>
          </a:fontRef>
        </p:style>
        <p:txBody>
          <a:bodyPr wrap="none" lIns="68579" tIns="34289" rIns="68579" bIns="34289" rtlCol="1">
            <a:spAutoFit/>
          </a:bodyPr>
          <a:lstStyle/>
          <a:p>
            <a:r>
              <a:rPr lang="ar-IQ" sz="2000" dirty="0">
                <a:cs typeface="MCS Jeddah S_U slit." pitchFamily="2" charset="-78"/>
              </a:rPr>
              <a:t>القرآن الكريم لغةً:</a:t>
            </a:r>
            <a:endParaRPr lang="en-US" sz="2000" dirty="0">
              <a:cs typeface="MCS Jeddah S_U slit." pitchFamily="2" charset="-78"/>
            </a:endParaRPr>
          </a:p>
        </p:txBody>
      </p:sp>
      <p:sp>
        <p:nvSpPr>
          <p:cNvPr id="6" name="مربع نص 5"/>
          <p:cNvSpPr txBox="1"/>
          <p:nvPr/>
        </p:nvSpPr>
        <p:spPr>
          <a:xfrm>
            <a:off x="971600" y="1419622"/>
            <a:ext cx="8071634" cy="1556834"/>
          </a:xfrm>
          <a:prstGeom prst="rect">
            <a:avLst/>
          </a:prstGeom>
        </p:spPr>
        <p:style>
          <a:lnRef idx="1">
            <a:schemeClr val="accent6"/>
          </a:lnRef>
          <a:fillRef idx="2">
            <a:schemeClr val="accent6"/>
          </a:fillRef>
          <a:effectRef idx="1">
            <a:schemeClr val="accent6"/>
          </a:effectRef>
          <a:fontRef idx="minor">
            <a:schemeClr val="dk1"/>
          </a:fontRef>
        </p:style>
        <p:txBody>
          <a:bodyPr wrap="square" lIns="68579" tIns="34289" rIns="68579" bIns="34289" rtlCol="1">
            <a:spAutoFit/>
          </a:bodyPr>
          <a:lstStyle/>
          <a:p>
            <a:pPr algn="l">
              <a:lnSpc>
                <a:spcPts val="2900"/>
              </a:lnSpc>
            </a:pPr>
            <a:r>
              <a:rPr lang="ar-IQ" sz="1600" dirty="0">
                <a:solidFill>
                  <a:srgbClr val="000000"/>
                </a:solidFill>
                <a:latin typeface="Times New Roman"/>
                <a:ea typeface="Times New Roman"/>
                <a:cs typeface="Monotype Koufi"/>
              </a:rPr>
              <a:t> </a:t>
            </a:r>
            <a:r>
              <a:rPr lang="ar-IQ" sz="1400" dirty="0">
                <a:solidFill>
                  <a:srgbClr val="000000"/>
                </a:solidFill>
                <a:latin typeface="Times New Roman"/>
                <a:ea typeface="Times New Roman"/>
                <a:cs typeface="Simplified Arabic"/>
              </a:rPr>
              <a:t>لفظ القرآن في اللغة: مصدر مرادف للقراءة ومنه قوله تعالى: </a:t>
            </a:r>
            <a:r>
              <a:rPr lang="ar-IQ" sz="1600" b="1" dirty="0" err="1">
                <a:solidFill>
                  <a:srgbClr val="000000"/>
                </a:solidFill>
                <a:latin typeface="Times New Roman"/>
                <a:ea typeface="Times New Roman"/>
                <a:cs typeface="QCF2BSML"/>
              </a:rPr>
              <a:t>ﱡﭐ</a:t>
            </a:r>
            <a:r>
              <a:rPr lang="ar-IQ" sz="1650" b="1" dirty="0" err="1">
                <a:solidFill>
                  <a:srgbClr val="000000"/>
                </a:solidFill>
                <a:latin typeface="Times New Roman"/>
                <a:ea typeface="Times New Roman"/>
                <a:cs typeface="QCF2577"/>
              </a:rPr>
              <a:t>ﳎ</a:t>
            </a:r>
            <a:r>
              <a:rPr lang="ar-IQ" sz="100" b="1" dirty="0">
                <a:solidFill>
                  <a:srgbClr val="000000"/>
                </a:solidFill>
                <a:latin typeface="Times New Roman"/>
                <a:ea typeface="Times New Roman"/>
                <a:cs typeface="QCF2577"/>
              </a:rPr>
              <a:t> </a:t>
            </a:r>
            <a:r>
              <a:rPr lang="ar-IQ" sz="1650" b="1" dirty="0">
                <a:solidFill>
                  <a:srgbClr val="000000"/>
                </a:solidFill>
                <a:latin typeface="Times New Roman"/>
                <a:ea typeface="Times New Roman"/>
                <a:cs typeface="QCF2577"/>
              </a:rPr>
              <a:t>ﳏ</a:t>
            </a:r>
            <a:r>
              <a:rPr lang="ar-IQ" sz="100" b="1" dirty="0">
                <a:solidFill>
                  <a:srgbClr val="000000"/>
                </a:solidFill>
                <a:latin typeface="Times New Roman"/>
                <a:ea typeface="Times New Roman"/>
                <a:cs typeface="QCF2577"/>
              </a:rPr>
              <a:t> </a:t>
            </a:r>
            <a:r>
              <a:rPr lang="ar-IQ" sz="1650" b="1" dirty="0">
                <a:solidFill>
                  <a:srgbClr val="000000"/>
                </a:solidFill>
                <a:latin typeface="Times New Roman"/>
                <a:ea typeface="Times New Roman"/>
                <a:cs typeface="QCF2577"/>
              </a:rPr>
              <a:t>ﳐ</a:t>
            </a:r>
            <a:r>
              <a:rPr lang="ar-IQ" sz="100" b="1" dirty="0">
                <a:solidFill>
                  <a:srgbClr val="000000"/>
                </a:solidFill>
                <a:latin typeface="Times New Roman"/>
                <a:ea typeface="Times New Roman"/>
                <a:cs typeface="QCF2577"/>
              </a:rPr>
              <a:t>  </a:t>
            </a:r>
            <a:r>
              <a:rPr lang="ar-IQ" sz="1650" b="1" dirty="0">
                <a:solidFill>
                  <a:srgbClr val="000000"/>
                </a:solidFill>
                <a:latin typeface="Times New Roman"/>
                <a:ea typeface="Times New Roman"/>
                <a:cs typeface="QCF2577"/>
              </a:rPr>
              <a:t>ﳑ</a:t>
            </a:r>
            <a:r>
              <a:rPr lang="ar-IQ" sz="100" b="1" dirty="0">
                <a:solidFill>
                  <a:srgbClr val="000000"/>
                </a:solidFill>
                <a:latin typeface="Times New Roman"/>
                <a:ea typeface="Times New Roman"/>
                <a:cs typeface="QCF2577"/>
              </a:rPr>
              <a:t> </a:t>
            </a:r>
            <a:r>
              <a:rPr lang="ar-IQ" sz="1350" b="1" dirty="0">
                <a:solidFill>
                  <a:srgbClr val="9DAB0C"/>
                </a:solidFill>
                <a:latin typeface="Times New Roman"/>
                <a:ea typeface="Times New Roman"/>
                <a:cs typeface="@Arial Unicode MS"/>
              </a:rPr>
              <a:t> </a:t>
            </a:r>
            <a:r>
              <a:rPr lang="ar-IQ" sz="1650" b="1" dirty="0">
                <a:solidFill>
                  <a:srgbClr val="000000"/>
                </a:solidFill>
                <a:latin typeface="Times New Roman"/>
                <a:ea typeface="Times New Roman"/>
                <a:cs typeface="QCF2577"/>
              </a:rPr>
              <a:t>ﳓ</a:t>
            </a:r>
            <a:r>
              <a:rPr lang="ar-IQ" sz="100" b="1" dirty="0">
                <a:solidFill>
                  <a:srgbClr val="000000"/>
                </a:solidFill>
                <a:latin typeface="Times New Roman"/>
                <a:ea typeface="Times New Roman"/>
                <a:cs typeface="QCF2577"/>
              </a:rPr>
              <a:t> </a:t>
            </a:r>
            <a:r>
              <a:rPr lang="ar-IQ" sz="1650" b="1" dirty="0">
                <a:solidFill>
                  <a:srgbClr val="000000"/>
                </a:solidFill>
                <a:latin typeface="Times New Roman"/>
                <a:ea typeface="Times New Roman"/>
                <a:cs typeface="QCF2577"/>
              </a:rPr>
              <a:t>ﳔ</a:t>
            </a:r>
            <a:r>
              <a:rPr lang="ar-IQ" sz="100" b="1" dirty="0">
                <a:solidFill>
                  <a:srgbClr val="000000"/>
                </a:solidFill>
                <a:latin typeface="Times New Roman"/>
                <a:ea typeface="Times New Roman"/>
                <a:cs typeface="QCF2577"/>
              </a:rPr>
              <a:t> </a:t>
            </a:r>
            <a:r>
              <a:rPr lang="ar-IQ" sz="1650" b="1" dirty="0">
                <a:solidFill>
                  <a:srgbClr val="000000"/>
                </a:solidFill>
                <a:latin typeface="Times New Roman"/>
                <a:ea typeface="Times New Roman"/>
                <a:cs typeface="QCF2577"/>
              </a:rPr>
              <a:t>ﳕ</a:t>
            </a:r>
            <a:r>
              <a:rPr lang="ar-IQ" sz="100" b="1" dirty="0">
                <a:solidFill>
                  <a:srgbClr val="000000"/>
                </a:solidFill>
                <a:latin typeface="Times New Roman"/>
                <a:ea typeface="Times New Roman"/>
                <a:cs typeface="QCF2577"/>
              </a:rPr>
              <a:t> </a:t>
            </a:r>
            <a:r>
              <a:rPr lang="ar-IQ" sz="1650" b="1" dirty="0">
                <a:solidFill>
                  <a:srgbClr val="000000"/>
                </a:solidFill>
                <a:latin typeface="Times New Roman"/>
                <a:ea typeface="Times New Roman"/>
                <a:cs typeface="QCF2577"/>
              </a:rPr>
              <a:t>ﳖ</a:t>
            </a:r>
            <a:r>
              <a:rPr lang="ar-IQ" sz="3600" b="1" dirty="0">
                <a:solidFill>
                  <a:srgbClr val="000000"/>
                </a:solidFill>
                <a:latin typeface="Times New Roman"/>
                <a:ea typeface="Times New Roman"/>
                <a:cs typeface="QCF2BSML"/>
              </a:rPr>
              <a:t> </a:t>
            </a:r>
            <a:r>
              <a:rPr lang="ar-IQ" sz="1600" b="1" dirty="0">
                <a:solidFill>
                  <a:srgbClr val="000000"/>
                </a:solidFill>
                <a:latin typeface="Times New Roman"/>
                <a:ea typeface="Times New Roman"/>
                <a:cs typeface="QCF2BSML"/>
              </a:rPr>
              <a:t>ﱠ</a:t>
            </a:r>
            <a:r>
              <a:rPr lang="ar-IQ" sz="1600" dirty="0">
                <a:solidFill>
                  <a:srgbClr val="000000"/>
                </a:solidFill>
                <a:latin typeface="Times New Roman"/>
                <a:ea typeface="Times New Roman"/>
                <a:cs typeface="Simplified Arabic"/>
              </a:rPr>
              <a:t> القيامة (17-18). ثم نقل هذا المعنى المصدري وجعل اسماً للكلام المعجز المنزل على النبي </a:t>
            </a:r>
            <a:r>
              <a:rPr lang="ar-IQ" sz="1600" dirty="0">
                <a:solidFill>
                  <a:srgbClr val="000000"/>
                </a:solidFill>
                <a:latin typeface="Simplified Arabic"/>
                <a:ea typeface="Times New Roman"/>
                <a:cs typeface="Simplified Arabic"/>
              </a:rPr>
              <a:t>(</a:t>
            </a:r>
            <a:r>
              <a:rPr lang="ar-IQ" sz="2000" dirty="0">
                <a:solidFill>
                  <a:srgbClr val="000000"/>
                </a:solidFill>
                <a:latin typeface="Cambria Math"/>
                <a:ea typeface="Times New Roman"/>
                <a:cs typeface="Simplified Arabic"/>
                <a:sym typeface="V_Symbols"/>
              </a:rPr>
              <a:t></a:t>
            </a:r>
            <a:r>
              <a:rPr lang="ar-IQ" sz="1600" dirty="0">
                <a:solidFill>
                  <a:srgbClr val="000000"/>
                </a:solidFill>
                <a:latin typeface="Simplified Arabic"/>
                <a:ea typeface="Times New Roman"/>
                <a:cs typeface="Simplified Arabic"/>
              </a:rPr>
              <a:t>)</a:t>
            </a:r>
            <a:r>
              <a:rPr lang="ar-IQ" sz="1600" dirty="0">
                <a:solidFill>
                  <a:srgbClr val="000000"/>
                </a:solidFill>
                <a:latin typeface="Times New Roman"/>
                <a:ea typeface="Times New Roman"/>
                <a:cs typeface="Simplified Arabic"/>
              </a:rPr>
              <a:t> من باب إطلاق المصدر </a:t>
            </a:r>
            <a:r>
              <a:rPr lang="ar-IQ" sz="1600" dirty="0" smtClean="0">
                <a:solidFill>
                  <a:srgbClr val="000000"/>
                </a:solidFill>
                <a:latin typeface="Times New Roman"/>
                <a:ea typeface="Times New Roman"/>
                <a:cs typeface="Simplified Arabic"/>
              </a:rPr>
              <a:t>على مفعوله.                                                                           </a:t>
            </a:r>
            <a:endParaRPr lang="en-US" sz="1200" dirty="0">
              <a:latin typeface="Times New Roman"/>
              <a:ea typeface="Times New Roman"/>
            </a:endParaRPr>
          </a:p>
          <a:p>
            <a:pPr algn="justLow">
              <a:lnSpc>
                <a:spcPts val="2900"/>
              </a:lnSpc>
            </a:pPr>
            <a:r>
              <a:rPr lang="ar-IQ" sz="1600" dirty="0" smtClean="0">
                <a:solidFill>
                  <a:srgbClr val="000000"/>
                </a:solidFill>
                <a:latin typeface="Times New Roman"/>
                <a:ea typeface="Times New Roman"/>
                <a:cs typeface="Simplified Arabic"/>
              </a:rPr>
              <a:t>	وفي </a:t>
            </a:r>
            <a:r>
              <a:rPr lang="ar-IQ" sz="1600" dirty="0">
                <a:solidFill>
                  <a:srgbClr val="000000"/>
                </a:solidFill>
                <a:latin typeface="Times New Roman"/>
                <a:ea typeface="Times New Roman"/>
                <a:cs typeface="Simplified Arabic"/>
              </a:rPr>
              <a:t>لسان العرب: معنى القرآن الجمع وسمي قرآنا لأنه يجمع السّور فيضمّها، وهو مصدر كالغفران وقد يطلق على الصلاة لأن فيها قراءة، تسميةً للشيء </a:t>
            </a:r>
            <a:r>
              <a:rPr lang="ar-IQ" sz="1600" dirty="0" smtClean="0">
                <a:solidFill>
                  <a:srgbClr val="000000"/>
                </a:solidFill>
                <a:latin typeface="Times New Roman"/>
                <a:ea typeface="Times New Roman"/>
                <a:cs typeface="Simplified Arabic"/>
              </a:rPr>
              <a:t>ببعضه.</a:t>
            </a:r>
            <a:endParaRPr lang="en-US" sz="1200" dirty="0">
              <a:latin typeface="Times New Roman"/>
              <a:ea typeface="Times New Roman"/>
            </a:endParaRPr>
          </a:p>
        </p:txBody>
      </p:sp>
      <p:sp>
        <p:nvSpPr>
          <p:cNvPr id="7" name="مربع نص 6"/>
          <p:cNvSpPr txBox="1"/>
          <p:nvPr/>
        </p:nvSpPr>
        <p:spPr>
          <a:xfrm>
            <a:off x="5519854" y="1131590"/>
            <a:ext cx="225060" cy="484746"/>
          </a:xfrm>
          <a:prstGeom prst="rect">
            <a:avLst/>
          </a:prstGeom>
          <a:noFill/>
        </p:spPr>
        <p:txBody>
          <a:bodyPr wrap="none" lIns="68579" tIns="34289" rIns="68579" bIns="34289" rtlCol="1">
            <a:spAutoFit/>
          </a:bodyPr>
          <a:lstStyle/>
          <a:p>
            <a:pPr defTabSz="342892"/>
            <a:r>
              <a:rPr lang="ar-AE" sz="2700" dirty="0" smtClean="0">
                <a:solidFill>
                  <a:prstClr val="black"/>
                </a:solidFill>
                <a:cs typeface="Akhbar MT" pitchFamily="2" charset="-78"/>
              </a:rPr>
              <a:t> </a:t>
            </a:r>
            <a:endParaRPr lang="ar-AE" sz="2700" dirty="0">
              <a:solidFill>
                <a:prstClr val="black"/>
              </a:solidFill>
              <a:cs typeface="Akhbar MT" pitchFamily="2" charset="-78"/>
            </a:endParaRPr>
          </a:p>
        </p:txBody>
      </p:sp>
      <p:sp>
        <p:nvSpPr>
          <p:cNvPr id="8" name="مربع نص 7"/>
          <p:cNvSpPr txBox="1"/>
          <p:nvPr/>
        </p:nvSpPr>
        <p:spPr>
          <a:xfrm>
            <a:off x="5535850" y="3125120"/>
            <a:ext cx="3477858" cy="438580"/>
          </a:xfrm>
          <a:prstGeom prst="rect">
            <a:avLst/>
          </a:prstGeom>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defTabSz="342892"/>
            <a:r>
              <a:rPr lang="ar-IQ" sz="2400" dirty="0" smtClean="0">
                <a:solidFill>
                  <a:srgbClr val="000000"/>
                </a:solidFill>
                <a:latin typeface="Times New Roman"/>
                <a:ea typeface="Times New Roman"/>
                <a:cs typeface="Monotype Koufi"/>
              </a:rPr>
              <a:t>القرآن الكريم </a:t>
            </a:r>
            <a:r>
              <a:rPr lang="ar-IQ" sz="2400" dirty="0">
                <a:solidFill>
                  <a:srgbClr val="000000"/>
                </a:solidFill>
                <a:latin typeface="Times New Roman"/>
                <a:ea typeface="Times New Roman"/>
                <a:cs typeface="Monotype Koufi"/>
              </a:rPr>
              <a:t>اصطلاحاً</a:t>
            </a:r>
            <a:endParaRPr lang="ar-AE" sz="2400" dirty="0">
              <a:solidFill>
                <a:prstClr val="black"/>
              </a:solidFill>
              <a:cs typeface="Akhbar MT" pitchFamily="2" charset="-78"/>
            </a:endParaRPr>
          </a:p>
        </p:txBody>
      </p:sp>
      <p:sp>
        <p:nvSpPr>
          <p:cNvPr id="9" name="مربع نص 8"/>
          <p:cNvSpPr txBox="1"/>
          <p:nvPr/>
        </p:nvSpPr>
        <p:spPr>
          <a:xfrm>
            <a:off x="1259632" y="3651870"/>
            <a:ext cx="7783602" cy="813041"/>
          </a:xfrm>
          <a:prstGeom prst="rect">
            <a:avLst/>
          </a:prstGeom>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lnSpc>
                <a:spcPts val="2900"/>
              </a:lnSpc>
            </a:pPr>
            <a:r>
              <a:rPr lang="ar-IQ" sz="1600" dirty="0">
                <a:solidFill>
                  <a:srgbClr val="000000"/>
                </a:solidFill>
                <a:latin typeface="Times New Roman"/>
                <a:ea typeface="Times New Roman"/>
                <a:cs typeface="Simplified Arabic"/>
              </a:rPr>
              <a:t>" هو الوحي المنزل على النبي محمد </a:t>
            </a:r>
            <a:r>
              <a:rPr lang="ar-IQ" sz="1600" dirty="0">
                <a:solidFill>
                  <a:srgbClr val="000000"/>
                </a:solidFill>
                <a:latin typeface="Simplified Arabic"/>
                <a:ea typeface="Times New Roman"/>
                <a:cs typeface="Simplified Arabic"/>
              </a:rPr>
              <a:t>(</a:t>
            </a:r>
            <a:r>
              <a:rPr lang="ar-IQ" sz="1600" dirty="0">
                <a:solidFill>
                  <a:srgbClr val="000000"/>
                </a:solidFill>
                <a:latin typeface="Cambria Math"/>
                <a:ea typeface="Times New Roman"/>
                <a:cs typeface="Simplified Arabic"/>
                <a:sym typeface="V_Symbols"/>
              </a:rPr>
              <a:t></a:t>
            </a:r>
            <a:r>
              <a:rPr lang="ar-IQ" sz="1600" dirty="0">
                <a:solidFill>
                  <a:srgbClr val="000000"/>
                </a:solidFill>
                <a:latin typeface="Simplified Arabic"/>
                <a:ea typeface="Times New Roman"/>
                <a:cs typeface="Simplified Arabic"/>
              </a:rPr>
              <a:t>)</a:t>
            </a:r>
            <a:r>
              <a:rPr lang="ar-IQ" sz="1600" dirty="0">
                <a:solidFill>
                  <a:srgbClr val="000000"/>
                </a:solidFill>
                <a:latin typeface="Times New Roman"/>
                <a:ea typeface="Times New Roman"/>
                <a:cs typeface="Simplified Arabic"/>
              </a:rPr>
              <a:t> لفظاً ومعنىً واسلوباً، المنقول نقلاً متواتراً للهداية والإعجاز والتلاوة </a:t>
            </a:r>
            <a:r>
              <a:rPr lang="ar-IQ" sz="1600" dirty="0" smtClean="0">
                <a:solidFill>
                  <a:srgbClr val="000000"/>
                </a:solidFill>
                <a:latin typeface="Times New Roman"/>
                <a:ea typeface="Times New Roman"/>
                <a:cs typeface="Simplified Arabic"/>
              </a:rPr>
              <a:t>".</a:t>
            </a:r>
            <a:endParaRPr lang="en-US" sz="1600" dirty="0">
              <a:latin typeface="Times New Roman"/>
              <a:ea typeface="Times New Roman"/>
            </a:endParaRPr>
          </a:p>
          <a:p>
            <a:pPr algn="justLow">
              <a:lnSpc>
                <a:spcPts val="2900"/>
              </a:lnSpc>
            </a:pPr>
            <a:r>
              <a:rPr lang="ar-IQ" sz="1600" dirty="0">
                <a:solidFill>
                  <a:srgbClr val="000000"/>
                </a:solidFill>
                <a:latin typeface="Times New Roman"/>
                <a:ea typeface="Times New Roman"/>
                <a:cs typeface="Simplified Arabic"/>
              </a:rPr>
              <a:t>	وقيل: " هو الكلام المعجز، المنزل وحياً على النبي </a:t>
            </a:r>
            <a:r>
              <a:rPr lang="ar-IQ" sz="1600" dirty="0">
                <a:solidFill>
                  <a:srgbClr val="000000"/>
                </a:solidFill>
                <a:latin typeface="Simplified Arabic"/>
                <a:ea typeface="Times New Roman"/>
                <a:cs typeface="Simplified Arabic"/>
              </a:rPr>
              <a:t>(</a:t>
            </a:r>
            <a:r>
              <a:rPr lang="ar-IQ" sz="1600" dirty="0">
                <a:solidFill>
                  <a:srgbClr val="000000"/>
                </a:solidFill>
                <a:latin typeface="Cambria Math"/>
                <a:ea typeface="Times New Roman"/>
                <a:cs typeface="Simplified Arabic"/>
                <a:sym typeface="V_Symbols"/>
              </a:rPr>
              <a:t></a:t>
            </a:r>
            <a:r>
              <a:rPr lang="ar-IQ" sz="1600" dirty="0">
                <a:solidFill>
                  <a:srgbClr val="000000"/>
                </a:solidFill>
                <a:latin typeface="Simplified Arabic"/>
                <a:ea typeface="Times New Roman"/>
                <a:cs typeface="Simplified Arabic"/>
              </a:rPr>
              <a:t>)</a:t>
            </a:r>
            <a:r>
              <a:rPr lang="ar-IQ" sz="1600" dirty="0">
                <a:solidFill>
                  <a:srgbClr val="000000"/>
                </a:solidFill>
                <a:latin typeface="Times New Roman"/>
                <a:ea typeface="Times New Roman"/>
                <a:cs typeface="Simplified Arabic"/>
              </a:rPr>
              <a:t>، المنقول عنه بالتواتر، المتعبد </a:t>
            </a:r>
            <a:r>
              <a:rPr lang="ar-IQ" sz="1600" dirty="0" smtClean="0">
                <a:solidFill>
                  <a:srgbClr val="000000"/>
                </a:solidFill>
                <a:latin typeface="Times New Roman"/>
                <a:ea typeface="Times New Roman"/>
                <a:cs typeface="Simplified Arabic"/>
              </a:rPr>
              <a:t>بتلاوته "</a:t>
            </a:r>
            <a:r>
              <a:rPr lang="ar-IQ" sz="1600" baseline="30000" dirty="0" smtClean="0">
                <a:solidFill>
                  <a:srgbClr val="000000"/>
                </a:solidFill>
                <a:latin typeface="Times New Roman"/>
                <a:ea typeface="Times New Roman"/>
                <a:cs typeface="Simplified Arabic"/>
              </a:rPr>
              <a:t>.</a:t>
            </a:r>
            <a:endParaRPr lang="en-US" sz="1600" dirty="0">
              <a:latin typeface="Times New Roman"/>
              <a:ea typeface="Times New Roman"/>
            </a:endParaRPr>
          </a:p>
        </p:txBody>
      </p:sp>
    </p:spTree>
    <p:extLst>
      <p:ext uri="{BB962C8B-B14F-4D97-AF65-F5344CB8AC3E}">
        <p14:creationId xmlns:p14="http://schemas.microsoft.com/office/powerpoint/2010/main" val="112794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2" presetClass="entr" presetSubtype="0" fill="hold" grpId="0" nodeType="clickEffect">
                                  <p:stCondLst>
                                    <p:cond delay="0"/>
                                  </p:stCondLst>
                                  <p:iterate type="wd">
                                    <p:tmPct val="10000"/>
                                  </p:iterate>
                                  <p:childTnLst>
                                    <p:set>
                                      <p:cBhvr>
                                        <p:cTn id="12" dur="1" fill="hold">
                                          <p:stCondLst>
                                            <p:cond delay="0"/>
                                          </p:stCondLst>
                                        </p:cTn>
                                        <p:tgtEl>
                                          <p:spTgt spid="5"/>
                                        </p:tgtEl>
                                        <p:attrNameLst>
                                          <p:attrName>style.visibility</p:attrName>
                                        </p:attrNameLst>
                                      </p:cBhvr>
                                      <p:to>
                                        <p:strVal val="visible"/>
                                      </p:to>
                                    </p:set>
                                    <p:animScale>
                                      <p:cBhvr>
                                        <p:cTn id="13"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1000" decel="50000" fill="hold">
                                          <p:stCondLst>
                                            <p:cond delay="0"/>
                                          </p:stCondLst>
                                        </p:cTn>
                                        <p:tgtEl>
                                          <p:spTgt spid="5"/>
                                        </p:tgtEl>
                                        <p:attrNameLst>
                                          <p:attrName>ppt_x</p:attrName>
                                          <p:attrName>ppt_y</p:attrName>
                                        </p:attrNameLst>
                                      </p:cBhvr>
                                    </p:animMotion>
                                    <p:animEffect transition="in" filter="fade">
                                      <p:cBhvr>
                                        <p:cTn id="15" dur="1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5"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21"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22"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23" dur="1000" fill="hold"/>
                                        <p:tgtEl>
                                          <p:spTgt spid="7"/>
                                        </p:tgtEl>
                                        <p:attrNameLst>
                                          <p:attrName>ppt_h</p:attrName>
                                        </p:attrNameLst>
                                      </p:cBhvr>
                                      <p:tavLst>
                                        <p:tav tm="0">
                                          <p:val>
                                            <p:strVal val="#ppt_h"/>
                                          </p:val>
                                        </p:tav>
                                        <p:tav tm="100000">
                                          <p:val>
                                            <p:strVal val="#ppt_h"/>
                                          </p:val>
                                        </p:tav>
                                      </p:tavLst>
                                    </p:anim>
                                    <p:anim calcmode="lin" valueType="num">
                                      <p:cBhvr>
                                        <p:cTn id="24"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25"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26"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27" dur="1000" decel="50000">
                                          <p:stCondLst>
                                            <p:cond delay="0"/>
                                          </p:stCondLst>
                                        </p:cTn>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52" presetClass="entr" presetSubtype="0" fill="hold" grpId="0" nodeType="clickEffect">
                                  <p:stCondLst>
                                    <p:cond delay="0"/>
                                  </p:stCondLst>
                                  <p:iterate type="wd">
                                    <p:tmPct val="10000"/>
                                  </p:iterate>
                                  <p:childTnLst>
                                    <p:set>
                                      <p:cBhvr>
                                        <p:cTn id="31" dur="1" fill="hold">
                                          <p:stCondLst>
                                            <p:cond delay="0"/>
                                          </p:stCondLst>
                                        </p:cTn>
                                        <p:tgtEl>
                                          <p:spTgt spid="6"/>
                                        </p:tgtEl>
                                        <p:attrNameLst>
                                          <p:attrName>style.visibility</p:attrName>
                                        </p:attrNameLst>
                                      </p:cBhvr>
                                      <p:to>
                                        <p:strVal val="visible"/>
                                      </p:to>
                                    </p:set>
                                    <p:animScale>
                                      <p:cBhvr>
                                        <p:cTn id="32"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3" dur="1000" decel="50000" fill="hold">
                                          <p:stCondLst>
                                            <p:cond delay="0"/>
                                          </p:stCondLst>
                                        </p:cTn>
                                        <p:tgtEl>
                                          <p:spTgt spid="6"/>
                                        </p:tgtEl>
                                        <p:attrNameLst>
                                          <p:attrName>ppt_x</p:attrName>
                                          <p:attrName>ppt_y</p:attrName>
                                        </p:attrNameLst>
                                      </p:cBhvr>
                                    </p:animMotion>
                                    <p:animEffect transition="in" filter="fade">
                                      <p:cBhvr>
                                        <p:cTn id="34" dur="10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25"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p:cTn id="39"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40"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41"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42" dur="1000" fill="hold"/>
                                        <p:tgtEl>
                                          <p:spTgt spid="8"/>
                                        </p:tgtEl>
                                        <p:attrNameLst>
                                          <p:attrName>ppt_h</p:attrName>
                                        </p:attrNameLst>
                                      </p:cBhvr>
                                      <p:tavLst>
                                        <p:tav tm="0">
                                          <p:val>
                                            <p:strVal val="#ppt_h"/>
                                          </p:val>
                                        </p:tav>
                                        <p:tav tm="100000">
                                          <p:val>
                                            <p:strVal val="#ppt_h"/>
                                          </p:val>
                                        </p:tav>
                                      </p:tavLst>
                                    </p:anim>
                                    <p:anim calcmode="lin" valueType="num">
                                      <p:cBhvr>
                                        <p:cTn id="43"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44"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45"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46" dur="1000" decel="50000">
                                          <p:stCondLst>
                                            <p:cond delay="0"/>
                                          </p:stCondLst>
                                        </p:cTn>
                                        <p:tgtEl>
                                          <p:spTgt spid="8"/>
                                        </p:tgtEl>
                                      </p:cBhvr>
                                    </p:animEffect>
                                  </p:childTnLst>
                                </p:cTn>
                              </p:par>
                            </p:childTnLst>
                          </p:cTn>
                        </p:par>
                      </p:childTnLst>
                    </p:cTn>
                  </p:par>
                  <p:par>
                    <p:cTn id="47" fill="hold">
                      <p:stCondLst>
                        <p:cond delay="indefinite"/>
                      </p:stCondLst>
                      <p:childTnLst>
                        <p:par>
                          <p:cTn id="48" fill="hold">
                            <p:stCondLst>
                              <p:cond delay="0"/>
                            </p:stCondLst>
                            <p:childTnLst>
                              <p:par>
                                <p:cTn id="49" presetID="52" presetClass="entr" presetSubtype="0" fill="hold" grpId="0" nodeType="clickEffect">
                                  <p:stCondLst>
                                    <p:cond delay="0"/>
                                  </p:stCondLst>
                                  <p:iterate type="wd">
                                    <p:tmPct val="10000"/>
                                  </p:iterate>
                                  <p:childTnLst>
                                    <p:set>
                                      <p:cBhvr>
                                        <p:cTn id="50" dur="1" fill="hold">
                                          <p:stCondLst>
                                            <p:cond delay="0"/>
                                          </p:stCondLst>
                                        </p:cTn>
                                        <p:tgtEl>
                                          <p:spTgt spid="9"/>
                                        </p:tgtEl>
                                        <p:attrNameLst>
                                          <p:attrName>style.visibility</p:attrName>
                                        </p:attrNameLst>
                                      </p:cBhvr>
                                      <p:to>
                                        <p:strVal val="visible"/>
                                      </p:to>
                                    </p:set>
                                    <p:animScale>
                                      <p:cBhvr>
                                        <p:cTn id="51" dur="10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2" dur="1000" decel="50000" fill="hold">
                                          <p:stCondLst>
                                            <p:cond delay="0"/>
                                          </p:stCondLst>
                                        </p:cTn>
                                        <p:tgtEl>
                                          <p:spTgt spid="9"/>
                                        </p:tgtEl>
                                        <p:attrNameLst>
                                          <p:attrName>ppt_x</p:attrName>
                                          <p:attrName>ppt_y</p:attrName>
                                        </p:attrNameLst>
                                      </p:cBhvr>
                                    </p:animMotion>
                                    <p:animEffect transition="in" filter="fade">
                                      <p:cBhvr>
                                        <p:cTn id="5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p:bldP spid="8"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57F1E4F-1CFF-5643-939E-217C01CDF565}" type="slidenum">
              <a:rPr lang="en-US" smtClean="0"/>
              <a:pPr/>
              <a:t>3</a:t>
            </a:fld>
            <a:endParaRPr lang="en-US" dirty="0"/>
          </a:p>
        </p:txBody>
      </p:sp>
      <p:sp>
        <p:nvSpPr>
          <p:cNvPr id="4" name="مربع نص 3"/>
          <p:cNvSpPr txBox="1"/>
          <p:nvPr/>
        </p:nvSpPr>
        <p:spPr>
          <a:xfrm>
            <a:off x="3851920" y="110359"/>
            <a:ext cx="2544427" cy="502208"/>
          </a:xfrm>
          <a:prstGeom prst="rect">
            <a:avLst/>
          </a:prstGeom>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defTabSz="342892"/>
            <a:r>
              <a:rPr lang="ar-AE" sz="2700" dirty="0" smtClean="0">
                <a:solidFill>
                  <a:prstClr val="black"/>
                </a:solidFill>
                <a:cs typeface="Akhbar MT" pitchFamily="2" charset="-78"/>
              </a:rPr>
              <a:t> </a:t>
            </a:r>
            <a:r>
              <a:rPr lang="ar-IQ" sz="2000" dirty="0">
                <a:solidFill>
                  <a:srgbClr val="000000"/>
                </a:solidFill>
                <a:latin typeface="Times New Roman"/>
                <a:ea typeface="Times New Roman"/>
                <a:cs typeface="Monotype Koufi"/>
              </a:rPr>
              <a:t>مكانتـه ومقاصـده</a:t>
            </a:r>
            <a:endParaRPr lang="ar-AE" sz="2000" dirty="0">
              <a:solidFill>
                <a:prstClr val="black"/>
              </a:solidFill>
              <a:cs typeface="Akhbar MT" pitchFamily="2" charset="-78"/>
            </a:endParaRPr>
          </a:p>
        </p:txBody>
      </p:sp>
      <p:sp>
        <p:nvSpPr>
          <p:cNvPr id="5" name="مربع نص 4"/>
          <p:cNvSpPr txBox="1"/>
          <p:nvPr/>
        </p:nvSpPr>
        <p:spPr>
          <a:xfrm>
            <a:off x="2052382" y="843558"/>
            <a:ext cx="6753268" cy="792523"/>
          </a:xfrm>
          <a:prstGeom prst="rect">
            <a:avLst/>
          </a:prstGeom>
        </p:spPr>
        <p:style>
          <a:lnRef idx="1">
            <a:schemeClr val="accent4"/>
          </a:lnRef>
          <a:fillRef idx="2">
            <a:schemeClr val="accent4"/>
          </a:fillRef>
          <a:effectRef idx="1">
            <a:schemeClr val="accent4"/>
          </a:effectRef>
          <a:fontRef idx="minor">
            <a:schemeClr val="dk1"/>
          </a:fontRef>
        </p:style>
        <p:txBody>
          <a:bodyPr wrap="square" lIns="68579" tIns="34289" rIns="68579" bIns="34289" rtlCol="1">
            <a:spAutoFit/>
          </a:bodyPr>
          <a:lstStyle/>
          <a:p>
            <a:pPr algn="justLow"/>
            <a:r>
              <a:rPr lang="ar-IQ" sz="1500" dirty="0">
                <a:solidFill>
                  <a:srgbClr val="000000"/>
                </a:solidFill>
                <a:latin typeface="Times New Roman"/>
                <a:ea typeface="Times New Roman"/>
                <a:cs typeface="Monotype Koufi"/>
              </a:rPr>
              <a:t>المقصد الأول:</a:t>
            </a:r>
            <a:endParaRPr lang="en-US" sz="1200" dirty="0">
              <a:latin typeface="Times New Roman"/>
              <a:ea typeface="Times New Roman"/>
            </a:endParaRPr>
          </a:p>
          <a:p>
            <a:pPr algn="justLow"/>
            <a:r>
              <a:rPr lang="ar-IQ" sz="1600" dirty="0">
                <a:solidFill>
                  <a:srgbClr val="000000"/>
                </a:solidFill>
                <a:latin typeface="Times New Roman"/>
                <a:ea typeface="Times New Roman"/>
                <a:cs typeface="Simplified Arabic"/>
              </a:rPr>
              <a:t>	من مقاصد القرآن هو هداية الخلق، وإصلاح شؤون معاشهم ومعادهم، وتنظيم علاقاتهم بما حمل للناس من رسالة تكفلت حاجات البشرية، في كل زمان ومكان، ولمختلف نواحي الحياة.</a:t>
            </a:r>
            <a:endParaRPr lang="en-US" sz="1200" dirty="0">
              <a:effectLst/>
              <a:latin typeface="Times New Roman"/>
              <a:ea typeface="Times New Roman"/>
            </a:endParaRPr>
          </a:p>
        </p:txBody>
      </p:sp>
      <p:sp>
        <p:nvSpPr>
          <p:cNvPr id="7" name="مستطيل 6"/>
          <p:cNvSpPr/>
          <p:nvPr/>
        </p:nvSpPr>
        <p:spPr>
          <a:xfrm>
            <a:off x="1937384" y="2211710"/>
            <a:ext cx="6897946" cy="1300354"/>
          </a:xfrm>
          <a:prstGeom prst="rect">
            <a:avLst/>
          </a:prstGeom>
        </p:spPr>
        <p:style>
          <a:lnRef idx="1">
            <a:schemeClr val="accent4"/>
          </a:lnRef>
          <a:fillRef idx="2">
            <a:schemeClr val="accent4"/>
          </a:fillRef>
          <a:effectRef idx="1">
            <a:schemeClr val="accent4"/>
          </a:effectRef>
          <a:fontRef idx="minor">
            <a:schemeClr val="dk1"/>
          </a:fontRef>
        </p:style>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justLow"/>
            <a:r>
              <a:rPr lang="ar-IQ" sz="1600" dirty="0">
                <a:solidFill>
                  <a:srgbClr val="000000"/>
                </a:solidFill>
                <a:latin typeface="Times New Roman"/>
                <a:ea typeface="Times New Roman"/>
                <a:cs typeface="Monotype Koufi"/>
              </a:rPr>
              <a:t>المقصد الثاني:</a:t>
            </a:r>
            <a:endParaRPr lang="en-US" sz="1600" dirty="0">
              <a:latin typeface="Times New Roman"/>
              <a:ea typeface="Times New Roman"/>
            </a:endParaRPr>
          </a:p>
          <a:p>
            <a:pPr algn="justLow"/>
            <a:r>
              <a:rPr lang="ar-IQ" sz="1600" dirty="0">
                <a:solidFill>
                  <a:srgbClr val="000000"/>
                </a:solidFill>
                <a:latin typeface="Times New Roman"/>
                <a:ea typeface="Times New Roman"/>
                <a:cs typeface="Simplified Arabic"/>
              </a:rPr>
              <a:t>	هو إعجازه، ليكون دليلاً على صدق النبي </a:t>
            </a:r>
            <a:r>
              <a:rPr lang="ar-IQ" sz="1600" dirty="0">
                <a:solidFill>
                  <a:srgbClr val="000000"/>
                </a:solidFill>
                <a:latin typeface="Simplified Arabic"/>
                <a:ea typeface="Times New Roman"/>
                <a:cs typeface="Simplified Arabic"/>
              </a:rPr>
              <a:t>(</a:t>
            </a:r>
            <a:r>
              <a:rPr lang="ar-IQ" sz="1600" dirty="0">
                <a:solidFill>
                  <a:srgbClr val="000000"/>
                </a:solidFill>
                <a:latin typeface="Cambria Math"/>
                <a:ea typeface="Times New Roman"/>
                <a:cs typeface="Simplified Arabic"/>
                <a:sym typeface="V_Symbols"/>
              </a:rPr>
              <a:t></a:t>
            </a:r>
            <a:r>
              <a:rPr lang="ar-IQ" sz="1600" dirty="0">
                <a:solidFill>
                  <a:srgbClr val="000000"/>
                </a:solidFill>
                <a:latin typeface="Simplified Arabic"/>
                <a:ea typeface="Times New Roman"/>
                <a:cs typeface="Simplified Arabic"/>
              </a:rPr>
              <a:t>)</a:t>
            </a:r>
            <a:r>
              <a:rPr lang="ar-IQ" sz="1600" dirty="0">
                <a:solidFill>
                  <a:srgbClr val="000000"/>
                </a:solidFill>
                <a:latin typeface="Times New Roman"/>
                <a:ea typeface="Times New Roman"/>
                <a:cs typeface="Simplified Arabic"/>
              </a:rPr>
              <a:t> وقاطعاً لدابر المتنبئين.</a:t>
            </a:r>
            <a:endParaRPr lang="en-US" sz="1600" dirty="0">
              <a:latin typeface="Times New Roman"/>
              <a:ea typeface="Times New Roman"/>
            </a:endParaRPr>
          </a:p>
          <a:p>
            <a:pPr algn="justLow"/>
            <a:r>
              <a:rPr lang="ar-IQ" sz="1600" dirty="0">
                <a:solidFill>
                  <a:srgbClr val="000000"/>
                </a:solidFill>
                <a:latin typeface="Times New Roman"/>
                <a:ea typeface="Times New Roman"/>
                <a:cs typeface="Simplified Arabic"/>
              </a:rPr>
              <a:t>	ولأن هداية الخلق والسير بهم نحو السعادة والسلام، وإذعانهم لأوامره ونواهيه، ما كان ليتم لولا قيام الحجة عليهم بعد عجزهم عن مجاراته، ولظهور إعجازه في كل شأن من شؤون القرآن، كالبلاغة، والتشريع، والعلم، والمعارف العقائدية، والأخبار الغيبية، وغيرها من سائر صور الإعجاز فيه.</a:t>
            </a:r>
            <a:endParaRPr lang="en-US" sz="1600" dirty="0">
              <a:effectLst/>
              <a:latin typeface="Times New Roman"/>
              <a:ea typeface="Times New Roman"/>
            </a:endParaRPr>
          </a:p>
        </p:txBody>
      </p:sp>
      <p:sp>
        <p:nvSpPr>
          <p:cNvPr id="8" name="مربع نص 7"/>
          <p:cNvSpPr txBox="1"/>
          <p:nvPr/>
        </p:nvSpPr>
        <p:spPr>
          <a:xfrm>
            <a:off x="1718077" y="3837043"/>
            <a:ext cx="7200800" cy="946411"/>
          </a:xfrm>
          <a:prstGeom prst="rect">
            <a:avLst/>
          </a:prstGeom>
        </p:spPr>
        <p:style>
          <a:lnRef idx="1">
            <a:schemeClr val="accent4"/>
          </a:lnRef>
          <a:fillRef idx="2">
            <a:schemeClr val="accent4"/>
          </a:fillRef>
          <a:effectRef idx="1">
            <a:schemeClr val="accent4"/>
          </a:effectRef>
          <a:fontRef idx="minor">
            <a:schemeClr val="dk1"/>
          </a:fontRef>
        </p:style>
        <p:txBody>
          <a:bodyPr wrap="square" lIns="68579" tIns="34289" rIns="68579" bIns="34289" rtlCol="1">
            <a:spAutoFit/>
          </a:bodyPr>
          <a:lstStyle/>
          <a:p>
            <a:pPr algn="justLow"/>
            <a:r>
              <a:rPr lang="ar-IQ" sz="1500" dirty="0">
                <a:solidFill>
                  <a:srgbClr val="000000"/>
                </a:solidFill>
                <a:latin typeface="Times New Roman"/>
                <a:ea typeface="Times New Roman"/>
                <a:cs typeface="Monotype Koufi"/>
              </a:rPr>
              <a:t>المقصد الثالث:</a:t>
            </a:r>
            <a:endParaRPr lang="en-US" sz="1200" dirty="0">
              <a:latin typeface="Times New Roman"/>
              <a:ea typeface="Times New Roman"/>
            </a:endParaRPr>
          </a:p>
          <a:p>
            <a:pPr algn="justLow"/>
            <a:r>
              <a:rPr lang="ar-IQ" sz="1600" dirty="0">
                <a:solidFill>
                  <a:srgbClr val="000000"/>
                </a:solidFill>
                <a:latin typeface="Times New Roman"/>
                <a:ea typeface="Times New Roman"/>
                <a:cs typeface="Simplified Arabic"/>
              </a:rPr>
              <a:t>	من مقاصد القرآن هو تعبد الخلق بتلاوته، والتلاوة: قد تكون سبيلاً للإذعان بإعجاز القرآن، أو طريقاً </a:t>
            </a:r>
            <a:r>
              <a:rPr lang="ar-IQ" sz="1600" dirty="0" err="1">
                <a:solidFill>
                  <a:srgbClr val="000000"/>
                </a:solidFill>
                <a:latin typeface="Times New Roman"/>
                <a:ea typeface="Times New Roman"/>
                <a:cs typeface="Simplified Arabic"/>
              </a:rPr>
              <a:t>للإهتداء</a:t>
            </a:r>
            <a:r>
              <a:rPr lang="ar-IQ" sz="1600" dirty="0">
                <a:solidFill>
                  <a:srgbClr val="000000"/>
                </a:solidFill>
                <a:latin typeface="Times New Roman"/>
                <a:ea typeface="Times New Roman"/>
                <a:cs typeface="Simplified Arabic"/>
              </a:rPr>
              <a:t> بهدايته، وقد تكون ثمره من </a:t>
            </a:r>
            <a:r>
              <a:rPr lang="ar-IQ" sz="1600" dirty="0" smtClean="0">
                <a:solidFill>
                  <a:srgbClr val="000000"/>
                </a:solidFill>
                <a:latin typeface="Times New Roman"/>
                <a:ea typeface="Times New Roman"/>
                <a:cs typeface="Simplified Arabic"/>
              </a:rPr>
              <a:t>ثمارها.</a:t>
            </a:r>
            <a:endParaRPr lang="en-US" sz="1200" dirty="0">
              <a:latin typeface="Times New Roman"/>
              <a:ea typeface="Times New Roman"/>
            </a:endParaRPr>
          </a:p>
          <a:p>
            <a:pPr marL="245110" indent="-228600" algn="justLow">
              <a:tabLst>
                <a:tab pos="130810" algn="l"/>
              </a:tabLst>
            </a:pPr>
            <a:endParaRPr lang="en-US" sz="1000" dirty="0">
              <a:effectLst/>
              <a:latin typeface="Times New Roman"/>
              <a:ea typeface="Times New Roman"/>
            </a:endParaRPr>
          </a:p>
        </p:txBody>
      </p:sp>
    </p:spTree>
    <p:extLst>
      <p:ext uri="{BB962C8B-B14F-4D97-AF65-F5344CB8AC3E}">
        <p14:creationId xmlns:p14="http://schemas.microsoft.com/office/powerpoint/2010/main" val="4015468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52" presetClass="entr" presetSubtype="0" fill="hold" grpId="0" nodeType="clickEffect">
                                  <p:stCondLst>
                                    <p:cond delay="0"/>
                                  </p:stCondLst>
                                  <p:iterate type="wd">
                                    <p:tmPct val="10000"/>
                                  </p:iterate>
                                  <p:childTnLst>
                                    <p:set>
                                      <p:cBhvr>
                                        <p:cTn id="18" dur="1" fill="hold">
                                          <p:stCondLst>
                                            <p:cond delay="0"/>
                                          </p:stCondLst>
                                        </p:cTn>
                                        <p:tgtEl>
                                          <p:spTgt spid="5"/>
                                        </p:tgtEl>
                                        <p:attrNameLst>
                                          <p:attrName>style.visibility</p:attrName>
                                        </p:attrNameLst>
                                      </p:cBhvr>
                                      <p:to>
                                        <p:strVal val="visible"/>
                                      </p:to>
                                    </p:set>
                                    <p:animScale>
                                      <p:cBhvr>
                                        <p:cTn id="19"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5"/>
                                        </p:tgtEl>
                                        <p:attrNameLst>
                                          <p:attrName>ppt_x</p:attrName>
                                          <p:attrName>ppt_y</p:attrName>
                                        </p:attrNameLst>
                                      </p:cBhvr>
                                    </p:animMotion>
                                    <p:animEffect transition="in" filter="fade">
                                      <p:cBhvr>
                                        <p:cTn id="21" dur="10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23" presetClass="entr" presetSubtype="16"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500" fill="hold"/>
                                        <p:tgtEl>
                                          <p:spTgt spid="7"/>
                                        </p:tgtEl>
                                        <p:attrNameLst>
                                          <p:attrName>ppt_w</p:attrName>
                                        </p:attrNameLst>
                                      </p:cBhvr>
                                      <p:tavLst>
                                        <p:tav tm="0">
                                          <p:val>
                                            <p:fltVal val="0"/>
                                          </p:val>
                                        </p:tav>
                                        <p:tav tm="100000">
                                          <p:val>
                                            <p:strVal val="#ppt_w"/>
                                          </p:val>
                                        </p:tav>
                                      </p:tavLst>
                                    </p:anim>
                                    <p:anim calcmode="lin" valueType="num">
                                      <p:cBhvr>
                                        <p:cTn id="27"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52" presetClass="entr" presetSubtype="0" fill="hold" grpId="0" nodeType="clickEffect">
                                  <p:stCondLst>
                                    <p:cond delay="0"/>
                                  </p:stCondLst>
                                  <p:iterate type="wd">
                                    <p:tmPct val="10000"/>
                                  </p:iterate>
                                  <p:childTnLst>
                                    <p:set>
                                      <p:cBhvr>
                                        <p:cTn id="31" dur="1" fill="hold">
                                          <p:stCondLst>
                                            <p:cond delay="0"/>
                                          </p:stCondLst>
                                        </p:cTn>
                                        <p:tgtEl>
                                          <p:spTgt spid="8"/>
                                        </p:tgtEl>
                                        <p:attrNameLst>
                                          <p:attrName>style.visibility</p:attrName>
                                        </p:attrNameLst>
                                      </p:cBhvr>
                                      <p:to>
                                        <p:strVal val="visible"/>
                                      </p:to>
                                    </p:set>
                                    <p:animScale>
                                      <p:cBhvr>
                                        <p:cTn id="32"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3" dur="1000" decel="50000" fill="hold">
                                          <p:stCondLst>
                                            <p:cond delay="0"/>
                                          </p:stCondLst>
                                        </p:cTn>
                                        <p:tgtEl>
                                          <p:spTgt spid="8"/>
                                        </p:tgtEl>
                                        <p:attrNameLst>
                                          <p:attrName>ppt_x</p:attrName>
                                          <p:attrName>ppt_y</p:attrName>
                                        </p:attrNameLst>
                                      </p:cBhvr>
                                    </p:animMotion>
                                    <p:animEffect transition="in" filter="fade">
                                      <p:cBhvr>
                                        <p:cTn id="3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Lst>
  </p:timing>
</p:sld>
</file>

<file path=ppt/theme/theme1.xml><?xml version="1.0" encoding="utf-8"?>
<a:theme xmlns:a="http://schemas.openxmlformats.org/drawingml/2006/main" name="1_ربطة">
  <a:themeElements>
    <a:clrScheme name="أزرق">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ربطة">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718</TotalTime>
  <Words>109</Words>
  <Application>Microsoft Office PowerPoint</Application>
  <PresentationFormat>عرض على الشاشة (9:16)‏</PresentationFormat>
  <Paragraphs>23</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1_ربطة</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Moodi Alfayoumy</dc:creator>
  <cp:lastModifiedBy>DR.Ahmed Saker 2o1O</cp:lastModifiedBy>
  <cp:revision>35</cp:revision>
  <dcterms:created xsi:type="dcterms:W3CDTF">2018-09-14T18:51:34Z</dcterms:created>
  <dcterms:modified xsi:type="dcterms:W3CDTF">2020-03-03T21:59:09Z</dcterms:modified>
</cp:coreProperties>
</file>