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F6E80236-53ED-4724-AFDA-FC1A608B7EB3}"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120862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E80236-53ED-4724-AFDA-FC1A608B7EB3}"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3458477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E80236-53ED-4724-AFDA-FC1A608B7EB3}"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291170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E80236-53ED-4724-AFDA-FC1A608B7EB3}"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116153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E80236-53ED-4724-AFDA-FC1A608B7EB3}"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3480824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F6E80236-53ED-4724-AFDA-FC1A608B7EB3}"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208120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F6E80236-53ED-4724-AFDA-FC1A608B7EB3}" type="datetimeFigureOut">
              <a:rPr lang="ar-IQ" smtClean="0"/>
              <a:t>09/07/1441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293845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F6E80236-53ED-4724-AFDA-FC1A608B7EB3}" type="datetimeFigureOut">
              <a:rPr lang="ar-IQ" smtClean="0"/>
              <a:t>09/07/1441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1882356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80236-53ED-4724-AFDA-FC1A608B7EB3}" type="datetimeFigureOut">
              <a:rPr lang="ar-IQ" smtClean="0"/>
              <a:t>09/07/1441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198434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80236-53ED-4724-AFDA-FC1A608B7EB3}"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383675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80236-53ED-4724-AFDA-FC1A608B7EB3}"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0BA1B6A-5D25-4311-AB83-D8AF404B6500}" type="slidenum">
              <a:rPr lang="ar-IQ" smtClean="0"/>
              <a:t>‹#›</a:t>
            </a:fld>
            <a:endParaRPr lang="ar-IQ"/>
          </a:p>
        </p:txBody>
      </p:sp>
    </p:spTree>
    <p:extLst>
      <p:ext uri="{BB962C8B-B14F-4D97-AF65-F5344CB8AC3E}">
        <p14:creationId xmlns:p14="http://schemas.microsoft.com/office/powerpoint/2010/main" val="44006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E80236-53ED-4724-AFDA-FC1A608B7EB3}" type="datetimeFigureOut">
              <a:rPr lang="ar-IQ" smtClean="0"/>
              <a:t>09/07/1441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0BA1B6A-5D25-4311-AB83-D8AF404B6500}" type="slidenum">
              <a:rPr lang="ar-IQ" smtClean="0"/>
              <a:t>‹#›</a:t>
            </a:fld>
            <a:endParaRPr lang="ar-IQ"/>
          </a:p>
        </p:txBody>
      </p:sp>
    </p:spTree>
    <p:extLst>
      <p:ext uri="{BB962C8B-B14F-4D97-AF65-F5344CB8AC3E}">
        <p14:creationId xmlns:p14="http://schemas.microsoft.com/office/powerpoint/2010/main" val="2068016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ar-IQ" sz="2400" dirty="0" smtClean="0"/>
              <a:t>            القسم الثاني من مادة حقوق الانسان  للمرحلة الاولى </a:t>
            </a:r>
            <a:br>
              <a:rPr lang="ar-IQ" sz="2400" dirty="0" smtClean="0"/>
            </a:br>
            <a:r>
              <a:rPr lang="ar-IQ" sz="2400" dirty="0" smtClean="0"/>
              <a:t>                            المبحث الاول / الديمقراطية </a:t>
            </a:r>
            <a:endParaRPr lang="ar-IQ" sz="2400" dirty="0"/>
          </a:p>
        </p:txBody>
      </p:sp>
      <p:sp>
        <p:nvSpPr>
          <p:cNvPr id="3" name="Subtitle 2"/>
          <p:cNvSpPr>
            <a:spLocks noGrp="1"/>
          </p:cNvSpPr>
          <p:nvPr>
            <p:ph type="subTitle" idx="1"/>
          </p:nvPr>
        </p:nvSpPr>
        <p:spPr/>
        <p:txBody>
          <a:bodyPr>
            <a:noAutofit/>
          </a:bodyPr>
          <a:lstStyle/>
          <a:p>
            <a:pPr algn="r"/>
            <a:r>
              <a:rPr lang="ar-IQ" sz="2400" dirty="0" smtClean="0">
                <a:latin typeface="Arabic Typesetting" pitchFamily="66" charset="-78"/>
                <a:cs typeface="Arabic Typesetting" pitchFamily="66" charset="-78"/>
              </a:rPr>
              <a:t>مفهوم الديمقراطية : </a:t>
            </a:r>
          </a:p>
          <a:p>
            <a:pPr algn="r"/>
            <a:r>
              <a:rPr lang="ar-IQ" sz="2400" dirty="0" smtClean="0">
                <a:latin typeface="Arabic Typesetting" pitchFamily="66" charset="-78"/>
                <a:cs typeface="Arabic Typesetting" pitchFamily="66" charset="-78"/>
              </a:rPr>
              <a:t>تتالف الديمقراطية من كلمتين هما </a:t>
            </a:r>
            <a:r>
              <a:rPr lang="en-US" sz="2400" dirty="0" smtClean="0">
                <a:latin typeface="Arabic Typesetting" pitchFamily="66" charset="-78"/>
                <a:cs typeface="Arabic Typesetting" pitchFamily="66" charset="-78"/>
              </a:rPr>
              <a:t>demos </a:t>
            </a:r>
            <a:r>
              <a:rPr lang="ar-IQ" sz="2400" dirty="0" smtClean="0">
                <a:latin typeface="Arabic Typesetting" pitchFamily="66" charset="-78"/>
                <a:cs typeface="Arabic Typesetting" pitchFamily="66" charset="-78"/>
              </a:rPr>
              <a:t> ديموس والتي تعني الشعب وكراتوس </a:t>
            </a:r>
            <a:r>
              <a:rPr lang="en-US" sz="2400" dirty="0" err="1" smtClean="0">
                <a:latin typeface="Arabic Typesetting" pitchFamily="66" charset="-78"/>
                <a:cs typeface="Arabic Typesetting" pitchFamily="66" charset="-78"/>
              </a:rPr>
              <a:t>cratos</a:t>
            </a:r>
            <a:r>
              <a:rPr lang="en-US" sz="2400" dirty="0" smtClean="0">
                <a:latin typeface="Arabic Typesetting" pitchFamily="66" charset="-78"/>
                <a:cs typeface="Arabic Typesetting" pitchFamily="66" charset="-78"/>
              </a:rPr>
              <a:t> </a:t>
            </a:r>
            <a:r>
              <a:rPr lang="ar-IQ" sz="2400" dirty="0" smtClean="0">
                <a:latin typeface="Arabic Typesetting" pitchFamily="66" charset="-78"/>
                <a:cs typeface="Arabic Typesetting" pitchFamily="66" charset="-78"/>
              </a:rPr>
              <a:t>والتي تعني الحكم ، وبذلك يصبح معناها حكم الشعب  او تعني اختيار الشعب لحكومته  او حكم الشعب بالشعب وللشعب وهي تعني ان يكون  لكل فرد نصيب في الحكم. </a:t>
            </a:r>
          </a:p>
          <a:p>
            <a:pPr algn="r"/>
            <a:r>
              <a:rPr lang="ar-IQ" sz="2400" dirty="0" smtClean="0">
                <a:latin typeface="Arabic Typesetting" pitchFamily="66" charset="-78"/>
                <a:cs typeface="Arabic Typesetting" pitchFamily="66" charset="-78"/>
              </a:rPr>
              <a:t>اما التعريف العام للديمقراطية هو : (( هو نظام سياسي واجتماعي يكون الشعب مصدر السيادة والسلطة فهو يحكم نفسه عن طريق ممثلين عنه )) . </a:t>
            </a:r>
            <a:endParaRPr lang="ar-IQ" sz="24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98521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المبادىء  وخصائص الاساسية للديمقراطية </a:t>
            </a:r>
            <a:endParaRPr lang="ar-IQ" dirty="0"/>
          </a:p>
        </p:txBody>
      </p:sp>
      <p:sp>
        <p:nvSpPr>
          <p:cNvPr id="3" name="Content Placeholder 2"/>
          <p:cNvSpPr>
            <a:spLocks noGrp="1"/>
          </p:cNvSpPr>
          <p:nvPr>
            <p:ph idx="1"/>
          </p:nvPr>
        </p:nvSpPr>
        <p:spPr/>
        <p:txBody>
          <a:bodyPr>
            <a:normAutofit/>
          </a:bodyPr>
          <a:lstStyle/>
          <a:p>
            <a:r>
              <a:rPr lang="ar-IQ" sz="1800" dirty="0" smtClean="0">
                <a:latin typeface="Arabic Typesetting" pitchFamily="66" charset="-78"/>
                <a:cs typeface="Arabic Typesetting" pitchFamily="66" charset="-78"/>
              </a:rPr>
              <a:t>س/ عدد المبادىء الاساسية للديمقراطية </a:t>
            </a:r>
          </a:p>
          <a:p>
            <a:r>
              <a:rPr lang="ar-IQ" sz="1800" dirty="0" smtClean="0">
                <a:latin typeface="Arabic Typesetting" pitchFamily="66" charset="-78"/>
                <a:cs typeface="Arabic Typesetting" pitchFamily="66" charset="-78"/>
              </a:rPr>
              <a:t>ج/ هناك جملة من المبادىء الاساسية للديمقراطية تتولد عنها آليات واجهزة دستورية يمكن اجمالها </a:t>
            </a:r>
          </a:p>
          <a:p>
            <a:r>
              <a:rPr lang="ar-IQ" sz="1800" dirty="0" smtClean="0">
                <a:latin typeface="Arabic Typesetting" pitchFamily="66" charset="-78"/>
                <a:cs typeface="Arabic Typesetting" pitchFamily="66" charset="-78"/>
              </a:rPr>
              <a:t>1- الشعب صاحب السيادة </a:t>
            </a:r>
          </a:p>
          <a:p>
            <a:r>
              <a:rPr lang="ar-IQ" sz="1800" dirty="0" smtClean="0">
                <a:latin typeface="Arabic Typesetting" pitchFamily="66" charset="-78"/>
                <a:cs typeface="Arabic Typesetting" pitchFamily="66" charset="-78"/>
              </a:rPr>
              <a:t>2- تعتمد اختيار السلطات عن طريق الانتخابات </a:t>
            </a:r>
          </a:p>
          <a:p>
            <a:r>
              <a:rPr lang="ar-IQ" sz="1800" dirty="0" smtClean="0">
                <a:latin typeface="Arabic Typesetting" pitchFamily="66" charset="-78"/>
                <a:cs typeface="Arabic Typesetting" pitchFamily="66" charset="-78"/>
              </a:rPr>
              <a:t>3-تعتمد العملية الانتخابية على فوز الاغلبية السياسية </a:t>
            </a:r>
          </a:p>
          <a:p>
            <a:r>
              <a:rPr lang="ar-IQ" sz="1800" dirty="0" smtClean="0">
                <a:latin typeface="Arabic Typesetting" pitchFamily="66" charset="-78"/>
                <a:cs typeface="Arabic Typesetting" pitchFamily="66" charset="-78"/>
              </a:rPr>
              <a:t>التعددية الحزبية </a:t>
            </a:r>
          </a:p>
          <a:p>
            <a:r>
              <a:rPr lang="ar-IQ" sz="1800" dirty="0" smtClean="0">
                <a:latin typeface="Arabic Typesetting" pitchFamily="66" charset="-78"/>
                <a:cs typeface="Arabic Typesetting" pitchFamily="66" charset="-78"/>
              </a:rPr>
              <a:t>5-التداول السلمي للسلطة .</a:t>
            </a:r>
          </a:p>
          <a:p>
            <a:r>
              <a:rPr lang="ar-IQ" sz="1800" dirty="0" smtClean="0">
                <a:latin typeface="Arabic Typesetting" pitchFamily="66" charset="-78"/>
                <a:cs typeface="Arabic Typesetting" pitchFamily="66" charset="-78"/>
              </a:rPr>
              <a:t>س/ عدد ما لايقل عن ستة من الخصائص المهمة للديمقراطية </a:t>
            </a:r>
          </a:p>
          <a:p>
            <a:r>
              <a:rPr lang="ar-IQ" sz="1800" dirty="0" smtClean="0">
                <a:latin typeface="Arabic Typesetting" pitchFamily="66" charset="-78"/>
                <a:cs typeface="Arabic Typesetting" pitchFamily="66" charset="-78"/>
              </a:rPr>
              <a:t>ج/ ممكن مراجعة الكتاب المنهجي ص 30 . </a:t>
            </a:r>
          </a:p>
          <a:p>
            <a:endParaRPr lang="ar-IQ" sz="1800" dirty="0" smtClean="0">
              <a:latin typeface="Arabic Typesetting" pitchFamily="66" charset="-78"/>
              <a:cs typeface="Arabic Typesetting" pitchFamily="66" charset="-78"/>
            </a:endParaRPr>
          </a:p>
          <a:p>
            <a:endParaRPr lang="ar-IQ" sz="18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18398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مميزات الديمقراطية </a:t>
            </a:r>
            <a:br>
              <a:rPr lang="ar-IQ" dirty="0" smtClean="0"/>
            </a:b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س/ بين اهم مميزات الديمقراطية </a:t>
            </a:r>
          </a:p>
          <a:p>
            <a:r>
              <a:rPr lang="ar-IQ" dirty="0" smtClean="0"/>
              <a:t>ج/ </a:t>
            </a:r>
            <a:endParaRPr lang="ar-IQ" sz="3000" dirty="0" smtClean="0">
              <a:latin typeface="Arabic Typesetting" pitchFamily="66" charset="-78"/>
              <a:cs typeface="Arabic Typesetting" pitchFamily="66" charset="-78"/>
            </a:endParaRPr>
          </a:p>
          <a:p>
            <a:r>
              <a:rPr lang="ar-IQ" sz="3000" dirty="0" smtClean="0">
                <a:latin typeface="Arabic Typesetting" pitchFamily="66" charset="-78"/>
                <a:cs typeface="Arabic Typesetting" pitchFamily="66" charset="-78"/>
              </a:rPr>
              <a:t>تجعل من الحرية عاملا مشتركا لكافة المواطنين </a:t>
            </a:r>
          </a:p>
          <a:p>
            <a:r>
              <a:rPr lang="ar-IQ" sz="3000" dirty="0" smtClean="0">
                <a:latin typeface="Arabic Typesetting" pitchFamily="66" charset="-78"/>
                <a:cs typeface="Arabic Typesetting" pitchFamily="66" charset="-78"/>
              </a:rPr>
              <a:t>تحريك الشعوب نحو معرفة حقوقهم ومكانتهم في رسم سياسة الدولة </a:t>
            </a:r>
          </a:p>
          <a:p>
            <a:r>
              <a:rPr lang="ar-IQ" sz="3000" dirty="0" smtClean="0">
                <a:latin typeface="Arabic Typesetting" pitchFamily="66" charset="-78"/>
                <a:cs typeface="Arabic Typesetting" pitchFamily="66" charset="-78"/>
              </a:rPr>
              <a:t>توجد توازنا بين الحكومة والمعارضة </a:t>
            </a:r>
          </a:p>
          <a:p>
            <a:r>
              <a:rPr lang="ar-IQ" sz="3000" dirty="0" smtClean="0">
                <a:latin typeface="Arabic Typesetting" pitchFamily="66" charset="-78"/>
                <a:cs typeface="Arabic Typesetting" pitchFamily="66" charset="-78"/>
              </a:rPr>
              <a:t>تفتح مجالاًواسعا للجميع للنقاش الحر والاتجاه نحو العقل</a:t>
            </a:r>
          </a:p>
          <a:p>
            <a:r>
              <a:rPr lang="ar-IQ" sz="3000" dirty="0" smtClean="0">
                <a:latin typeface="Arabic Typesetting" pitchFamily="66" charset="-78"/>
                <a:cs typeface="Arabic Typesetting" pitchFamily="66" charset="-78"/>
              </a:rPr>
              <a:t>تدير الصراع السياسي والاجتماعي بشكل سلمي </a:t>
            </a:r>
          </a:p>
          <a:p>
            <a:r>
              <a:rPr lang="ar-IQ" sz="3000" dirty="0" smtClean="0">
                <a:latin typeface="Arabic Typesetting" pitchFamily="66" charset="-78"/>
                <a:cs typeface="Arabic Typesetting" pitchFamily="66" charset="-78"/>
              </a:rPr>
              <a:t>تجعل من الشعب الحاكم والمحكوم . </a:t>
            </a:r>
          </a:p>
          <a:p>
            <a:r>
              <a:rPr lang="ar-IQ" sz="3000" dirty="0" smtClean="0">
                <a:latin typeface="Arabic Typesetting" pitchFamily="66" charset="-78"/>
                <a:cs typeface="Arabic Typesetting" pitchFamily="66" charset="-78"/>
              </a:rPr>
              <a:t>للمزيد راجع المنهج المقرر ص 31 . </a:t>
            </a:r>
          </a:p>
          <a:p>
            <a:endParaRPr lang="ar-IQ" dirty="0"/>
          </a:p>
        </p:txBody>
      </p:sp>
    </p:spTree>
    <p:extLst>
      <p:ext uri="{BB962C8B-B14F-4D97-AF65-F5344CB8AC3E}">
        <p14:creationId xmlns:p14="http://schemas.microsoft.com/office/powerpoint/2010/main" val="2917189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الجذورالتأريخية للديمقراطية </a:t>
            </a:r>
            <a:endParaRPr lang="ar-IQ" dirty="0"/>
          </a:p>
        </p:txBody>
      </p:sp>
      <p:sp>
        <p:nvSpPr>
          <p:cNvPr id="3" name="Content Placeholder 2"/>
          <p:cNvSpPr>
            <a:spLocks noGrp="1"/>
          </p:cNvSpPr>
          <p:nvPr>
            <p:ph idx="1"/>
          </p:nvPr>
        </p:nvSpPr>
        <p:spPr/>
        <p:txBody>
          <a:bodyPr>
            <a:normAutofit lnSpcReduction="10000"/>
          </a:bodyPr>
          <a:lstStyle/>
          <a:p>
            <a:r>
              <a:rPr lang="ar-IQ" sz="1800" dirty="0" smtClean="0">
                <a:latin typeface="Arabic Typesetting" pitchFamily="66" charset="-78"/>
                <a:cs typeface="Arabic Typesetting" pitchFamily="66" charset="-78"/>
              </a:rPr>
              <a:t>تميزت الحضارة الاغريقية والحضارة العراقية في ممارسة الديمقراطية في ادارة الحكم .</a:t>
            </a:r>
          </a:p>
          <a:p>
            <a:r>
              <a:rPr lang="ar-IQ" sz="1800" dirty="0" smtClean="0">
                <a:latin typeface="Arabic Typesetting" pitchFamily="66" charset="-78"/>
                <a:cs typeface="Arabic Typesetting" pitchFamily="66" charset="-78"/>
              </a:rPr>
              <a:t>-  مؤسسات الديمقراطية الاغريقية :</a:t>
            </a:r>
          </a:p>
          <a:p>
            <a:r>
              <a:rPr lang="ar-IQ" sz="1800" dirty="0">
                <a:latin typeface="Arabic Typesetting" pitchFamily="66" charset="-78"/>
                <a:cs typeface="Arabic Typesetting" pitchFamily="66" charset="-78"/>
              </a:rPr>
              <a:t> </a:t>
            </a:r>
            <a:r>
              <a:rPr lang="ar-IQ" sz="1800" dirty="0" smtClean="0">
                <a:latin typeface="Arabic Typesetting" pitchFamily="66" charset="-78"/>
                <a:cs typeface="Arabic Typesetting" pitchFamily="66" charset="-78"/>
              </a:rPr>
              <a:t>كانت اولى مؤسسات الديمقراطية هي الجمعية </a:t>
            </a:r>
          </a:p>
          <a:p>
            <a:r>
              <a:rPr lang="ar-IQ" sz="1800" dirty="0" smtClean="0">
                <a:latin typeface="Arabic Typesetting" pitchFamily="66" charset="-78"/>
                <a:cs typeface="Arabic Typesetting" pitchFamily="66" charset="-78"/>
              </a:rPr>
              <a:t>س/ عرف الجمعية ( الجمعية الشعبية )الاغريقية </a:t>
            </a:r>
          </a:p>
          <a:p>
            <a:r>
              <a:rPr lang="ar-IQ" sz="1800" dirty="0" smtClean="0">
                <a:latin typeface="Arabic Typesetting" pitchFamily="66" charset="-78"/>
                <a:cs typeface="Arabic Typesetting" pitchFamily="66" charset="-78"/>
              </a:rPr>
              <a:t>ج/ هي الهيئية السيادية الاساسية في الديمقراطية الاغريقية  وهي اعلى الهيئات سلطوية  في الدولة ، كانت تجتمع  اربعين مرة في السنة وبحضور 7 الاف مواطن لمناقشة الامور العامة في الدولة ضمن الاطار القانوني لصيانة النظام العام للدولة ومنها الضرائب والامور العسكرية والبحرية واعلان الحرب  والسلم وعقد التحالفات .</a:t>
            </a:r>
          </a:p>
          <a:p>
            <a:r>
              <a:rPr lang="ar-IQ" sz="2400" b="1" dirty="0" smtClean="0">
                <a:latin typeface="Arabic Typesetting" pitchFamily="66" charset="-78"/>
                <a:cs typeface="Arabic Typesetting" pitchFamily="66" charset="-78"/>
              </a:rPr>
              <a:t>المؤسسة الثانية  هي : </a:t>
            </a:r>
          </a:p>
          <a:p>
            <a:r>
              <a:rPr lang="ar-IQ" sz="1900" dirty="0" smtClean="0">
                <a:latin typeface="Arabic Typesetting" pitchFamily="66" charset="-78"/>
                <a:cs typeface="Arabic Typesetting" pitchFamily="66" charset="-78"/>
              </a:rPr>
              <a:t>- مجلس خمسمائة / يتكون من 500 عضو  من عشرة قبائل اثينا يتم ترشيح من كل قبيلة خمسين عضوا  لتمثيلهم في المجلس يتم اختيارهم بالقرعة وهذا المجلس اكثر اهمية من الجمعية الا انه اقل سلطانا ، ويصرف رواتبهم ومدة العضوية لمدة سنة واحدة وتعقد جلساته بشكل علني ولصعوبة اجتماع المجلس الخمسين تم طريقة التناوب في الحكم يتولى ممثل كل قبيلة عشرة ايام في ادارة الجلسات ، </a:t>
            </a:r>
          </a:p>
          <a:p>
            <a:r>
              <a:rPr lang="ar-IQ" sz="1900" dirty="0" smtClean="0">
                <a:latin typeface="Arabic Typesetting" pitchFamily="66" charset="-78"/>
                <a:cs typeface="Arabic Typesetting" pitchFamily="66" charset="-78"/>
              </a:rPr>
              <a:t>اختصاصات المجلس كانت تشريعية وتنفيذية واستشارية .</a:t>
            </a:r>
          </a:p>
          <a:p>
            <a:r>
              <a:rPr lang="ar-IQ" sz="1900" dirty="0" smtClean="0">
                <a:latin typeface="Arabic Typesetting" pitchFamily="66" charset="-78"/>
                <a:cs typeface="Arabic Typesetting" pitchFamily="66" charset="-78"/>
              </a:rPr>
              <a:t>اما عيوبها / كانت ديمقراطية الاغريقية مقصورة لا شاملة حيث كانت مقتصرة على طبقة الاحرار وكانت سائر الطبقات من سكان محرومة من معظم الحقوق </a:t>
            </a:r>
            <a:endParaRPr lang="ar-IQ" sz="19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01190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الديمقراطية في العراق القديم </a:t>
            </a:r>
            <a:endParaRPr lang="ar-IQ" dirty="0"/>
          </a:p>
        </p:txBody>
      </p:sp>
      <p:sp>
        <p:nvSpPr>
          <p:cNvPr id="3" name="Content Placeholder 2"/>
          <p:cNvSpPr>
            <a:spLocks noGrp="1"/>
          </p:cNvSpPr>
          <p:nvPr>
            <p:ph idx="1"/>
          </p:nvPr>
        </p:nvSpPr>
        <p:spPr/>
        <p:txBody>
          <a:bodyPr>
            <a:normAutofit fontScale="85000" lnSpcReduction="20000"/>
          </a:bodyPr>
          <a:lstStyle/>
          <a:p>
            <a:r>
              <a:rPr lang="ar-IQ" sz="3000" dirty="0" smtClean="0">
                <a:latin typeface="Arabic Typesetting" pitchFamily="66" charset="-78"/>
                <a:cs typeface="Arabic Typesetting" pitchFamily="66" charset="-78"/>
              </a:rPr>
              <a:t>مارست المدن السومرية النظام السياسي يقوم على اسس الديمقراطية حيث كانت الشؤون العامة تدار في كل مدينة من مجلسين احدهما يتكون من مجلس كبار السن من الرجال ( الشيوخ ) ، والاخر من الالرجال القادرين على حمل السلاح ( الشباب ) وبعض النساء . </a:t>
            </a:r>
          </a:p>
          <a:p>
            <a:r>
              <a:rPr lang="ar-IQ" sz="3000" dirty="0" smtClean="0">
                <a:latin typeface="Arabic Typesetting" pitchFamily="66" charset="-78"/>
                <a:cs typeface="Arabic Typesetting" pitchFamily="66" charset="-78"/>
              </a:rPr>
              <a:t>يناقش المجلسان الامور العامة التي تهم سكان المدينة لتسهيل مهمة ادارة المدينة . فقد انتخب احدهم ليكون مسؤولاً ادارياًعن شؤون الدينية والدنيوية ومنح صلاحيات محددة  ويطلق عليه لقب الرجل العظيم ( لوكال ) </a:t>
            </a:r>
          </a:p>
          <a:p>
            <a:r>
              <a:rPr lang="ar-IQ" sz="3000" dirty="0" smtClean="0">
                <a:latin typeface="Arabic Typesetting" pitchFamily="66" charset="-78"/>
                <a:cs typeface="Arabic Typesetting" pitchFamily="66" charset="-78"/>
              </a:rPr>
              <a:t>وفي الحالات الطارئة والضروف الغير اعتيادية يمنح المجلسان الرجل المنتخب جميع اللتمكنه من ادارة شؤون الدولة صلاحيات ، ولكن بمرور الوقت وبعد زوال الظروف الطارئة قلص من صلاحيات المجلسين وجعلهما تابعين له . وهكذا انتقل النظام الديمقراطي الى نظام ملكي لا ان بقايا واثار النظام الديمقراطي بقيت موجودة في المدن العراقية القديمة </a:t>
            </a:r>
            <a:r>
              <a:rPr lang="ar-IQ" dirty="0" smtClean="0"/>
              <a:t>. </a:t>
            </a:r>
          </a:p>
          <a:p>
            <a:r>
              <a:rPr lang="ar-IQ" dirty="0"/>
              <a:t> </a:t>
            </a:r>
            <a:r>
              <a:rPr lang="ar-IQ" dirty="0" smtClean="0"/>
              <a:t>عزيزي الطالب كانت هذه ملخص لمحاضرة الديمقراطية اتمنى الاطلاع عليها والاستفادة  منها . </a:t>
            </a:r>
          </a:p>
          <a:p>
            <a:r>
              <a:rPr lang="ar-IQ" dirty="0"/>
              <a:t> </a:t>
            </a:r>
            <a:r>
              <a:rPr lang="ar-IQ" dirty="0" smtClean="0"/>
              <a:t>              تحياتي / د. كافي الجادري </a:t>
            </a:r>
            <a:endParaRPr lang="ar-IQ" dirty="0"/>
          </a:p>
        </p:txBody>
      </p:sp>
    </p:spTree>
    <p:extLst>
      <p:ext uri="{BB962C8B-B14F-4D97-AF65-F5344CB8AC3E}">
        <p14:creationId xmlns:p14="http://schemas.microsoft.com/office/powerpoint/2010/main" val="862662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427687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546</Words>
  <Application>Microsoft Office PowerPoint</Application>
  <PresentationFormat>On-screen Show (4:3)</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القسم الثاني من مادة حقوق الانسان  للمرحلة الاولى                              المبحث الاول / الديمقراطية </vt:lpstr>
      <vt:lpstr>المبادىء  وخصائص الاساسية للديمقراطية </vt:lpstr>
      <vt:lpstr>مميزات الديمقراطية  </vt:lpstr>
      <vt:lpstr>الجذورالتأريخية للديمقراطية </vt:lpstr>
      <vt:lpstr>الديمقراطية في العراق القديم </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الاول / الديمقراطية</dc:title>
  <dc:creator>hp</dc:creator>
  <cp:lastModifiedBy>hp</cp:lastModifiedBy>
  <cp:revision>12</cp:revision>
  <dcterms:created xsi:type="dcterms:W3CDTF">2020-03-02T20:09:17Z</dcterms:created>
  <dcterms:modified xsi:type="dcterms:W3CDTF">2020-03-02T21:44:32Z</dcterms:modified>
</cp:coreProperties>
</file>