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6" r:id="rId2"/>
    <p:sldId id="327" r:id="rId3"/>
    <p:sldId id="297" r:id="rId4"/>
    <p:sldId id="319" r:id="rId5"/>
    <p:sldId id="320" r:id="rId6"/>
    <p:sldId id="287" r:id="rId7"/>
    <p:sldId id="288" r:id="rId8"/>
    <p:sldId id="289" r:id="rId9"/>
    <p:sldId id="290" r:id="rId10"/>
    <p:sldId id="291" r:id="rId11"/>
    <p:sldId id="292" r:id="rId12"/>
    <p:sldId id="329" r:id="rId13"/>
    <p:sldId id="293" r:id="rId14"/>
    <p:sldId id="294" r:id="rId15"/>
    <p:sldId id="295" r:id="rId16"/>
    <p:sldId id="296" r:id="rId17"/>
    <p:sldId id="333" r:id="rId18"/>
    <p:sldId id="328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78B"/>
    <a:srgbClr val="0C740E"/>
    <a:srgbClr val="220F71"/>
    <a:srgbClr val="97E4FF"/>
    <a:srgbClr val="E7FEFF"/>
    <a:srgbClr val="C6FBFE"/>
    <a:srgbClr val="AFEAFF"/>
    <a:srgbClr val="800000"/>
    <a:srgbClr val="002E5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9015" autoAdjust="0"/>
  </p:normalViewPr>
  <p:slideViewPr>
    <p:cSldViewPr>
      <p:cViewPr>
        <p:scale>
          <a:sx n="54" d="100"/>
          <a:sy n="54" d="100"/>
        </p:scale>
        <p:origin x="-94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F5FB9F-797C-4BC1-AF23-70BA0CBE9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20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84543E-0DD7-4D37-BCC2-DAADB78A4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73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543E-0DD7-4D37-BCC2-DAADB78A45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6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5560B601-87AC-43D0-8D9E-6778E609D3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KW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KW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64DBC-A94B-4588-B917-422195CBA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0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7262D-C626-4885-9435-390784CD6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5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6F1EFE-6E98-43A1-AF6F-1D5946D569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1278D9-B9B2-4F5F-BED6-35433D3362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BD3DC5-974C-4B16-ADAB-EA689BC22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4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43F31B-3561-43B9-8A24-ACCC7F80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5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C1819A-1CB1-42F6-A840-62D65A509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3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F1824-C246-40BA-B58F-AF8B128079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0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7AA86-AA98-401E-AF93-6952DCE047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1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284BA-6C43-434E-A806-811EA52385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9D23C-BCD4-46B3-8817-F4070B98C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4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53710-4811-462B-A2D7-99588AE36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93085-9047-4B8B-83C8-5424F7592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0569-3F2C-474D-9C35-91EAC48ED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7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F2197-195E-4B55-AFCA-9364031CA2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7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KW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197CBE-64B9-4B18-90FA-0F2D7A7BF0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26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9.png"/><Relationship Id="rId5" Type="http://schemas.openxmlformats.org/officeDocument/2006/relationships/image" Target="../media/image7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5.png"/><Relationship Id="rId7" Type="http://schemas.openxmlformats.org/officeDocument/2006/relationships/image" Target="../media/image5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11" Type="http://schemas.openxmlformats.org/officeDocument/2006/relationships/image" Target="../media/image8.png"/><Relationship Id="rId5" Type="http://schemas.openxmlformats.org/officeDocument/2006/relationships/image" Target="../media/image43.png"/><Relationship Id="rId10" Type="http://schemas.openxmlformats.org/officeDocument/2006/relationships/image" Target="../media/image7.png"/><Relationship Id="rId4" Type="http://schemas.openxmlformats.org/officeDocument/2006/relationships/image" Target="../media/image54.png"/><Relationship Id="rId9" Type="http://schemas.openxmlformats.org/officeDocument/2006/relationships/image" Target="../media/image4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30.png"/><Relationship Id="rId7" Type="http://schemas.openxmlformats.org/officeDocument/2006/relationships/image" Target="../media/image6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4.png"/><Relationship Id="rId5" Type="http://schemas.openxmlformats.org/officeDocument/2006/relationships/image" Target="../media/image7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65.png"/><Relationship Id="rId3" Type="http://schemas.openxmlformats.org/officeDocument/2006/relationships/image" Target="../media/image560.png"/><Relationship Id="rId7" Type="http://schemas.openxmlformats.org/officeDocument/2006/relationships/image" Target="../media/image600.png"/><Relationship Id="rId12" Type="http://schemas.openxmlformats.org/officeDocument/2006/relationships/image" Target="../media/image52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11" Type="http://schemas.openxmlformats.org/officeDocument/2006/relationships/image" Target="../media/image522.png"/><Relationship Id="rId5" Type="http://schemas.openxmlformats.org/officeDocument/2006/relationships/image" Target="../media/image580.png"/><Relationship Id="rId15" Type="http://schemas.openxmlformats.org/officeDocument/2006/relationships/image" Target="../media/image67.png"/><Relationship Id="rId10" Type="http://schemas.openxmlformats.org/officeDocument/2006/relationships/image" Target="../media/image8.png"/><Relationship Id="rId4" Type="http://schemas.openxmlformats.org/officeDocument/2006/relationships/image" Target="../media/image570.png"/><Relationship Id="rId9" Type="http://schemas.openxmlformats.org/officeDocument/2006/relationships/image" Target="../media/image7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521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75.png"/><Relationship Id="rId5" Type="http://schemas.openxmlformats.org/officeDocument/2006/relationships/image" Target="../media/image7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image" Target="../media/image7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0.png"/><Relationship Id="rId11" Type="http://schemas.openxmlformats.org/officeDocument/2006/relationships/image" Target="../media/image8.png"/><Relationship Id="rId5" Type="http://schemas.openxmlformats.org/officeDocument/2006/relationships/image" Target="../media/image53.png"/><Relationship Id="rId10" Type="http://schemas.openxmlformats.org/officeDocument/2006/relationships/image" Target="../media/image7.png"/><Relationship Id="rId4" Type="http://schemas.openxmlformats.org/officeDocument/2006/relationships/image" Target="../media/image79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3" Type="http://schemas.openxmlformats.org/officeDocument/2006/relationships/image" Target="../media/image1810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2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1.png"/><Relationship Id="rId5" Type="http://schemas.openxmlformats.org/officeDocument/2006/relationships/image" Target="../media/image7.png"/><Relationship Id="rId10" Type="http://schemas.openxmlformats.org/officeDocument/2006/relationships/image" Target="../media/image40.png"/><Relationship Id="rId4" Type="http://schemas.openxmlformats.org/officeDocument/2006/relationships/image" Target="../media/image310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400800" cy="457200"/>
          </a:xfrm>
        </p:spPr>
        <p:txBody>
          <a:bodyPr/>
          <a:lstStyle/>
          <a:p>
            <a:r>
              <a:rPr lang="ar-IQ" sz="4400" dirty="0" smtClean="0"/>
              <a:t>م,رواء ابراهيم عيسى</a:t>
            </a:r>
            <a:endParaRPr lang="en-US" sz="4400" dirty="0"/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IQ" dirty="0" smtClean="0"/>
              <a:t>تطبيقات المشتقة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4"/>
          <p:cNvGrpSpPr>
            <a:grpSpLocks/>
          </p:cNvGrpSpPr>
          <p:nvPr/>
        </p:nvGrpSpPr>
        <p:grpSpPr bwMode="auto">
          <a:xfrm>
            <a:off x="2354837" y="188640"/>
            <a:ext cx="2273300" cy="536575"/>
            <a:chOff x="3964" y="2071"/>
            <a:chExt cx="1484" cy="330"/>
          </a:xfrm>
        </p:grpSpPr>
        <p:sp>
          <p:nvSpPr>
            <p:cNvPr id="170" name="AutoShape 15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171" name="AutoShape 16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</p:grpSp>
      <p:sp>
        <p:nvSpPr>
          <p:cNvPr id="5" name="Rectangle 22"/>
          <p:cNvSpPr>
            <a:spLocks noChangeArrowheads="1"/>
          </p:cNvSpPr>
          <p:nvPr/>
        </p:nvSpPr>
        <p:spPr bwMode="gray">
          <a:xfrm>
            <a:off x="2557476" y="259735"/>
            <a:ext cx="1939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/>
            <a:r>
              <a:rPr lang="ar-KW" sz="2800" dirty="0" smtClean="0">
                <a:solidFill>
                  <a:schemeClr val="accent6">
                    <a:lumMod val="50000"/>
                  </a:schemeClr>
                </a:solidFill>
                <a:cs typeface="AGA Rasheeq Bold" pitchFamily="2" charset="-78"/>
              </a:rPr>
              <a:t>حاول أن تحل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48264" y="764705"/>
                <a:ext cx="165618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لتكن الدالة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6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 </a:t>
                </a:r>
                <a:r>
                  <a:rPr lang="ar-KW" sz="2600" dirty="0">
                    <a:solidFill>
                      <a:schemeClr val="tx1"/>
                    </a:solidFill>
                    <a:cs typeface="AGA Rasheeq Bold" pitchFamily="2" charset="-78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764705"/>
                <a:ext cx="1656184" cy="492443"/>
              </a:xfrm>
              <a:prstGeom prst="rect">
                <a:avLst/>
              </a:prstGeom>
              <a:blipFill rotWithShape="1">
                <a:blip r:embed="rId2"/>
                <a:stretch>
                  <a:fillRect l="-5904" t="-8642" r="-7011" b="-3209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14768" y="764705"/>
                <a:ext cx="3481209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ar-KW" sz="2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768" y="764705"/>
                <a:ext cx="3481209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71600" y="764704"/>
            <a:ext cx="216109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cs typeface="AGA Rasheeq Bold" pitchFamily="2" charset="-78"/>
              </a:rPr>
              <a:t>أوجد كلاً مما يلي:</a:t>
            </a:r>
            <a:endParaRPr lang="ar-KW" sz="2600" dirty="0">
              <a:cs typeface="AGA Rasheeq Bold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3351" y="1268761"/>
            <a:ext cx="216109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cs typeface="AGA Rasheeq Bold" pitchFamily="2" charset="-78"/>
              </a:rPr>
              <a:t>النقاط الحرجة للدالة.</a:t>
            </a:r>
            <a:endParaRPr lang="ar-KW" sz="2600" dirty="0">
              <a:cs typeface="AGA Rasheeq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5856" y="1761204"/>
                <a:ext cx="5328592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الفترات التي تكون الدالة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6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 متزايدة أو متناقصة عليها.</a:t>
                </a:r>
                <a:endParaRPr lang="ar-KW" sz="2600" dirty="0">
                  <a:solidFill>
                    <a:schemeClr val="tx1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761204"/>
                <a:ext cx="5328592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8642" r="-2174" b="-3209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28184" y="2329131"/>
            <a:ext cx="236429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cs typeface="AGA Rasheeq Bold" pitchFamily="2" charset="-78"/>
              </a:rPr>
              <a:t>القيم القصوى المحلية.</a:t>
            </a:r>
            <a:endParaRPr lang="ar-KW" sz="2600" dirty="0">
              <a:cs typeface="AGA Rasheeq Bold" pitchFamily="2" charset="-78"/>
            </a:endParaRPr>
          </a:p>
        </p:txBody>
      </p:sp>
      <p:grpSp>
        <p:nvGrpSpPr>
          <p:cNvPr id="73" name="Group 127"/>
          <p:cNvGrpSpPr>
            <a:grpSpLocks/>
          </p:cNvGrpSpPr>
          <p:nvPr/>
        </p:nvGrpSpPr>
        <p:grpSpPr bwMode="auto">
          <a:xfrm>
            <a:off x="8606000" y="1246311"/>
            <a:ext cx="399813" cy="544878"/>
            <a:chOff x="2064" y="979"/>
            <a:chExt cx="722" cy="901"/>
          </a:xfrm>
        </p:grpSpPr>
        <p:sp>
          <p:nvSpPr>
            <p:cNvPr id="74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75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8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9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2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8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99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0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1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9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9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9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9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76" name="Group 144"/>
            <p:cNvGrpSpPr>
              <a:grpSpLocks/>
            </p:cNvGrpSpPr>
            <p:nvPr/>
          </p:nvGrpSpPr>
          <p:grpSpPr bwMode="auto">
            <a:xfrm rot="-3733502" flipH="1" flipV="1">
              <a:off x="2372" y="1476"/>
              <a:ext cx="499" cy="150"/>
              <a:chOff x="2532" y="1051"/>
              <a:chExt cx="846" cy="288"/>
            </a:xfrm>
          </p:grpSpPr>
          <p:grpSp>
            <p:nvGrpSpPr>
              <p:cNvPr id="78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4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5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6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7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79" name="Group 150"/>
              <p:cNvGrpSpPr>
                <a:grpSpLocks/>
              </p:cNvGrpSpPr>
              <p:nvPr/>
            </p:nvGrpSpPr>
            <p:grpSpPr bwMode="auto">
              <a:xfrm rot="1353540">
                <a:off x="2674" y="1101"/>
                <a:ext cx="704" cy="238"/>
                <a:chOff x="1565" y="2568"/>
                <a:chExt cx="1059" cy="357"/>
              </a:xfrm>
            </p:grpSpPr>
            <p:sp>
              <p:nvSpPr>
                <p:cNvPr id="80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1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2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3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02" y="240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77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8244408" y="2780929"/>
            <a:ext cx="77283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solidFill>
                  <a:srgbClr val="C00000"/>
                </a:solidFill>
                <a:cs typeface="AGA Rasheeq Bold" pitchFamily="2" charset="-78"/>
              </a:rPr>
              <a:t>الحل:</a:t>
            </a:r>
            <a:endParaRPr lang="ar-KW" sz="2600" dirty="0">
              <a:solidFill>
                <a:srgbClr val="C00000"/>
              </a:solidFill>
              <a:cs typeface="AGA Rasheeq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6084168" y="3370665"/>
                <a:ext cx="2391273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rgbClr val="002060"/>
                    </a:solidFill>
                    <a:latin typeface="Cambria Math"/>
                    <a:ea typeface="Cambria Math"/>
                    <a:cs typeface="AGA Rasheeq Bold" pitchFamily="2" charset="-78"/>
                  </a:rPr>
                  <a:t>∵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600" dirty="0" smtClean="0">
                    <a:solidFill>
                      <a:srgbClr val="002060"/>
                    </a:solidFill>
                    <a:cs typeface="AGA Rasheeq Bold" pitchFamily="2" charset="-78"/>
                  </a:rPr>
                  <a:t> دالة كثيرة حدود.</a:t>
                </a:r>
                <a:endParaRPr lang="ar-KW" sz="2600" dirty="0">
                  <a:solidFill>
                    <a:srgbClr val="002060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370665"/>
                <a:ext cx="2391273" cy="492443"/>
              </a:xfrm>
              <a:prstGeom prst="rect">
                <a:avLst/>
              </a:prstGeom>
              <a:blipFill rotWithShape="1">
                <a:blip r:embed="rId7"/>
                <a:stretch>
                  <a:fillRect t="-18519" r="-4847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3003102" y="3875506"/>
                <a:ext cx="5472339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rgbClr val="002060"/>
                    </a:solidFill>
                    <a:latin typeface="Cambria Math"/>
                    <a:ea typeface="Cambria Math"/>
                    <a:cs typeface="AGA Rasheeq Bold" pitchFamily="2" charset="-78"/>
                    <a:sym typeface="Zawawi"/>
                  </a:rPr>
                  <a:t></a:t>
                </a:r>
                <a:r>
                  <a:rPr lang="ar-KW" sz="2600" dirty="0" smtClean="0">
                    <a:solidFill>
                      <a:srgbClr val="002060"/>
                    </a:solidFill>
                    <a:latin typeface="Cambria Math"/>
                    <a:ea typeface="Cambria Math"/>
                    <a:cs typeface="AGA Rasheeq Bold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600" dirty="0" smtClean="0">
                    <a:solidFill>
                      <a:srgbClr val="002060"/>
                    </a:solidFill>
                    <a:cs typeface="AGA Rasheeq Bold" pitchFamily="2" charset="-78"/>
                  </a:rPr>
                  <a:t> متصلة وقابلة للاشتقاق عند كل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AGA Rasheeq Bold" pitchFamily="2" charset="-78"/>
                      </a:rPr>
                      <m:t>𝑥</m:t>
                    </m:r>
                  </m:oMath>
                </a14:m>
                <a:r>
                  <a:rPr lang="ar-KW" sz="2600" dirty="0" smtClean="0">
                    <a:solidFill>
                      <a:srgbClr val="002060"/>
                    </a:solidFill>
                    <a:cs typeface="AGA Rasheeq Bold" pitchFamily="2" charset="-78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AGA Rasheeq Bold" pitchFamily="2" charset="-78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GA Rasheeq Bold" pitchFamily="2" charset="-78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GA Rasheeq Bold" pitchFamily="2" charset="-78"/>
                      </a:rPr>
                      <m:t>ℝ</m:t>
                    </m:r>
                  </m:oMath>
                </a14:m>
                <a:r>
                  <a:rPr lang="ar-KW" sz="2600" dirty="0" smtClean="0">
                    <a:solidFill>
                      <a:srgbClr val="002060"/>
                    </a:solidFill>
                    <a:cs typeface="AGA Rasheeq Bold" pitchFamily="2" charset="-78"/>
                  </a:rPr>
                  <a:t> ،</a:t>
                </a:r>
                <a:endParaRPr lang="ar-KW" sz="2600" dirty="0">
                  <a:solidFill>
                    <a:srgbClr val="002060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102" y="3875506"/>
                <a:ext cx="5472339" cy="492443"/>
              </a:xfrm>
              <a:prstGeom prst="rect">
                <a:avLst/>
              </a:prstGeom>
              <a:blipFill rotWithShape="1">
                <a:blip r:embed="rId8"/>
                <a:stretch>
                  <a:fillRect t="-18519" r="-2118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971600" y="4367949"/>
                <a:ext cx="7503841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rgbClr val="002060"/>
                    </a:solidFill>
                    <a:cs typeface="AGA Rasheeq Bold" pitchFamily="2" charset="-78"/>
                  </a:rPr>
                  <a:t>نوجد النقاط الحرجة فقط عند أصفار مشتقة الدالة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AGA Rasheeq Bold" pitchFamily="2" charset="-78"/>
                      </a:rPr>
                      <m:t>′</m:t>
                    </m:r>
                  </m:oMath>
                </a14:m>
                <a:r>
                  <a:rPr lang="ar-KW" sz="2600" dirty="0" smtClean="0">
                    <a:solidFill>
                      <a:srgbClr val="002060"/>
                    </a:solidFill>
                    <a:cs typeface="AGA Rasheeq Bold" pitchFamily="2" charset="-78"/>
                  </a:rPr>
                  <a:t> .</a:t>
                </a:r>
                <a:endParaRPr lang="ar-KW" sz="2600" dirty="0">
                  <a:solidFill>
                    <a:srgbClr val="002060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367949"/>
                <a:ext cx="7503841" cy="492443"/>
              </a:xfrm>
              <a:prstGeom prst="rect">
                <a:avLst/>
              </a:prstGeom>
              <a:blipFill rotWithShape="1">
                <a:blip r:embed="rId9"/>
                <a:stretch>
                  <a:fillRect t="-8750" r="-1543" b="-3375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2977714" y="4860363"/>
                <a:ext cx="3031407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)=−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ar-KW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14" y="4860363"/>
                <a:ext cx="3031407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TextBox 165"/>
          <p:cNvSpPr txBox="1"/>
          <p:nvPr/>
        </p:nvSpPr>
        <p:spPr>
          <a:xfrm>
            <a:off x="7806128" y="5332592"/>
            <a:ext cx="669313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solidFill>
                  <a:srgbClr val="002060"/>
                </a:solidFill>
                <a:cs typeface="AGA Rasheeq Bold" pitchFamily="2" charset="-78"/>
              </a:rPr>
              <a:t>نضع:</a:t>
            </a:r>
            <a:endParaRPr lang="ar-KW" sz="2600" dirty="0">
              <a:solidFill>
                <a:srgbClr val="002060"/>
              </a:solidFill>
              <a:cs typeface="AGA Rasheeq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3708241" y="5369921"/>
                <a:ext cx="1629677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ar-KW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241" y="5369921"/>
                <a:ext cx="1629677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1919641" y="5864964"/>
                <a:ext cx="5206875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⇒−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ar-KW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641" y="5864964"/>
                <a:ext cx="5206875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3020639" y="6357407"/>
                <a:ext cx="3215303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       ,  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ar-KW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39" y="6357407"/>
                <a:ext cx="3215303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2" name="Group 127"/>
          <p:cNvGrpSpPr>
            <a:grpSpLocks/>
          </p:cNvGrpSpPr>
          <p:nvPr/>
        </p:nvGrpSpPr>
        <p:grpSpPr bwMode="auto">
          <a:xfrm>
            <a:off x="8628202" y="1775573"/>
            <a:ext cx="399813" cy="544878"/>
            <a:chOff x="2064" y="979"/>
            <a:chExt cx="722" cy="901"/>
          </a:xfrm>
        </p:grpSpPr>
        <p:sp>
          <p:nvSpPr>
            <p:cNvPr id="173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174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87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8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189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0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1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97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98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99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200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192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93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94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95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96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175" name="Group 144"/>
            <p:cNvGrpSpPr>
              <a:grpSpLocks/>
            </p:cNvGrpSpPr>
            <p:nvPr/>
          </p:nvGrpSpPr>
          <p:grpSpPr bwMode="auto">
            <a:xfrm rot="-3733502" flipH="1" flipV="1">
              <a:off x="2372" y="1476"/>
              <a:ext cx="499" cy="150"/>
              <a:chOff x="2532" y="1051"/>
              <a:chExt cx="846" cy="288"/>
            </a:xfrm>
          </p:grpSpPr>
          <p:grpSp>
            <p:nvGrpSpPr>
              <p:cNvPr id="17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83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84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85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86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178" name="Group 150"/>
              <p:cNvGrpSpPr>
                <a:grpSpLocks/>
              </p:cNvGrpSpPr>
              <p:nvPr/>
            </p:nvGrpSpPr>
            <p:grpSpPr bwMode="auto">
              <a:xfrm rot="1353540">
                <a:off x="2674" y="1101"/>
                <a:ext cx="704" cy="238"/>
                <a:chOff x="1565" y="2568"/>
                <a:chExt cx="1059" cy="357"/>
              </a:xfrm>
            </p:grpSpPr>
            <p:sp>
              <p:nvSpPr>
                <p:cNvPr id="17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8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8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82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02" y="240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176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1" name="Group 127"/>
          <p:cNvGrpSpPr>
            <a:grpSpLocks/>
          </p:cNvGrpSpPr>
          <p:nvPr/>
        </p:nvGrpSpPr>
        <p:grpSpPr bwMode="auto">
          <a:xfrm>
            <a:off x="8614030" y="2302913"/>
            <a:ext cx="399813" cy="544878"/>
            <a:chOff x="2064" y="979"/>
            <a:chExt cx="722" cy="901"/>
          </a:xfrm>
        </p:grpSpPr>
        <p:sp>
          <p:nvSpPr>
            <p:cNvPr id="20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203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16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7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21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9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20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26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227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228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229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22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2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22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22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22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204" name="Group 144"/>
            <p:cNvGrpSpPr>
              <a:grpSpLocks/>
            </p:cNvGrpSpPr>
            <p:nvPr/>
          </p:nvGrpSpPr>
          <p:grpSpPr bwMode="auto">
            <a:xfrm rot="-3733502" flipH="1" flipV="1">
              <a:off x="2372" y="1476"/>
              <a:ext cx="499" cy="150"/>
              <a:chOff x="2532" y="1051"/>
              <a:chExt cx="846" cy="288"/>
            </a:xfrm>
          </p:grpSpPr>
          <p:grpSp>
            <p:nvGrpSpPr>
              <p:cNvPr id="20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2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13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14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15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207" name="Group 150"/>
              <p:cNvGrpSpPr>
                <a:grpSpLocks/>
              </p:cNvGrpSpPr>
              <p:nvPr/>
            </p:nvGrpSpPr>
            <p:grpSpPr bwMode="auto">
              <a:xfrm rot="1353540">
                <a:off x="2674" y="1101"/>
                <a:ext cx="704" cy="238"/>
                <a:chOff x="1565" y="2568"/>
                <a:chExt cx="1059" cy="357"/>
              </a:xfrm>
            </p:grpSpPr>
            <p:sp>
              <p:nvSpPr>
                <p:cNvPr id="208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09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10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11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02" y="240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205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0" name="Group 127"/>
          <p:cNvGrpSpPr>
            <a:grpSpLocks/>
          </p:cNvGrpSpPr>
          <p:nvPr/>
        </p:nvGrpSpPr>
        <p:grpSpPr bwMode="auto">
          <a:xfrm>
            <a:off x="8598249" y="3370665"/>
            <a:ext cx="399813" cy="544878"/>
            <a:chOff x="2064" y="979"/>
            <a:chExt cx="722" cy="901"/>
          </a:xfrm>
        </p:grpSpPr>
        <p:sp>
          <p:nvSpPr>
            <p:cNvPr id="231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232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45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6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247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8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49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55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256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257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258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250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51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252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253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254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233" name="Group 144"/>
            <p:cNvGrpSpPr>
              <a:grpSpLocks/>
            </p:cNvGrpSpPr>
            <p:nvPr/>
          </p:nvGrpSpPr>
          <p:grpSpPr bwMode="auto">
            <a:xfrm rot="-3733502" flipH="1" flipV="1">
              <a:off x="2372" y="1476"/>
              <a:ext cx="499" cy="150"/>
              <a:chOff x="2532" y="1051"/>
              <a:chExt cx="846" cy="288"/>
            </a:xfrm>
          </p:grpSpPr>
          <p:grpSp>
            <p:nvGrpSpPr>
              <p:cNvPr id="235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41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42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43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44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236" name="Group 150"/>
              <p:cNvGrpSpPr>
                <a:grpSpLocks/>
              </p:cNvGrpSpPr>
              <p:nvPr/>
            </p:nvGrpSpPr>
            <p:grpSpPr bwMode="auto">
              <a:xfrm rot="1353540">
                <a:off x="2674" y="1101"/>
                <a:ext cx="704" cy="238"/>
                <a:chOff x="1565" y="2568"/>
                <a:chExt cx="1059" cy="357"/>
              </a:xfrm>
            </p:grpSpPr>
            <p:sp>
              <p:nvSpPr>
                <p:cNvPr id="237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38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39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40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02" y="240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234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93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1" grpId="0"/>
      <p:bldP spid="161" grpId="0"/>
      <p:bldP spid="162" grpId="0"/>
      <p:bldP spid="163" grpId="0"/>
      <p:bldP spid="165" grpId="0"/>
      <p:bldP spid="166" grpId="0"/>
      <p:bldP spid="167" grpId="0"/>
      <p:bldP spid="168" grpId="0"/>
      <p:bldP spid="1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887" y="12963"/>
            <a:ext cx="216109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solidFill>
                  <a:srgbClr val="002060"/>
                </a:solidFill>
                <a:cs typeface="AGA Rasheeq Bold" pitchFamily="2" charset="-78"/>
                <a:sym typeface="Zawawi"/>
              </a:rPr>
              <a:t> </a:t>
            </a:r>
            <a:r>
              <a:rPr lang="ar-KW" sz="2600" dirty="0" smtClean="0">
                <a:solidFill>
                  <a:srgbClr val="002060"/>
                </a:solidFill>
                <a:cs typeface="AGA Rasheeq Bold" pitchFamily="2" charset="-78"/>
              </a:rPr>
              <a:t>النقاط الحرجة هي</a:t>
            </a:r>
            <a:endParaRPr lang="ar-KW" sz="2600" dirty="0">
              <a:solidFill>
                <a:srgbClr val="002060"/>
              </a:solidFill>
              <a:cs typeface="AGA Rasheeq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4525" y="505406"/>
                <a:ext cx="3138167" cy="54399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, </m:t>
                          </m:r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, −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KW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25" y="505406"/>
                <a:ext cx="3138167" cy="543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27205" y="1083358"/>
                <a:ext cx="2889701" cy="54399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, </m:t>
                          </m:r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, 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KW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205" y="1083358"/>
                <a:ext cx="2889701" cy="543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39167" y="1492654"/>
                <a:ext cx="3365281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rgbClr val="C00000"/>
                    </a:solidFill>
                    <a:cs typeface="AGA Rasheeq Bold" pitchFamily="2" charset="-78"/>
                  </a:rPr>
                  <a:t>نكون الجدول لدراسة إشارة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  <a:cs typeface="AGA Rasheeq Bold" pitchFamily="2" charset="-78"/>
                      </a:rPr>
                      <m:t>′</m:t>
                    </m:r>
                  </m:oMath>
                </a14:m>
                <a:r>
                  <a:rPr lang="ar-KW" sz="2600" dirty="0" smtClean="0">
                    <a:solidFill>
                      <a:srgbClr val="C00000"/>
                    </a:solidFill>
                    <a:cs typeface="AGA Rasheeq Bold" pitchFamily="2" charset="-78"/>
                  </a:rPr>
                  <a:t> :</a:t>
                </a:r>
                <a:endParaRPr lang="ar-KW" sz="2600" dirty="0">
                  <a:solidFill>
                    <a:srgbClr val="C00000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167" y="1492654"/>
                <a:ext cx="3365281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8642" r="-3442" b="-3209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3652397"/>
                  </p:ext>
                </p:extLst>
              </p:nvPr>
            </p:nvGraphicFramePr>
            <p:xfrm>
              <a:off x="1280961" y="2325608"/>
              <a:ext cx="6580488" cy="2255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645122"/>
                    <a:gridCol w="1645122"/>
                    <a:gridCol w="1645122"/>
                    <a:gridCol w="1645122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solidFill>
                                      <a:srgbClr val="6A057B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solidFill>
                                      <a:srgbClr val="6A057B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600" b="0" i="1" smtClean="0">
                                    <a:solidFill>
                                      <a:srgbClr val="6A057B"/>
                                    </a:solidFill>
                                    <a:latin typeface="Cambria Math"/>
                                  </a:rPr>
                                  <m:t> , ∞)</m:t>
                                </m:r>
                              </m:oMath>
                            </m:oMathPara>
                          </a14:m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solidFill>
                                      <a:srgbClr val="6A057B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solidFill>
                                      <a:srgbClr val="6A057B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600" b="0" i="1" smtClean="0">
                                    <a:solidFill>
                                      <a:srgbClr val="6A057B"/>
                                    </a:solidFill>
                                    <a:latin typeface="Cambria Math"/>
                                  </a:rPr>
                                  <m:t> , </m:t>
                                </m:r>
                                <m:r>
                                  <a:rPr lang="en-US" sz="2600" b="0" i="1" smtClean="0">
                                    <a:solidFill>
                                      <a:srgbClr val="6A057B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600" b="0" i="1" smtClean="0">
                                    <a:solidFill>
                                      <a:srgbClr val="6A057B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solidFill>
                                      <a:srgbClr val="6A057B"/>
                                    </a:solidFill>
                                    <a:latin typeface="Cambria Math"/>
                                  </a:rPr>
                                  <m:t>(−∞ , </m:t>
                                </m:r>
                                <m:r>
                                  <a:rPr lang="en-US" sz="2600" b="0" i="1" smtClean="0">
                                    <a:solidFill>
                                      <a:srgbClr val="6A057B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600" b="0" i="1" smtClean="0">
                                    <a:solidFill>
                                      <a:srgbClr val="6A057B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6A057B"/>
                              </a:solidFill>
                              <a:cs typeface="AGA Rasheeq Bold" pitchFamily="2" charset="-78"/>
                            </a:rPr>
                            <a:t>الفترات</a:t>
                          </a:r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rgbClr val="6A057B"/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rgbClr val="6A057B"/>
                              </a:solidFill>
                              <a:cs typeface="AGA Rasheeq Bold" pitchFamily="2" charset="-78"/>
                            </a:rPr>
                            <a:t>+++</a:t>
                          </a:r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rgbClr val="6A057B"/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6A057B"/>
                              </a:solidFill>
                              <a:cs typeface="AGA Rasheeq Bold" pitchFamily="2" charset="-78"/>
                            </a:rPr>
                            <a:t>إشارة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0" i="1" smtClean="0">
                                  <a:solidFill>
                                    <a:srgbClr val="6A057B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600" b="0" i="1" smtClean="0">
                                  <a:solidFill>
                                    <a:srgbClr val="6A057B"/>
                                  </a:solidFill>
                                  <a:latin typeface="Cambria Math"/>
                                </a:rPr>
                                <m:t>′</m:t>
                              </m:r>
                            </m:oMath>
                          </a14:m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6A057B"/>
                              </a:solidFill>
                              <a:cs typeface="AGA Rasheeq Bold" pitchFamily="2" charset="-78"/>
                            </a:rPr>
                            <a:t>متزايدة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6A057B"/>
                              </a:solidFill>
                              <a:cs typeface="AGA Rasheeq Bold" pitchFamily="2" charset="-78"/>
                            </a:rPr>
                            <a:t>سلوك</a:t>
                          </a:r>
                          <a:r>
                            <a:rPr lang="ar-KW" sz="2600" b="0" baseline="0" dirty="0" smtClean="0">
                              <a:solidFill>
                                <a:srgbClr val="6A057B"/>
                              </a:solidFill>
                              <a:cs typeface="AGA Rasheeq Bold" pitchFamily="2" charset="-78"/>
                            </a:rPr>
                            <a:t> الدالة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0" i="1" baseline="0" smtClean="0">
                                  <a:solidFill>
                                    <a:srgbClr val="6A057B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3652397"/>
                  </p:ext>
                </p:extLst>
              </p:nvPr>
            </p:nvGraphicFramePr>
            <p:xfrm>
              <a:off x="1280961" y="2325608"/>
              <a:ext cx="6580488" cy="2255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645122"/>
                    <a:gridCol w="1645122"/>
                    <a:gridCol w="1645122"/>
                    <a:gridCol w="1645122"/>
                  </a:tblGrid>
                  <a:tr h="487680"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1250" r="-300000" b="-36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000" t="-11250" r="-200000" b="-36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00000" t="-11250" r="-100000" b="-36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6A057B"/>
                              </a:solidFill>
                              <a:cs typeface="AGA Rasheeq Bold" pitchFamily="2" charset="-78"/>
                            </a:rPr>
                            <a:t>الفترات</a:t>
                          </a:r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rgbClr val="6A057B"/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rgbClr val="6A057B"/>
                              </a:solidFill>
                              <a:cs typeface="AGA Rasheeq Bold" pitchFamily="2" charset="-78"/>
                            </a:rPr>
                            <a:t>+++</a:t>
                          </a:r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rgbClr val="6A057B"/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00000" t="-111250" b="-263750"/>
                          </a:stretch>
                        </a:blipFill>
                      </a:tcPr>
                    </a:tc>
                  </a:tr>
                  <a:tr h="128016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6A057B"/>
                              </a:solidFill>
                              <a:cs typeface="AGA Rasheeq Bold" pitchFamily="2" charset="-78"/>
                            </a:rPr>
                            <a:t>متزايدة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rgbClr val="6A057B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00000" t="-80476" b="-4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8" name="Straight Arrow Connector 37"/>
          <p:cNvCxnSpPr/>
          <p:nvPr/>
        </p:nvCxnSpPr>
        <p:spPr bwMode="auto">
          <a:xfrm>
            <a:off x="3249025" y="3740131"/>
            <a:ext cx="939801" cy="50982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6588224" y="3775820"/>
            <a:ext cx="873661" cy="50405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4922257" y="3799084"/>
            <a:ext cx="883662" cy="50405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2699792" y="2281216"/>
            <a:ext cx="53285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63478" y="1844824"/>
                <a:ext cx="5222904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−∞            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                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               ∞</m:t>
                      </m:r>
                    </m:oMath>
                  </m:oMathPara>
                </a14:m>
                <a:endParaRPr lang="ar-KW" sz="2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478" y="1844824"/>
                <a:ext cx="5222904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79353" y="4509120"/>
                <a:ext cx="854883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400" dirty="0" smtClean="0">
                    <a:cs typeface="AGA Rasheeq Bold" pitchFamily="2" charset="-78"/>
                    <a:sym typeface="Zawawi"/>
                  </a:rPr>
                  <a:t>نلاحظ من الجدول: </a:t>
                </a:r>
                <a:r>
                  <a:rPr lang="ar-KW" sz="2400" dirty="0" smtClean="0">
                    <a:solidFill>
                      <a:srgbClr val="220F71"/>
                    </a:solidFill>
                    <a:cs typeface="AGA Rasheeq Bold" pitchFamily="2" charset="-78"/>
                    <a:sym typeface="Zawawi"/>
                  </a:rPr>
                  <a:t>الدالة متزايدة على الفترة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 , </m:t>
                    </m:r>
                    <m:r>
                      <a:rPr lang="en-US" sz="24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)</m:t>
                    </m:r>
                  </m:oMath>
                </a14:m>
                <a:r>
                  <a:rPr lang="ar-KW" sz="2400" dirty="0" smtClean="0">
                    <a:solidFill>
                      <a:srgbClr val="220F71"/>
                    </a:solidFill>
                    <a:cs typeface="AGA Rasheeq Bold" pitchFamily="2" charset="-78"/>
                    <a:sym typeface="Zawawi"/>
                  </a:rPr>
                  <a:t> </a:t>
                </a:r>
              </a:p>
              <a:p>
                <a:pPr algn="r" rtl="1"/>
                <a:r>
                  <a:rPr lang="ar-KW" sz="2400" dirty="0" smtClean="0">
                    <a:solidFill>
                      <a:srgbClr val="09771B"/>
                    </a:solidFill>
                    <a:cs typeface="AGA Rasheeq Bold" pitchFamily="2" charset="-78"/>
                  </a:rPr>
                  <a:t>ومتناقصة على الفترة </a:t>
                </a:r>
                <a:r>
                  <a:rPr lang="en-US" sz="2400" dirty="0" smtClean="0">
                    <a:solidFill>
                      <a:srgbClr val="09771B"/>
                    </a:solidFill>
                    <a:cs typeface="AGA Rasheeq Bold" pitchFamily="2" charset="-7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9771B"/>
                            </a:solidFill>
                            <a:latin typeface="Cambria Math"/>
                            <a:cs typeface="AGA Rasheeq Bold" pitchFamily="2" charset="-7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9771B"/>
                            </a:solidFill>
                            <a:latin typeface="Cambria Math"/>
                            <a:cs typeface="AGA Rasheeq Bold" pitchFamily="2" charset="-78"/>
                          </a:rPr>
                          <m:t>−∞ , </m:t>
                        </m:r>
                        <m:r>
                          <a:rPr lang="en-US" sz="2400" b="0" i="1" smtClean="0">
                            <a:solidFill>
                              <a:srgbClr val="09771B"/>
                            </a:solidFill>
                            <a:latin typeface="Cambria Math"/>
                            <a:cs typeface="AGA Rasheeq Bold" pitchFamily="2" charset="-78"/>
                          </a:rPr>
                          <m:t>0</m:t>
                        </m:r>
                      </m:e>
                    </m:d>
                  </m:oMath>
                </a14:m>
                <a:r>
                  <a:rPr lang="ar-KW" sz="2400" dirty="0" smtClean="0">
                    <a:solidFill>
                      <a:srgbClr val="09771B"/>
                    </a:solidFill>
                    <a:cs typeface="AGA Rasheeq Bold" pitchFamily="2" charset="-78"/>
                  </a:rPr>
                  <a:t>والفترة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9771B"/>
                        </a:solidFill>
                        <a:latin typeface="Cambria Math"/>
                        <a:cs typeface="AGA Rasheeq Bold" pitchFamily="2" charset="-78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9771B"/>
                        </a:solidFill>
                        <a:latin typeface="Cambria Math"/>
                        <a:cs typeface="AGA Rasheeq Bold" pitchFamily="2" charset="-78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9771B"/>
                        </a:solidFill>
                        <a:latin typeface="Cambria Math"/>
                        <a:cs typeface="AGA Rasheeq Bold" pitchFamily="2" charset="-78"/>
                      </a:rPr>
                      <m:t> , ∞)</m:t>
                    </m:r>
                  </m:oMath>
                </a14:m>
                <a:r>
                  <a:rPr lang="ar-KW" sz="2400" dirty="0" smtClean="0">
                    <a:solidFill>
                      <a:srgbClr val="09771B"/>
                    </a:solidFill>
                    <a:cs typeface="AGA Rasheeq Bold" pitchFamily="2" charset="-78"/>
                  </a:rPr>
                  <a:t> </a:t>
                </a:r>
                <a:endParaRPr lang="ar-KW" sz="2400" dirty="0">
                  <a:solidFill>
                    <a:srgbClr val="09771B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53" y="4509120"/>
                <a:ext cx="8548830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4412" r="-1070" b="-1764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79353" y="5282988"/>
                <a:ext cx="8360639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rgbClr val="800000"/>
                    </a:solidFill>
                    <a:cs typeface="AGA Rasheeq Bold" pitchFamily="2" charset="-78"/>
                    <a:sym typeface="Zawawi"/>
                  </a:rPr>
                  <a:t>نستطيع أن نلاحظ من الجدول أنه توجد قيمة عظمى محلية عند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800000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800000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800000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2</m:t>
                    </m:r>
                  </m:oMath>
                </a14:m>
                <a:r>
                  <a:rPr lang="ar-KW" sz="2600" dirty="0" smtClean="0">
                    <a:solidFill>
                      <a:srgbClr val="800000"/>
                    </a:solidFill>
                    <a:cs typeface="AGA Rasheeq Bold" pitchFamily="2" charset="-78"/>
                    <a:sym typeface="Zawawi"/>
                  </a:rPr>
                  <a:t>، وقيمة صغرى محلية عند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800000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800000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800000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0</m:t>
                    </m:r>
                  </m:oMath>
                </a14:m>
                <a:r>
                  <a:rPr lang="ar-KW" sz="2600" dirty="0" smtClean="0">
                    <a:solidFill>
                      <a:srgbClr val="800000"/>
                    </a:solidFill>
                    <a:cs typeface="AGA Rasheeq Bold" pitchFamily="2" charset="-78"/>
                  </a:rPr>
                  <a:t>.</a:t>
                </a:r>
                <a:endParaRPr lang="ar-KW" sz="2600" dirty="0">
                  <a:solidFill>
                    <a:srgbClr val="800000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53" y="5282988"/>
                <a:ext cx="8360639" cy="892552"/>
              </a:xfrm>
              <a:prstGeom prst="rect">
                <a:avLst/>
              </a:prstGeom>
              <a:blipFill rotWithShape="1">
                <a:blip r:embed="rId8"/>
                <a:stretch>
                  <a:fillRect l="-1313" t="-4795" r="-1313" b="-1780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7617" y="6171617"/>
                <a:ext cx="8896709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  <a:sym typeface="Zawawi"/>
                  </a:rPr>
                  <a:t>القيمة العظمى المحلية هي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2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0</m:t>
                    </m:r>
                  </m:oMath>
                </a14:m>
                <a:r>
                  <a:rPr lang="ar-KW" sz="26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  <a:sym typeface="Zawawi"/>
                  </a:rPr>
                  <a:t>، والقيمة الصغرى المحلية عند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0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=−</m:t>
                    </m:r>
                    <m:r>
                      <a:rPr lang="en-US" sz="2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4</m:t>
                    </m:r>
                  </m:oMath>
                </a14:m>
                <a:r>
                  <a:rPr lang="ar-KW" sz="26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.</a:t>
                </a:r>
                <a:endParaRPr lang="ar-KW" sz="2600" dirty="0">
                  <a:solidFill>
                    <a:schemeClr val="accent6">
                      <a:lumMod val="50000"/>
                    </a:schemeClr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17" y="6171617"/>
                <a:ext cx="8896709" cy="492443"/>
              </a:xfrm>
              <a:prstGeom prst="rect">
                <a:avLst/>
              </a:prstGeom>
              <a:blipFill rotWithShape="1">
                <a:blip r:embed="rId9"/>
                <a:stretch>
                  <a:fillRect t="-8642" r="-1234" b="-3209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127"/>
          <p:cNvGrpSpPr>
            <a:grpSpLocks/>
          </p:cNvGrpSpPr>
          <p:nvPr/>
        </p:nvGrpSpPr>
        <p:grpSpPr bwMode="auto">
          <a:xfrm>
            <a:off x="8628202" y="1441131"/>
            <a:ext cx="399813" cy="544878"/>
            <a:chOff x="2064" y="979"/>
            <a:chExt cx="722" cy="901"/>
          </a:xfrm>
        </p:grpSpPr>
        <p:sp>
          <p:nvSpPr>
            <p:cNvPr id="8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83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96" name="Picture 130" descr="circuler_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7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9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9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00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6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7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8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9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10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84" name="Group 144"/>
            <p:cNvGrpSpPr>
              <a:grpSpLocks/>
            </p:cNvGrpSpPr>
            <p:nvPr/>
          </p:nvGrpSpPr>
          <p:grpSpPr bwMode="auto">
            <a:xfrm rot="-3733502" flipH="1" flipV="1">
              <a:off x="2372" y="1476"/>
              <a:ext cx="499" cy="150"/>
              <a:chOff x="2532" y="1051"/>
              <a:chExt cx="846" cy="288"/>
            </a:xfrm>
          </p:grpSpPr>
          <p:grpSp>
            <p:nvGrpSpPr>
              <p:cNvPr id="86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93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94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95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87" name="Group 150"/>
              <p:cNvGrpSpPr>
                <a:grpSpLocks/>
              </p:cNvGrpSpPr>
              <p:nvPr/>
            </p:nvGrpSpPr>
            <p:grpSpPr bwMode="auto">
              <a:xfrm rot="1353540">
                <a:off x="2674" y="1101"/>
                <a:ext cx="704" cy="238"/>
                <a:chOff x="1565" y="2568"/>
                <a:chExt cx="1059" cy="357"/>
              </a:xfrm>
            </p:grpSpPr>
            <p:sp>
              <p:nvSpPr>
                <p:cNvPr id="88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9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90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91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02" y="240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85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0" name="Group 127"/>
          <p:cNvGrpSpPr>
            <a:grpSpLocks/>
          </p:cNvGrpSpPr>
          <p:nvPr/>
        </p:nvGrpSpPr>
        <p:grpSpPr bwMode="auto">
          <a:xfrm>
            <a:off x="8628575" y="5301208"/>
            <a:ext cx="399813" cy="544878"/>
            <a:chOff x="2064" y="979"/>
            <a:chExt cx="722" cy="901"/>
          </a:xfrm>
        </p:grpSpPr>
        <p:sp>
          <p:nvSpPr>
            <p:cNvPr id="111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112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5" name="Picture 130" descr="circuler_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127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8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9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35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36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37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38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130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31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32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33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34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113" name="Group 144"/>
            <p:cNvGrpSpPr>
              <a:grpSpLocks/>
            </p:cNvGrpSpPr>
            <p:nvPr/>
          </p:nvGrpSpPr>
          <p:grpSpPr bwMode="auto">
            <a:xfrm rot="-3733502" flipH="1" flipV="1">
              <a:off x="2372" y="1476"/>
              <a:ext cx="499" cy="150"/>
              <a:chOff x="2532" y="1051"/>
              <a:chExt cx="846" cy="288"/>
            </a:xfrm>
          </p:grpSpPr>
          <p:grpSp>
            <p:nvGrpSpPr>
              <p:cNvPr id="115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1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22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23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24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116" name="Group 150"/>
              <p:cNvGrpSpPr>
                <a:grpSpLocks/>
              </p:cNvGrpSpPr>
              <p:nvPr/>
            </p:nvGrpSpPr>
            <p:grpSpPr bwMode="auto">
              <a:xfrm rot="1353540">
                <a:off x="2674" y="1101"/>
                <a:ext cx="704" cy="238"/>
                <a:chOff x="1565" y="2568"/>
                <a:chExt cx="1059" cy="357"/>
              </a:xfrm>
            </p:grpSpPr>
            <p:sp>
              <p:nvSpPr>
                <p:cNvPr id="117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8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9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20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02" y="240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114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2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73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616880"/>
            <a:ext cx="5976664" cy="576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707430" y="116632"/>
            <a:ext cx="1648546" cy="536575"/>
            <a:chOff x="3964" y="2071"/>
            <a:chExt cx="1484" cy="330"/>
          </a:xfrm>
        </p:grpSpPr>
        <p:sp>
          <p:nvSpPr>
            <p:cNvPr id="13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</p:grpSp>
      <p:sp>
        <p:nvSpPr>
          <p:cNvPr id="5" name="Rectangle 22"/>
          <p:cNvSpPr>
            <a:spLocks noChangeArrowheads="1"/>
          </p:cNvSpPr>
          <p:nvPr/>
        </p:nvSpPr>
        <p:spPr bwMode="gray">
          <a:xfrm>
            <a:off x="3003102" y="171798"/>
            <a:ext cx="11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/>
            <a:r>
              <a:rPr lang="ar-KW" sz="2800" dirty="0" smtClean="0">
                <a:cs typeface="AGA Rasheeq Bold" pitchFamily="2" charset="-78"/>
              </a:rPr>
              <a:t>مثال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48264" y="764705"/>
                <a:ext cx="165618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لتكن الدالة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6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 </a:t>
                </a:r>
                <a:r>
                  <a:rPr lang="ar-KW" sz="2600" dirty="0">
                    <a:solidFill>
                      <a:schemeClr val="tx1"/>
                    </a:solidFill>
                    <a:cs typeface="AGA Rasheeq Bold" pitchFamily="2" charset="-78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764705"/>
                <a:ext cx="1656184" cy="492443"/>
              </a:xfrm>
              <a:prstGeom prst="rect">
                <a:avLst/>
              </a:prstGeom>
              <a:blipFill rotWithShape="1">
                <a:blip r:embed="rId2"/>
                <a:stretch>
                  <a:fillRect l="-5904" t="-8642" r="-7011" b="-3209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06440" y="499973"/>
                <a:ext cx="3303340" cy="8426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ar-KW" sz="2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440" y="499973"/>
                <a:ext cx="3303340" cy="8426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71600" y="764704"/>
            <a:ext cx="216109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cs typeface="AGA Rasheeq Bold" pitchFamily="2" charset="-78"/>
              </a:rPr>
              <a:t>أوجد كلاً مما يلي:</a:t>
            </a:r>
            <a:endParaRPr lang="ar-KW" sz="2600" dirty="0">
              <a:cs typeface="AGA Rasheeq Bold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3351" y="1268761"/>
            <a:ext cx="216109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cs typeface="AGA Rasheeq Bold" pitchFamily="2" charset="-78"/>
              </a:rPr>
              <a:t>النقاط الحرجة للدالة.</a:t>
            </a:r>
            <a:endParaRPr lang="ar-KW" sz="2600" dirty="0">
              <a:cs typeface="AGA Rasheeq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0012" y="1761204"/>
                <a:ext cx="8184436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الفترات التي تكون  عليها الدالة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6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 متزايدة وتلك التي تكون عليها متناقصة.</a:t>
                </a:r>
                <a:endParaRPr lang="ar-KW" sz="2600" dirty="0">
                  <a:solidFill>
                    <a:schemeClr val="tx1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12" y="1761204"/>
                <a:ext cx="8184436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8642" r="-1341" b="-3209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28184" y="2329131"/>
            <a:ext cx="236429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cs typeface="AGA Rasheeq Bold" pitchFamily="2" charset="-78"/>
              </a:rPr>
              <a:t>القيم القصوى المحلية.</a:t>
            </a:r>
            <a:endParaRPr lang="ar-KW" sz="2600" dirty="0">
              <a:cs typeface="AGA Rasheeq Bold" pitchFamily="2" charset="-78"/>
            </a:endParaRPr>
          </a:p>
        </p:txBody>
      </p:sp>
      <p:grpSp>
        <p:nvGrpSpPr>
          <p:cNvPr id="44" name="Group 127"/>
          <p:cNvGrpSpPr>
            <a:grpSpLocks/>
          </p:cNvGrpSpPr>
          <p:nvPr/>
        </p:nvGrpSpPr>
        <p:grpSpPr bwMode="auto">
          <a:xfrm>
            <a:off x="8628277" y="1784253"/>
            <a:ext cx="399813" cy="544878"/>
            <a:chOff x="2064" y="979"/>
            <a:chExt cx="722" cy="901"/>
          </a:xfrm>
        </p:grpSpPr>
        <p:sp>
          <p:nvSpPr>
            <p:cNvPr id="45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46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9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61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3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64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5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66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67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68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47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9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5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6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7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8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50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2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3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4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48" name="Rectangle 155"/>
            <p:cNvSpPr>
              <a:spLocks noChangeArrowheads="1"/>
            </p:cNvSpPr>
            <p:nvPr/>
          </p:nvSpPr>
          <p:spPr bwMode="gray">
            <a:xfrm>
              <a:off x="2244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127"/>
          <p:cNvGrpSpPr>
            <a:grpSpLocks/>
          </p:cNvGrpSpPr>
          <p:nvPr/>
        </p:nvGrpSpPr>
        <p:grpSpPr bwMode="auto">
          <a:xfrm>
            <a:off x="8620746" y="1288039"/>
            <a:ext cx="399813" cy="544878"/>
            <a:chOff x="2064" y="979"/>
            <a:chExt cx="722" cy="901"/>
          </a:xfrm>
        </p:grpSpPr>
        <p:sp>
          <p:nvSpPr>
            <p:cNvPr id="74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75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8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9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2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8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99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0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1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9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9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9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9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76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8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4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5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6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7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79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0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1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2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3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77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" name="Group 127"/>
          <p:cNvGrpSpPr>
            <a:grpSpLocks/>
          </p:cNvGrpSpPr>
          <p:nvPr/>
        </p:nvGrpSpPr>
        <p:grpSpPr bwMode="auto">
          <a:xfrm>
            <a:off x="8621253" y="2285646"/>
            <a:ext cx="399813" cy="544878"/>
            <a:chOff x="2064" y="979"/>
            <a:chExt cx="722" cy="901"/>
          </a:xfrm>
        </p:grpSpPr>
        <p:sp>
          <p:nvSpPr>
            <p:cNvPr id="103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104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7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119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0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1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7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28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29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30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122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24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25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26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105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0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3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4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5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6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108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2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106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8244408" y="2780929"/>
            <a:ext cx="77283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solidFill>
                  <a:srgbClr val="C00000"/>
                </a:solidFill>
                <a:cs typeface="AGA Rasheeq Bold" pitchFamily="2" charset="-78"/>
              </a:rPr>
              <a:t>الحل:</a:t>
            </a:r>
            <a:endParaRPr lang="ar-KW" sz="2600" dirty="0">
              <a:solidFill>
                <a:srgbClr val="C00000"/>
              </a:solidFill>
              <a:cs typeface="AGA Rasheeq Bold" pitchFamily="2" charset="-78"/>
            </a:endParaRPr>
          </a:p>
        </p:txBody>
      </p:sp>
      <p:grpSp>
        <p:nvGrpSpPr>
          <p:cNvPr id="132" name="Group 127"/>
          <p:cNvGrpSpPr>
            <a:grpSpLocks/>
          </p:cNvGrpSpPr>
          <p:nvPr/>
        </p:nvGrpSpPr>
        <p:grpSpPr bwMode="auto">
          <a:xfrm>
            <a:off x="8585279" y="3212976"/>
            <a:ext cx="399813" cy="544878"/>
            <a:chOff x="2064" y="979"/>
            <a:chExt cx="722" cy="901"/>
          </a:xfrm>
        </p:grpSpPr>
        <p:sp>
          <p:nvSpPr>
            <p:cNvPr id="133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134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7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8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149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0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51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7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58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59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60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152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53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54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55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56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135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3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3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44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45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46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138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4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4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42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136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1741036" y="3232308"/>
                <a:ext cx="6734406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rgbClr val="220F71"/>
                    </a:solidFill>
                    <a:latin typeface="Cambria Math"/>
                    <a:ea typeface="Cambria Math"/>
                    <a:cs typeface="AGA Rasheeq Bold" pitchFamily="2" charset="-78"/>
                  </a:rPr>
                  <a:t>∵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</a:rPr>
                  <a:t> مجموع دالتين إحداهما كثيرة حدود والأخرى حدودية نسبية.</a:t>
                </a:r>
                <a:endParaRPr lang="ar-KW" sz="2600" dirty="0">
                  <a:solidFill>
                    <a:srgbClr val="220F71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036" y="3232308"/>
                <a:ext cx="6734406" cy="492443"/>
              </a:xfrm>
              <a:prstGeom prst="rect">
                <a:avLst/>
              </a:prstGeom>
              <a:blipFill rotWithShape="1">
                <a:blip r:embed="rId7"/>
                <a:stretch>
                  <a:fillRect t="-18519" r="-1630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420012" y="4162609"/>
                <a:ext cx="8055429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rgbClr val="220F71"/>
                    </a:solidFill>
                    <a:latin typeface="Cambria Math"/>
                    <a:ea typeface="Cambria Math"/>
                    <a:cs typeface="AGA Rasheeq Bold" pitchFamily="2" charset="-78"/>
                    <a:sym typeface="Zawawi"/>
                  </a:rPr>
                  <a:t></a:t>
                </a:r>
                <a:r>
                  <a:rPr lang="ar-KW" sz="2600" dirty="0" smtClean="0">
                    <a:solidFill>
                      <a:srgbClr val="220F71"/>
                    </a:solidFill>
                    <a:latin typeface="Cambria Math"/>
                    <a:ea typeface="Cambria Math"/>
                    <a:cs typeface="AGA Rasheeq Bold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</a:rPr>
                  <a:t> متصلة وقابلة للاشتقاق على كل فترة من مجالها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</a:rPr>
                          <m:t>−∞ . </m:t>
                        </m:r>
                        <m: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</a:rPr>
                          <m:t>1</m:t>
                        </m:r>
                      </m:e>
                    </m:d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ea typeface="Cambria Math"/>
                        <a:cs typeface="AGA Rasheeq Bold" pitchFamily="2" charset="-78"/>
                      </a:rPr>
                      <m:t>∪(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ea typeface="Cambria Math"/>
                        <a:cs typeface="AGA Rasheeq Bold" pitchFamily="2" charset="-78"/>
                      </a:rPr>
                      <m:t>1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ea typeface="Cambria Math"/>
                        <a:cs typeface="AGA Rasheeq Bold" pitchFamily="2" charset="-78"/>
                      </a:rPr>
                      <m:t> , ∞)</m:t>
                    </m:r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</a:rPr>
                  <a:t> </a:t>
                </a:r>
                <a:endParaRPr lang="ar-KW" sz="2600" dirty="0">
                  <a:solidFill>
                    <a:srgbClr val="220F71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12" y="4162609"/>
                <a:ext cx="8055429" cy="492443"/>
              </a:xfrm>
              <a:prstGeom prst="rect">
                <a:avLst/>
              </a:prstGeom>
              <a:blipFill rotWithShape="1">
                <a:blip r:embed="rId8"/>
                <a:stretch>
                  <a:fillRect t="-18519" r="-1438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420011" y="3670166"/>
                <a:ext cx="8055429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rgbClr val="220F71"/>
                    </a:solidFill>
                    <a:latin typeface="Cambria Math"/>
                    <a:ea typeface="Cambria Math"/>
                    <a:cs typeface="AGA Rasheeq Bold" pitchFamily="2" charset="-78"/>
                    <a:sym typeface="Zawawi"/>
                  </a:rPr>
                  <a:t> </a:t>
                </a:r>
                <a:r>
                  <a:rPr lang="ar-KW" sz="2600" dirty="0" smtClean="0">
                    <a:solidFill>
                      <a:srgbClr val="220F71"/>
                    </a:solidFill>
                    <a:latin typeface="Cambria Math"/>
                    <a:ea typeface="Cambria Math"/>
                    <a:cs typeface="AGA Rasheeq Bold" pitchFamily="2" charset="-78"/>
                  </a:rPr>
                  <a:t> مجال الدالة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</a:rPr>
                  <a:t> هو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ea typeface="Cambria Math"/>
                        <a:cs typeface="AGA Rasheeq Bold" pitchFamily="2" charset="-78"/>
                      </a:rPr>
                      <m:t>ℝ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</a:rPr>
                          <m:t>1</m:t>
                        </m:r>
                      </m:e>
                    </m:d>
                  </m:oMath>
                </a14:m>
                <a:endParaRPr lang="ar-KW" sz="2600" dirty="0">
                  <a:solidFill>
                    <a:srgbClr val="220F71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11" y="3670166"/>
                <a:ext cx="8055429" cy="492443"/>
              </a:xfrm>
              <a:prstGeom prst="rect">
                <a:avLst/>
              </a:prstGeom>
              <a:blipFill rotWithShape="1">
                <a:blip r:embed="rId9"/>
                <a:stretch>
                  <a:fillRect t="-18519" r="-1438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511374" y="4809177"/>
                <a:ext cx="5326395" cy="96622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600" i="1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i="1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600" i="1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KW" sz="2600" dirty="0">
                  <a:solidFill>
                    <a:srgbClr val="220F71"/>
                  </a:solidFill>
                </a:endParaRPr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74" y="4809177"/>
                <a:ext cx="5326395" cy="9662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1315457" y="5887866"/>
                <a:ext cx="6393545" cy="9255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600" i="1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i="1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600" i="1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KW" sz="2600" dirty="0">
                  <a:solidFill>
                    <a:srgbClr val="220F71"/>
                  </a:solidFill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57" y="5887866"/>
                <a:ext cx="6393545" cy="9255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08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1" grpId="0"/>
      <p:bldP spid="161" grpId="0"/>
      <p:bldP spid="162" grpId="0"/>
      <p:bldP spid="166" grpId="0"/>
      <p:bldP spid="167" grpId="0"/>
      <p:bldP spid="1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2709" y="188638"/>
            <a:ext cx="6693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400" dirty="0" smtClean="0">
                <a:solidFill>
                  <a:schemeClr val="accent6">
                    <a:lumMod val="50000"/>
                  </a:schemeClr>
                </a:solidFill>
                <a:cs typeface="AGA Rasheeq Bold" pitchFamily="2" charset="-78"/>
              </a:rPr>
              <a:t>نضع:</a:t>
            </a:r>
            <a:endParaRPr lang="ar-KW" sz="2400" dirty="0">
              <a:solidFill>
                <a:schemeClr val="accent6">
                  <a:lumMod val="50000"/>
                </a:schemeClr>
              </a:solidFill>
              <a:cs typeface="AGA Rasheeq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5368" y="188639"/>
                <a:ext cx="151804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ar-KW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68" y="188639"/>
                <a:ext cx="151804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213" b="-1973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4969" y="692696"/>
                <a:ext cx="2770246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ar-KW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69" y="692696"/>
                <a:ext cx="2770246" cy="861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86652" y="930917"/>
                <a:ext cx="36733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 ⇒</m:t>
                      </m:r>
                    </m:oMath>
                  </m:oMathPara>
                </a14:m>
                <a:endParaRPr lang="ar-KW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652" y="930917"/>
                <a:ext cx="367331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42424" y="930917"/>
                <a:ext cx="22331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  ,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ar-KW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424" y="930917"/>
                <a:ext cx="223311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64432" y="1569538"/>
            <a:ext cx="21610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400" dirty="0" smtClean="0">
                <a:solidFill>
                  <a:schemeClr val="accent6">
                    <a:lumMod val="50000"/>
                  </a:schemeClr>
                </a:solidFill>
                <a:cs typeface="AGA Rasheeq Bold" pitchFamily="2" charset="-78"/>
                <a:sym typeface="Zawawi"/>
              </a:rPr>
              <a:t> </a:t>
            </a:r>
            <a:r>
              <a:rPr lang="ar-KW" sz="2400" dirty="0" smtClean="0">
                <a:solidFill>
                  <a:schemeClr val="accent6">
                    <a:lumMod val="50000"/>
                  </a:schemeClr>
                </a:solidFill>
                <a:cs typeface="AGA Rasheeq Bold" pitchFamily="2" charset="-78"/>
              </a:rPr>
              <a:t>النقاط الحرجة هي</a:t>
            </a:r>
            <a:endParaRPr lang="ar-KW" sz="2400" dirty="0">
              <a:solidFill>
                <a:schemeClr val="accent6">
                  <a:lumMod val="50000"/>
                </a:schemeClr>
              </a:solidFill>
              <a:cs typeface="AGA Rasheeq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8233" y="1545782"/>
                <a:ext cx="3077253" cy="50917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,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,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     ,</m:t>
                      </m:r>
                    </m:oMath>
                  </m:oMathPara>
                </a14:m>
                <a:endParaRPr lang="ar-KW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33" y="1545782"/>
                <a:ext cx="3077253" cy="5091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59337" y="1545782"/>
                <a:ext cx="3596049" cy="50917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,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=(−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 , −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KW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37" y="1545782"/>
                <a:ext cx="3596049" cy="5091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11836" y="2068718"/>
                <a:ext cx="3365281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4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نكون الجدول لدراسة إشارة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′</m:t>
                    </m:r>
                  </m:oMath>
                </a14:m>
                <a:r>
                  <a:rPr lang="ar-KW" sz="24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:</a:t>
                </a:r>
                <a:endParaRPr lang="ar-KW" sz="2400" dirty="0">
                  <a:solidFill>
                    <a:schemeClr val="accent6">
                      <a:lumMod val="50000"/>
                    </a:schemeClr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836" y="2068718"/>
                <a:ext cx="3365281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7895" r="-2717" b="-3157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7"/>
          <p:cNvGrpSpPr>
            <a:grpSpLocks/>
          </p:cNvGrpSpPr>
          <p:nvPr/>
        </p:nvGrpSpPr>
        <p:grpSpPr bwMode="auto">
          <a:xfrm>
            <a:off x="8600946" y="2060848"/>
            <a:ext cx="399813" cy="544878"/>
            <a:chOff x="2064" y="979"/>
            <a:chExt cx="722" cy="901"/>
          </a:xfrm>
        </p:grpSpPr>
        <p:sp>
          <p:nvSpPr>
            <p:cNvPr id="14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15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8" name="Picture 130" descr="circuler_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3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2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8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9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40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41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3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16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8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4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5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6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7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19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0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1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2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3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17" name="Rectangle 155"/>
            <p:cNvSpPr>
              <a:spLocks noChangeArrowheads="1"/>
            </p:cNvSpPr>
            <p:nvPr/>
          </p:nvSpPr>
          <p:spPr bwMode="gray">
            <a:xfrm>
              <a:off x="2244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7315530"/>
                  </p:ext>
                </p:extLst>
              </p:nvPr>
            </p:nvGraphicFramePr>
            <p:xfrm>
              <a:off x="738832" y="2881648"/>
              <a:ext cx="7095286" cy="21031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353367"/>
                    <a:gridCol w="1353367"/>
                    <a:gridCol w="1353367"/>
                    <a:gridCol w="1440169"/>
                    <a:gridCol w="1595016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 , ∞)</m:t>
                                </m:r>
                              </m:oMath>
                            </m:oMathPara>
                          </a14:m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 ,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lang="ar-KW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 ,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(−∞ , −</m:t>
                                </m:r>
                                <m:r>
                                  <a:rPr lang="ar-KW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4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الفترات</a:t>
                          </a:r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BCDFF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0" dirty="0" smtClean="0">
                              <a:solidFill>
                                <a:srgbClr val="3692DE"/>
                              </a:solidFill>
                              <a:cs typeface="AGA Rasheeq Bold" pitchFamily="2" charset="-78"/>
                            </a:rPr>
                            <a:t>+++</a:t>
                          </a:r>
                          <a:endParaRPr lang="ar-KW" sz="2400" b="0" dirty="0">
                            <a:solidFill>
                              <a:srgbClr val="3692DE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0" dirty="0" smtClean="0">
                              <a:solidFill>
                                <a:srgbClr val="3692DE"/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400" b="0" dirty="0">
                            <a:solidFill>
                              <a:srgbClr val="3692DE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0" dirty="0" smtClean="0">
                              <a:solidFill>
                                <a:srgbClr val="3692DE"/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400" b="0" dirty="0">
                            <a:solidFill>
                              <a:srgbClr val="3692DE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0" dirty="0" smtClean="0">
                              <a:solidFill>
                                <a:srgbClr val="3692DE"/>
                              </a:solidFill>
                              <a:cs typeface="AGA Rasheeq Bold" pitchFamily="2" charset="-78"/>
                            </a:rPr>
                            <a:t>+++</a:t>
                          </a:r>
                          <a:endParaRPr lang="ar-KW" sz="2400" b="0" dirty="0">
                            <a:solidFill>
                              <a:srgbClr val="3692DE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4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إشارة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oMath>
                          </a14:m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BCDFF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400" b="0" dirty="0" smtClean="0">
                              <a:solidFill>
                                <a:srgbClr val="0070C0"/>
                              </a:solidFill>
                              <a:cs typeface="AGA Rasheeq Bold" pitchFamily="2" charset="-78"/>
                            </a:rPr>
                            <a:t>متزايدة</a:t>
                          </a:r>
                        </a:p>
                        <a:p>
                          <a:pPr algn="ctr" rtl="1"/>
                          <a:endParaRPr lang="ar-KW" sz="24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4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4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4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4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4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400" b="0" dirty="0" smtClean="0">
                              <a:solidFill>
                                <a:srgbClr val="0070C0"/>
                              </a:solidFill>
                              <a:cs typeface="AGA Rasheeq Bold" pitchFamily="2" charset="-78"/>
                            </a:rPr>
                            <a:t>متزايدة</a:t>
                          </a:r>
                        </a:p>
                        <a:p>
                          <a:pPr algn="ctr" rtl="1"/>
                          <a:endParaRPr lang="ar-KW" sz="24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4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سلوك</a:t>
                          </a:r>
                          <a:r>
                            <a:rPr lang="ar-KW" sz="2400" b="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 الدالة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BCD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7315530"/>
                  </p:ext>
                </p:extLst>
              </p:nvPr>
            </p:nvGraphicFramePr>
            <p:xfrm>
              <a:off x="738832" y="2881648"/>
              <a:ext cx="7095286" cy="21031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353367"/>
                    <a:gridCol w="1353367"/>
                    <a:gridCol w="1353367"/>
                    <a:gridCol w="1440169"/>
                    <a:gridCol w="1595016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t="-10667" r="-424775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100000" t="-10667" r="-324775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200000" t="-10667" r="-224775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282203" t="-10667" r="-111441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4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الفترات</a:t>
                          </a:r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BCDFF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0" dirty="0" smtClean="0">
                              <a:solidFill>
                                <a:srgbClr val="3692DE"/>
                              </a:solidFill>
                              <a:cs typeface="AGA Rasheeq Bold" pitchFamily="2" charset="-78"/>
                            </a:rPr>
                            <a:t>+++</a:t>
                          </a:r>
                          <a:endParaRPr lang="ar-KW" sz="2400" b="0" dirty="0">
                            <a:solidFill>
                              <a:srgbClr val="3692DE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0" dirty="0" smtClean="0">
                              <a:solidFill>
                                <a:srgbClr val="3692DE"/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400" b="0" dirty="0">
                            <a:solidFill>
                              <a:srgbClr val="3692DE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0" dirty="0" smtClean="0">
                              <a:solidFill>
                                <a:srgbClr val="3692DE"/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400" b="0" dirty="0">
                            <a:solidFill>
                              <a:srgbClr val="3692DE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400" b="0" dirty="0" smtClean="0">
                              <a:solidFill>
                                <a:srgbClr val="3692DE"/>
                              </a:solidFill>
                              <a:cs typeface="AGA Rasheeq Bold" pitchFamily="2" charset="-78"/>
                            </a:rPr>
                            <a:t>+++</a:t>
                          </a:r>
                          <a:endParaRPr lang="ar-KW" sz="2400" b="0" dirty="0">
                            <a:solidFill>
                              <a:srgbClr val="3692DE"/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344275" t="-110667" r="-382" b="-260000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400" b="0" dirty="0" smtClean="0">
                              <a:solidFill>
                                <a:srgbClr val="0070C0"/>
                              </a:solidFill>
                              <a:cs typeface="AGA Rasheeq Bold" pitchFamily="2" charset="-78"/>
                            </a:rPr>
                            <a:t>متزايدة</a:t>
                          </a:r>
                        </a:p>
                        <a:p>
                          <a:pPr algn="ctr" rtl="1"/>
                          <a:endParaRPr lang="ar-KW" sz="24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4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4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4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4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4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400" b="0" dirty="0" smtClean="0">
                              <a:solidFill>
                                <a:srgbClr val="0070C0"/>
                              </a:solidFill>
                              <a:cs typeface="AGA Rasheeq Bold" pitchFamily="2" charset="-78"/>
                            </a:rPr>
                            <a:t>متزايدة</a:t>
                          </a:r>
                        </a:p>
                        <a:p>
                          <a:pPr algn="ctr" rtl="1"/>
                          <a:endParaRPr lang="ar-KW" sz="24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4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344275" t="-81026" r="-3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43" name="Straight Arrow Connector 42"/>
          <p:cNvCxnSpPr/>
          <p:nvPr/>
        </p:nvCxnSpPr>
        <p:spPr bwMode="auto">
          <a:xfrm flipV="1">
            <a:off x="2727328" y="4287332"/>
            <a:ext cx="939801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692D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183701" y="4287332"/>
            <a:ext cx="873661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692D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6713102" y="4287332"/>
            <a:ext cx="88366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692D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2267744" y="2857280"/>
            <a:ext cx="5733309" cy="252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209764" y="2354019"/>
                <a:ext cx="6004143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3692DE"/>
                          </a:solidFill>
                          <a:latin typeface="Cambria Math"/>
                        </a:rPr>
                        <m:t>−∞          −</m:t>
                      </m:r>
                      <m:r>
                        <a:rPr lang="en-US" sz="2400" b="0" i="1" smtClean="0">
                          <a:solidFill>
                            <a:srgbClr val="3692DE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3692DE"/>
                          </a:solidFill>
                          <a:latin typeface="Cambria Math"/>
                        </a:rPr>
                        <m:t>               </m:t>
                      </m:r>
                      <m:r>
                        <a:rPr lang="en-US" sz="2400" b="0" i="1" smtClean="0">
                          <a:solidFill>
                            <a:srgbClr val="3692DE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3692DE"/>
                          </a:solidFill>
                          <a:latin typeface="Cambria Math"/>
                        </a:rPr>
                        <m:t>                  </m:t>
                      </m:r>
                      <m:r>
                        <a:rPr lang="en-US" sz="2400" b="0" i="1" smtClean="0">
                          <a:solidFill>
                            <a:srgbClr val="3692DE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3692DE"/>
                          </a:solidFill>
                          <a:latin typeface="Cambria Math"/>
                        </a:rPr>
                        <m:t>                  ∞</m:t>
                      </m:r>
                    </m:oMath>
                  </m:oMathPara>
                </a14:m>
                <a:endParaRPr lang="ar-KW" sz="2400" dirty="0">
                  <a:solidFill>
                    <a:srgbClr val="3692DE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64" y="2354019"/>
                <a:ext cx="600414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4052" y="5157192"/>
                <a:ext cx="8360639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400" dirty="0" smtClean="0">
                    <a:cs typeface="AGA Rasheeq Bold" pitchFamily="2" charset="-78"/>
                    <a:sym typeface="Zawawi"/>
                  </a:rPr>
                  <a:t>نلاحظ من الجدول</a:t>
                </a:r>
                <a:r>
                  <a:rPr lang="ar-KW" sz="2400" dirty="0" smtClean="0">
                    <a:solidFill>
                      <a:srgbClr val="220F71"/>
                    </a:solidFill>
                    <a:cs typeface="AGA Rasheeq Bold" pitchFamily="2" charset="-78"/>
                    <a:sym typeface="Zawawi"/>
                  </a:rPr>
                  <a:t>: الدالة متزايدة على كل من الفترتين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 , ∞)</m:t>
                    </m:r>
                  </m:oMath>
                </a14:m>
                <a:r>
                  <a:rPr lang="ar-KW" sz="2400" dirty="0" smtClean="0">
                    <a:solidFill>
                      <a:srgbClr val="220F71"/>
                    </a:solidFill>
                    <a:cs typeface="AGA Rasheeq Bold" pitchFamily="2" charset="-78"/>
                    <a:sym typeface="Zawawi"/>
                  </a:rPr>
                  <a:t> </a:t>
                </a:r>
                <a:r>
                  <a:rPr lang="en-US" sz="2400" dirty="0">
                    <a:solidFill>
                      <a:srgbClr val="220F71"/>
                    </a:solidFill>
                    <a:cs typeface="AGA Rasheeq Bold" pitchFamily="2" charset="-78"/>
                    <a:sym typeface="Zawawi"/>
                  </a:rPr>
                  <a:t>,</a:t>
                </a:r>
                <a:r>
                  <a:rPr lang="ar-KW" sz="2400" dirty="0" smtClean="0">
                    <a:solidFill>
                      <a:srgbClr val="220F71"/>
                    </a:solidFill>
                    <a:cs typeface="AGA Rasheeq Bold" pitchFamily="2" charset="-78"/>
                    <a:sym typeface="Zawaw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−∞ , −</m:t>
                        </m:r>
                        <m:r>
                          <a:rPr lang="en-US" sz="24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1</m:t>
                        </m:r>
                      </m:e>
                    </m:d>
                  </m:oMath>
                </a14:m>
                <a:r>
                  <a:rPr lang="ar-KW" sz="2400" dirty="0" smtClean="0">
                    <a:solidFill>
                      <a:srgbClr val="220F71"/>
                    </a:solidFill>
                    <a:cs typeface="AGA Rasheeq Bold" pitchFamily="2" charset="-78"/>
                  </a:rPr>
                  <a:t> </a:t>
                </a:r>
              </a:p>
              <a:p>
                <a:pPr algn="r" rtl="1"/>
                <a:r>
                  <a:rPr lang="ar-KW" sz="2400" dirty="0" smtClean="0">
                    <a:solidFill>
                      <a:srgbClr val="09771B"/>
                    </a:solidFill>
                    <a:cs typeface="AGA Rasheeq Bold" pitchFamily="2" charset="-78"/>
                  </a:rPr>
                  <a:t>ومتناقصة على كل من الفترتين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9771B"/>
                            </a:solidFill>
                            <a:latin typeface="Cambria Math"/>
                            <a:cs typeface="AGA Rasheeq Bold" pitchFamily="2" charset="-7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9771B"/>
                            </a:solidFill>
                            <a:latin typeface="Cambria Math"/>
                            <a:cs typeface="AGA Rasheeq Bold" pitchFamily="2" charset="-78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9771B"/>
                            </a:solidFill>
                            <a:latin typeface="Cambria Math"/>
                            <a:cs typeface="AGA Rasheeq Bold" pitchFamily="2" charset="-78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09771B"/>
                            </a:solidFill>
                            <a:latin typeface="Cambria Math"/>
                            <a:cs typeface="AGA Rasheeq Bold" pitchFamily="2" charset="-78"/>
                          </a:rPr>
                          <m:t> , </m:t>
                        </m:r>
                        <m:r>
                          <a:rPr lang="en-US" sz="2400" b="0" i="1" smtClean="0">
                            <a:solidFill>
                              <a:srgbClr val="09771B"/>
                            </a:solidFill>
                            <a:latin typeface="Cambria Math"/>
                            <a:cs typeface="AGA Rasheeq Bold" pitchFamily="2" charset="-78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771B"/>
                        </a:solidFill>
                        <a:latin typeface="Cambria Math"/>
                        <a:cs typeface="AGA Rasheeq Bold" pitchFamily="2" charset="-78"/>
                      </a:rPr>
                      <m:t>, (</m:t>
                    </m:r>
                    <m:r>
                      <a:rPr lang="en-US" sz="2400" b="0" i="1" smtClean="0">
                        <a:solidFill>
                          <a:srgbClr val="09771B"/>
                        </a:solidFill>
                        <a:latin typeface="Cambria Math"/>
                        <a:cs typeface="AGA Rasheeq Bold" pitchFamily="2" charset="-78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9771B"/>
                        </a:solidFill>
                        <a:latin typeface="Cambria Math"/>
                        <a:cs typeface="AGA Rasheeq Bold" pitchFamily="2" charset="-78"/>
                      </a:rPr>
                      <m:t> , </m:t>
                    </m:r>
                    <m:r>
                      <a:rPr lang="en-US" sz="2400" b="0" i="1" smtClean="0">
                        <a:solidFill>
                          <a:srgbClr val="09771B"/>
                        </a:solidFill>
                        <a:latin typeface="Cambria Math"/>
                        <a:cs typeface="AGA Rasheeq Bold" pitchFamily="2" charset="-78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9771B"/>
                        </a:solidFill>
                        <a:latin typeface="Cambria Math"/>
                        <a:cs typeface="AGA Rasheeq Bold" pitchFamily="2" charset="-78"/>
                      </a:rPr>
                      <m:t>)</m:t>
                    </m:r>
                  </m:oMath>
                </a14:m>
                <a:r>
                  <a:rPr lang="ar-KW" sz="2400" dirty="0" smtClean="0">
                    <a:solidFill>
                      <a:srgbClr val="09771B"/>
                    </a:solidFill>
                    <a:cs typeface="AGA Rasheeq Bold" pitchFamily="2" charset="-78"/>
                  </a:rPr>
                  <a:t>.</a:t>
                </a:r>
                <a:endParaRPr lang="ar-KW" sz="2400" dirty="0">
                  <a:solidFill>
                    <a:srgbClr val="09771B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2" y="5157192"/>
                <a:ext cx="8360639" cy="830997"/>
              </a:xfrm>
              <a:prstGeom prst="rect">
                <a:avLst/>
              </a:prstGeom>
              <a:blipFill rotWithShape="1">
                <a:blip r:embed="rId13"/>
                <a:stretch>
                  <a:fillRect t="-9559" r="-1094" b="-1764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 bwMode="auto">
          <a:xfrm>
            <a:off x="5372758" y="4287332"/>
            <a:ext cx="873661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692D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 rot="16200000">
            <a:off x="4399136" y="3865071"/>
            <a:ext cx="141833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200" dirty="0" smtClean="0">
                <a:solidFill>
                  <a:srgbClr val="FF0000"/>
                </a:solidFill>
                <a:cs typeface="AGA Rasheeq Bold" pitchFamily="2" charset="-78"/>
                <a:sym typeface="Zawawi"/>
              </a:rPr>
              <a:t>غير معرفة</a:t>
            </a:r>
            <a:endParaRPr lang="ar-KW" sz="2200" dirty="0">
              <a:solidFill>
                <a:srgbClr val="FF0000"/>
              </a:solidFill>
              <a:cs typeface="AGA Rasheeq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79353" y="5920387"/>
                <a:ext cx="836063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400" dirty="0" smtClean="0">
                    <a:solidFill>
                      <a:schemeClr val="tx1"/>
                    </a:solidFill>
                    <a:cs typeface="AGA Rasheeq Bold" pitchFamily="2" charset="-78"/>
                    <a:sym typeface="Zawawi"/>
                  </a:rPr>
                  <a:t> توجد قيمة عظمى محلية عند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1</m:t>
                    </m:r>
                  </m:oMath>
                </a14:m>
                <a:r>
                  <a:rPr lang="ar-KW" sz="2400" dirty="0" smtClean="0">
                    <a:solidFill>
                      <a:schemeClr val="tx1"/>
                    </a:solidFill>
                    <a:cs typeface="AGA Rasheeq Bold" pitchFamily="2" charset="-78"/>
                    <a:sym typeface="Zawawi"/>
                  </a:rPr>
                  <a:t>، وقيمة صغرى محلية عند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3</m:t>
                    </m:r>
                  </m:oMath>
                </a14:m>
                <a:r>
                  <a:rPr lang="ar-KW" sz="24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.</a:t>
                </a:r>
                <a:endParaRPr lang="ar-KW" sz="2400" dirty="0">
                  <a:solidFill>
                    <a:schemeClr val="tx1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53" y="5920387"/>
                <a:ext cx="8360639" cy="461665"/>
              </a:xfrm>
              <a:prstGeom prst="rect">
                <a:avLst/>
              </a:prstGeom>
              <a:blipFill rotWithShape="1">
                <a:blip r:embed="rId14"/>
                <a:stretch>
                  <a:fillRect t="-7895" r="-1094" b="-3157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-4229" y="6338202"/>
                <a:ext cx="889670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400" dirty="0" smtClean="0">
                    <a:solidFill>
                      <a:schemeClr val="tx1"/>
                    </a:solidFill>
                    <a:cs typeface="AGA Rasheeq Bold" pitchFamily="2" charset="-78"/>
                    <a:sym typeface="Zawawi"/>
                  </a:rPr>
                  <a:t>القيمة العظمى المحلية هي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6</m:t>
                    </m:r>
                  </m:oMath>
                </a14:m>
                <a:r>
                  <a:rPr lang="ar-KW" sz="2400" dirty="0" smtClean="0">
                    <a:solidFill>
                      <a:schemeClr val="tx1"/>
                    </a:solidFill>
                    <a:cs typeface="AGA Rasheeq Bold" pitchFamily="2" charset="-78"/>
                    <a:sym typeface="Zawawi"/>
                  </a:rPr>
                  <a:t>، والقيمة الصغرى المحلية هي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2</m:t>
                    </m:r>
                  </m:oMath>
                </a14:m>
                <a:r>
                  <a:rPr lang="ar-KW" sz="24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.</a:t>
                </a:r>
                <a:endParaRPr lang="ar-KW" sz="2400" dirty="0">
                  <a:solidFill>
                    <a:schemeClr val="tx1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9" y="6338202"/>
                <a:ext cx="8896709" cy="461665"/>
              </a:xfrm>
              <a:prstGeom prst="rect">
                <a:avLst/>
              </a:prstGeom>
              <a:blipFill rotWithShape="1">
                <a:blip r:embed="rId15"/>
                <a:stretch>
                  <a:fillRect t="-8000" r="-1027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127"/>
          <p:cNvGrpSpPr>
            <a:grpSpLocks/>
          </p:cNvGrpSpPr>
          <p:nvPr/>
        </p:nvGrpSpPr>
        <p:grpSpPr bwMode="auto">
          <a:xfrm>
            <a:off x="8630570" y="5920387"/>
            <a:ext cx="399813" cy="544878"/>
            <a:chOff x="2064" y="979"/>
            <a:chExt cx="722" cy="901"/>
          </a:xfrm>
        </p:grpSpPr>
        <p:sp>
          <p:nvSpPr>
            <p:cNvPr id="55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56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9" name="Picture 130" descr="circuler_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71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2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73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8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8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8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74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5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6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7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8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57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9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5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66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67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68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60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1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62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63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64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58" name="Rectangle 155"/>
            <p:cNvSpPr>
              <a:spLocks noChangeArrowheads="1"/>
            </p:cNvSpPr>
            <p:nvPr/>
          </p:nvSpPr>
          <p:spPr bwMode="gray">
            <a:xfrm>
              <a:off x="2244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7" grpId="0"/>
      <p:bldP spid="48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54837" y="188640"/>
            <a:ext cx="2273300" cy="536575"/>
            <a:chOff x="3964" y="2071"/>
            <a:chExt cx="1484" cy="330"/>
          </a:xfrm>
        </p:grpSpPr>
        <p:sp>
          <p:nvSpPr>
            <p:cNvPr id="3" name="AutoShape 15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4" name="AutoShape 16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</p:grpSp>
      <p:sp>
        <p:nvSpPr>
          <p:cNvPr id="5" name="Rectangle 22"/>
          <p:cNvSpPr>
            <a:spLocks noChangeArrowheads="1"/>
          </p:cNvSpPr>
          <p:nvPr/>
        </p:nvSpPr>
        <p:spPr bwMode="gray">
          <a:xfrm>
            <a:off x="2557476" y="259735"/>
            <a:ext cx="1939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/>
            <a:r>
              <a:rPr lang="ar-KW" sz="2800" dirty="0" smtClean="0">
                <a:solidFill>
                  <a:schemeClr val="accent6">
                    <a:lumMod val="50000"/>
                  </a:schemeClr>
                </a:solidFill>
                <a:cs typeface="AGA Rasheeq Bold" pitchFamily="2" charset="-78"/>
              </a:rPr>
              <a:t>حاول أن تحل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04248" y="764705"/>
                <a:ext cx="180020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لتكن الدالة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</a:rPr>
                      <m:t>𝑔</m:t>
                    </m:r>
                  </m:oMath>
                </a14:m>
                <a:r>
                  <a:rPr lang="ar-KW" sz="26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 </a:t>
                </a:r>
                <a:r>
                  <a:rPr lang="ar-KW" sz="2600" dirty="0">
                    <a:solidFill>
                      <a:schemeClr val="tx1"/>
                    </a:solidFill>
                    <a:cs typeface="AGA Rasheeq Bold" pitchFamily="2" charset="-78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764705"/>
                <a:ext cx="1800200" cy="492443"/>
              </a:xfrm>
              <a:prstGeom prst="rect">
                <a:avLst/>
              </a:prstGeom>
              <a:blipFill rotWithShape="1">
                <a:blip r:embed="rId2"/>
                <a:stretch>
                  <a:fillRect t="-8642" r="-6441" b="-3209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0136" y="606551"/>
                <a:ext cx="2400785" cy="80874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ar-KW" sz="2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6" y="606551"/>
                <a:ext cx="2400785" cy="8087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71600" y="764704"/>
            <a:ext cx="216109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cs typeface="AGA Rasheeq Bold" pitchFamily="2" charset="-78"/>
              </a:rPr>
              <a:t>أوجد كلاً مما يلي:</a:t>
            </a:r>
            <a:endParaRPr lang="ar-KW" sz="2600" dirty="0">
              <a:cs typeface="AGA Rasheeq Bold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3351" y="1268761"/>
            <a:ext cx="216109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cs typeface="AGA Rasheeq Bold" pitchFamily="2" charset="-78"/>
              </a:rPr>
              <a:t>النقاط الحرجة للدالة.</a:t>
            </a:r>
            <a:endParaRPr lang="ar-KW" sz="2600" dirty="0">
              <a:cs typeface="AGA Rasheeq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5856" y="1761204"/>
                <a:ext cx="5328592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الفترات التي تكون الدالة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cs typeface="AGA Rasheeq Bold" pitchFamily="2" charset="-78"/>
                      </a:rPr>
                      <m:t>𝑔</m:t>
                    </m:r>
                  </m:oMath>
                </a14:m>
                <a:r>
                  <a:rPr lang="ar-KW" sz="26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 متزايدة أو متناقصة عليها.</a:t>
                </a:r>
                <a:endParaRPr lang="ar-KW" sz="2600" dirty="0">
                  <a:solidFill>
                    <a:schemeClr val="tx1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761204"/>
                <a:ext cx="5328592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229" t="-8642" r="-2174" b="-3209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28184" y="2329131"/>
            <a:ext cx="236429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cs typeface="AGA Rasheeq Bold" pitchFamily="2" charset="-78"/>
              </a:rPr>
              <a:t>القيم القصوى المحلية.</a:t>
            </a:r>
            <a:endParaRPr lang="ar-KW" sz="2600" dirty="0">
              <a:cs typeface="AGA Rasheeq Bold" pitchFamily="2" charset="-78"/>
            </a:endParaRPr>
          </a:p>
        </p:txBody>
      </p:sp>
      <p:grpSp>
        <p:nvGrpSpPr>
          <p:cNvPr id="12" name="Group 127"/>
          <p:cNvGrpSpPr>
            <a:grpSpLocks/>
          </p:cNvGrpSpPr>
          <p:nvPr/>
        </p:nvGrpSpPr>
        <p:grpSpPr bwMode="auto">
          <a:xfrm>
            <a:off x="8606000" y="1246311"/>
            <a:ext cx="399813" cy="544878"/>
            <a:chOff x="2064" y="979"/>
            <a:chExt cx="722" cy="901"/>
          </a:xfrm>
        </p:grpSpPr>
        <p:sp>
          <p:nvSpPr>
            <p:cNvPr id="13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14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7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29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0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1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7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8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9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40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32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3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4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5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6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15" name="Group 144"/>
            <p:cNvGrpSpPr>
              <a:grpSpLocks/>
            </p:cNvGrpSpPr>
            <p:nvPr/>
          </p:nvGrpSpPr>
          <p:grpSpPr bwMode="auto">
            <a:xfrm rot="-3733502" flipH="1" flipV="1">
              <a:off x="2372" y="1476"/>
              <a:ext cx="499" cy="150"/>
              <a:chOff x="2532" y="1051"/>
              <a:chExt cx="846" cy="288"/>
            </a:xfrm>
          </p:grpSpPr>
          <p:grpSp>
            <p:nvGrpSpPr>
              <p:cNvPr id="1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4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5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6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18" name="Group 150"/>
              <p:cNvGrpSpPr>
                <a:grpSpLocks/>
              </p:cNvGrpSpPr>
              <p:nvPr/>
            </p:nvGrpSpPr>
            <p:grpSpPr bwMode="auto">
              <a:xfrm rot="1353540">
                <a:off x="2674" y="1101"/>
                <a:ext cx="704" cy="238"/>
                <a:chOff x="1565" y="2568"/>
                <a:chExt cx="1059" cy="357"/>
              </a:xfrm>
            </p:grpSpPr>
            <p:sp>
              <p:nvSpPr>
                <p:cNvPr id="1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2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02" y="240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16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244408" y="2780929"/>
            <a:ext cx="77283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solidFill>
                  <a:srgbClr val="C00000"/>
                </a:solidFill>
                <a:cs typeface="AGA Rasheeq Bold" pitchFamily="2" charset="-78"/>
              </a:rPr>
              <a:t>الحل:</a:t>
            </a:r>
            <a:endParaRPr lang="ar-KW" sz="2600" dirty="0">
              <a:solidFill>
                <a:srgbClr val="C00000"/>
              </a:solidFill>
              <a:cs typeface="AGA Rasheeq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28290" y="3370665"/>
                <a:ext cx="3847151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rgbClr val="220F71"/>
                    </a:solidFill>
                    <a:latin typeface="Cambria Math"/>
                    <a:ea typeface="Cambria Math"/>
                    <a:cs typeface="AGA Rasheeq Bold" pitchFamily="2" charset="-78"/>
                  </a:rPr>
                  <a:t>∵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𝑔</m:t>
                    </m:r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</a:rPr>
                  <a:t>دالة حدودية نسبية مجالها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220F71"/>
                        </a:solidFill>
                        <a:latin typeface="Cambria Math"/>
                        <a:ea typeface="Cambria Math"/>
                        <a:cs typeface="AGA Rasheeq Bold" pitchFamily="2" charset="-78"/>
                      </a:rPr>
                      <m:t>ℝ</m:t>
                    </m:r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</a:rPr>
                  <a:t> </a:t>
                </a:r>
                <a:endParaRPr lang="ar-KW" sz="2600" dirty="0">
                  <a:solidFill>
                    <a:srgbClr val="220F71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290" y="3370665"/>
                <a:ext cx="3847151" cy="492443"/>
              </a:xfrm>
              <a:prstGeom prst="rect">
                <a:avLst/>
              </a:prstGeom>
              <a:blipFill rotWithShape="1">
                <a:blip r:embed="rId7"/>
                <a:stretch>
                  <a:fillRect t="-18519" r="-3011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03102" y="3875506"/>
                <a:ext cx="5472339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rgbClr val="220F71"/>
                    </a:solidFill>
                    <a:latin typeface="Cambria Math"/>
                    <a:ea typeface="Cambria Math"/>
                    <a:cs typeface="AGA Rasheeq Bold" pitchFamily="2" charset="-78"/>
                    <a:sym typeface="Zawawi"/>
                  </a:rPr>
                  <a:t></a:t>
                </a:r>
                <a:r>
                  <a:rPr lang="ar-KW" sz="2600" dirty="0" smtClean="0">
                    <a:solidFill>
                      <a:srgbClr val="220F71"/>
                    </a:solidFill>
                    <a:latin typeface="Cambria Math"/>
                    <a:ea typeface="Cambria Math"/>
                    <a:cs typeface="AGA Rasheeq Bold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𝑔</m:t>
                    </m:r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</a:rPr>
                  <a:t> متصلة وقابلة للاشتقاق عند كل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𝑥</m:t>
                    </m:r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ea typeface="Cambria Math"/>
                        <a:cs typeface="AGA Rasheeq Bold" pitchFamily="2" charset="-78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ea typeface="Cambria Math"/>
                        <a:cs typeface="AGA Rasheeq Bold" pitchFamily="2" charset="-78"/>
                      </a:rPr>
                      <m:t>ℝ</m:t>
                    </m:r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</a:rPr>
                  <a:t> ،</a:t>
                </a:r>
                <a:endParaRPr lang="ar-KW" sz="2600" dirty="0">
                  <a:solidFill>
                    <a:srgbClr val="220F71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102" y="3875506"/>
                <a:ext cx="5472339" cy="492443"/>
              </a:xfrm>
              <a:prstGeom prst="rect">
                <a:avLst/>
              </a:prstGeom>
              <a:blipFill rotWithShape="1">
                <a:blip r:embed="rId8"/>
                <a:stretch>
                  <a:fillRect t="-18519" r="-2118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3455" y="4367949"/>
                <a:ext cx="8017451" cy="95186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solidFill>
                                            <a:srgbClr val="220F7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220F7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220F7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solidFill>
                                            <a:srgbClr val="220F7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220F7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220F7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00" i="1">
                                          <a:solidFill>
                                            <a:srgbClr val="220F7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220F7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solidFill>
                                            <a:srgbClr val="220F7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600" i="1">
                                      <a:solidFill>
                                        <a:srgbClr val="220F7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KW" sz="2600" dirty="0">
                  <a:solidFill>
                    <a:srgbClr val="220F7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55" y="4367949"/>
                <a:ext cx="8017451" cy="9518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7806128" y="5332592"/>
            <a:ext cx="669313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solidFill>
                  <a:srgbClr val="220F71"/>
                </a:solidFill>
                <a:cs typeface="AGA Rasheeq Bold" pitchFamily="2" charset="-78"/>
              </a:rPr>
              <a:t>نضع:</a:t>
            </a:r>
            <a:endParaRPr lang="ar-KW" sz="2600" dirty="0">
              <a:solidFill>
                <a:srgbClr val="220F71"/>
              </a:solidFill>
              <a:cs typeface="AGA Rasheeq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97822" y="5369921"/>
                <a:ext cx="1650515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ar-KW" sz="2600" dirty="0">
                  <a:solidFill>
                    <a:srgbClr val="220F7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822" y="5369921"/>
                <a:ext cx="1650515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18068" y="5864964"/>
                <a:ext cx="5010025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  <a:ea typeface="Cambria Math"/>
                        </a:rPr>
                        <m:t>⇒(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ar-KW" sz="2600" dirty="0">
                  <a:solidFill>
                    <a:srgbClr val="220F7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068" y="5864964"/>
                <a:ext cx="5010025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896406" y="6357407"/>
                <a:ext cx="3463769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        ,  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ar-KW" sz="2600" dirty="0">
                  <a:solidFill>
                    <a:srgbClr val="220F7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406" y="6357407"/>
                <a:ext cx="3463769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27"/>
          <p:cNvGrpSpPr>
            <a:grpSpLocks/>
          </p:cNvGrpSpPr>
          <p:nvPr/>
        </p:nvGrpSpPr>
        <p:grpSpPr bwMode="auto">
          <a:xfrm>
            <a:off x="8628202" y="1775573"/>
            <a:ext cx="399813" cy="544878"/>
            <a:chOff x="2064" y="979"/>
            <a:chExt cx="722" cy="901"/>
          </a:xfrm>
        </p:grpSpPr>
        <p:sp>
          <p:nvSpPr>
            <p:cNvPr id="51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52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5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67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8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9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5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6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7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8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70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1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2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3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4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53" name="Group 144"/>
            <p:cNvGrpSpPr>
              <a:grpSpLocks/>
            </p:cNvGrpSpPr>
            <p:nvPr/>
          </p:nvGrpSpPr>
          <p:grpSpPr bwMode="auto">
            <a:xfrm rot="-3733502" flipH="1" flipV="1">
              <a:off x="2372" y="1476"/>
              <a:ext cx="499" cy="150"/>
              <a:chOff x="2532" y="1051"/>
              <a:chExt cx="846" cy="288"/>
            </a:xfrm>
          </p:grpSpPr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1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62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63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64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56" name="Group 150"/>
              <p:cNvGrpSpPr>
                <a:grpSpLocks/>
              </p:cNvGrpSpPr>
              <p:nvPr/>
            </p:nvGrpSpPr>
            <p:grpSpPr bwMode="auto">
              <a:xfrm rot="1353540">
                <a:off x="2674" y="1101"/>
                <a:ext cx="704" cy="238"/>
                <a:chOff x="1565" y="2568"/>
                <a:chExt cx="1059" cy="357"/>
              </a:xfrm>
            </p:grpSpPr>
            <p:sp>
              <p:nvSpPr>
                <p:cNvPr id="57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8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9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60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02" y="240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54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Group 127"/>
          <p:cNvGrpSpPr>
            <a:grpSpLocks/>
          </p:cNvGrpSpPr>
          <p:nvPr/>
        </p:nvGrpSpPr>
        <p:grpSpPr bwMode="auto">
          <a:xfrm>
            <a:off x="8614030" y="2302913"/>
            <a:ext cx="399813" cy="544878"/>
            <a:chOff x="2064" y="979"/>
            <a:chExt cx="722" cy="901"/>
          </a:xfrm>
        </p:grpSpPr>
        <p:sp>
          <p:nvSpPr>
            <p:cNvPr id="80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81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94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9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7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8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4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5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6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7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99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0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1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2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3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82" name="Group 144"/>
            <p:cNvGrpSpPr>
              <a:grpSpLocks/>
            </p:cNvGrpSpPr>
            <p:nvPr/>
          </p:nvGrpSpPr>
          <p:grpSpPr bwMode="auto">
            <a:xfrm rot="-3733502" flipH="1" flipV="1">
              <a:off x="2372" y="1476"/>
              <a:ext cx="499" cy="150"/>
              <a:chOff x="2532" y="1051"/>
              <a:chExt cx="846" cy="288"/>
            </a:xfrm>
          </p:grpSpPr>
          <p:grpSp>
            <p:nvGrpSpPr>
              <p:cNvPr id="84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0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91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92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93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85" name="Group 150"/>
              <p:cNvGrpSpPr>
                <a:grpSpLocks/>
              </p:cNvGrpSpPr>
              <p:nvPr/>
            </p:nvGrpSpPr>
            <p:grpSpPr bwMode="auto">
              <a:xfrm rot="1353540">
                <a:off x="2674" y="1101"/>
                <a:ext cx="704" cy="238"/>
                <a:chOff x="1565" y="2568"/>
                <a:chExt cx="1059" cy="357"/>
              </a:xfrm>
            </p:grpSpPr>
            <p:sp>
              <p:nvSpPr>
                <p:cNvPr id="86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7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8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9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02" y="240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83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8" name="Group 127"/>
          <p:cNvGrpSpPr>
            <a:grpSpLocks/>
          </p:cNvGrpSpPr>
          <p:nvPr/>
        </p:nvGrpSpPr>
        <p:grpSpPr bwMode="auto">
          <a:xfrm>
            <a:off x="8598249" y="3370665"/>
            <a:ext cx="399813" cy="544878"/>
            <a:chOff x="2064" y="979"/>
            <a:chExt cx="722" cy="901"/>
          </a:xfrm>
        </p:grpSpPr>
        <p:sp>
          <p:nvSpPr>
            <p:cNvPr id="109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>
                <a:solidFill>
                  <a:srgbClr val="220F71"/>
                </a:solidFill>
              </a:endParaRPr>
            </a:p>
          </p:txBody>
        </p:sp>
        <p:grpSp>
          <p:nvGrpSpPr>
            <p:cNvPr id="110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23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4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>
                  <a:solidFill>
                    <a:srgbClr val="220F71"/>
                  </a:solidFill>
                </a:endParaRPr>
              </a:p>
            </p:txBody>
          </p:sp>
          <p:pic>
            <p:nvPicPr>
              <p:cNvPr id="125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6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7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33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134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135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136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</p:grpSp>
            <p:grpSp>
              <p:nvGrpSpPr>
                <p:cNvPr id="128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9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130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131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132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1" name="Group 144"/>
            <p:cNvGrpSpPr>
              <a:grpSpLocks/>
            </p:cNvGrpSpPr>
            <p:nvPr/>
          </p:nvGrpSpPr>
          <p:grpSpPr bwMode="auto">
            <a:xfrm rot="-3733502" flipH="1" flipV="1">
              <a:off x="2372" y="1476"/>
              <a:ext cx="499" cy="150"/>
              <a:chOff x="2532" y="1051"/>
              <a:chExt cx="846" cy="288"/>
            </a:xfrm>
          </p:grpSpPr>
          <p:grpSp>
            <p:nvGrpSpPr>
              <p:cNvPr id="113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9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120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121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122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</p:grpSp>
          <p:grpSp>
            <p:nvGrpSpPr>
              <p:cNvPr id="114" name="Group 150"/>
              <p:cNvGrpSpPr>
                <a:grpSpLocks/>
              </p:cNvGrpSpPr>
              <p:nvPr/>
            </p:nvGrpSpPr>
            <p:grpSpPr bwMode="auto">
              <a:xfrm rot="1353540">
                <a:off x="2674" y="1101"/>
                <a:ext cx="704" cy="238"/>
                <a:chOff x="1565" y="2568"/>
                <a:chExt cx="1059" cy="357"/>
              </a:xfrm>
            </p:grpSpPr>
            <p:sp>
              <p:nvSpPr>
                <p:cNvPr id="115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116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117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118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02" y="240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</p:grpSp>
        </p:grpSp>
        <p:sp>
          <p:nvSpPr>
            <p:cNvPr id="112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solidFill>
                    <a:srgbClr val="220F7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dirty="0">
                <a:solidFill>
                  <a:srgbClr val="220F7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588224" y="6351711"/>
                <a:ext cx="237848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>
                    <a:solidFill>
                      <a:srgbClr val="220F71"/>
                    </a:solidFill>
                  </a:rPr>
                  <a:t>:</a:t>
                </a:r>
                <a:r>
                  <a:rPr lang="en-US" sz="2400" dirty="0" smtClean="0">
                    <a:solidFill>
                      <a:srgbClr val="220F7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220F7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220F7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220F7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220F7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220F7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220F7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 smtClean="0">
                            <a:solidFill>
                              <a:srgbClr val="220F71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2400" b="0" i="1" smtClean="0">
                            <a:solidFill>
                              <a:srgbClr val="220F71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ar-KW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6351711"/>
                <a:ext cx="2378488" cy="461665"/>
              </a:xfrm>
              <a:prstGeom prst="rect">
                <a:avLst/>
              </a:prstGeom>
              <a:blipFill rotWithShape="1">
                <a:blip r:embed="rId1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9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5422" y="423954"/>
            <a:ext cx="216109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solidFill>
                  <a:srgbClr val="220F71"/>
                </a:solidFill>
                <a:cs typeface="AGA Rasheeq Bold" pitchFamily="2" charset="-78"/>
                <a:sym typeface="Zawawi"/>
              </a:rPr>
              <a:t> </a:t>
            </a:r>
            <a:r>
              <a:rPr lang="ar-KW" sz="2600" dirty="0" smtClean="0">
                <a:solidFill>
                  <a:srgbClr val="220F71"/>
                </a:solidFill>
                <a:cs typeface="AGA Rasheeq Bold" pitchFamily="2" charset="-78"/>
              </a:rPr>
              <a:t>النقاط الحرجة هي</a:t>
            </a:r>
            <a:endParaRPr lang="ar-KW" sz="2600" dirty="0">
              <a:solidFill>
                <a:srgbClr val="220F71"/>
              </a:solidFill>
              <a:cs typeface="AGA Rasheeq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450" y="249450"/>
                <a:ext cx="2889701" cy="84144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 , 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 ,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KW" sz="2600" dirty="0">
                  <a:solidFill>
                    <a:srgbClr val="220F7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50" y="249450"/>
                <a:ext cx="2889701" cy="8414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450" y="976311"/>
                <a:ext cx="3883564" cy="84144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 , 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220F7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=(−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 ,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220F7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220F7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KW" sz="2600" dirty="0">
                  <a:solidFill>
                    <a:srgbClr val="220F7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50" y="976311"/>
                <a:ext cx="3883564" cy="8414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39167" y="1353901"/>
                <a:ext cx="3365281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rgbClr val="C00000"/>
                    </a:solidFill>
                    <a:cs typeface="AGA Rasheeq Bold" pitchFamily="2" charset="-78"/>
                  </a:rPr>
                  <a:t>نكون الجدول لدراسة إشارة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  <a:cs typeface="AGA Rasheeq Bold" pitchFamily="2" charset="-78"/>
                      </a:rPr>
                      <m:t>𝑔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  <a:cs typeface="AGA Rasheeq Bold" pitchFamily="2" charset="-78"/>
                      </a:rPr>
                      <m:t>′</m:t>
                    </m:r>
                  </m:oMath>
                </a14:m>
                <a:r>
                  <a:rPr lang="ar-KW" sz="2600" dirty="0" smtClean="0">
                    <a:solidFill>
                      <a:srgbClr val="C00000"/>
                    </a:solidFill>
                    <a:cs typeface="AGA Rasheeq Bold" pitchFamily="2" charset="-78"/>
                  </a:rPr>
                  <a:t> :</a:t>
                </a:r>
                <a:endParaRPr lang="ar-KW" sz="2600" dirty="0">
                  <a:solidFill>
                    <a:srgbClr val="C00000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167" y="1353901"/>
                <a:ext cx="3365281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8642" r="-3442" b="-3209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059338"/>
                  </p:ext>
                </p:extLst>
              </p:nvPr>
            </p:nvGraphicFramePr>
            <p:xfrm>
              <a:off x="1280961" y="2305584"/>
              <a:ext cx="6580488" cy="2255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645122"/>
                    <a:gridCol w="1645122"/>
                    <a:gridCol w="1645122"/>
                    <a:gridCol w="1645122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 , ∞)</m:t>
                                </m:r>
                              </m:oMath>
                            </m:oMathPara>
                          </a14:m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 , 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(−∞ , −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الفترات</a:t>
                          </a:r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600" b="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+++</a:t>
                          </a:r>
                          <a:endParaRPr lang="ar-KW" sz="2600" b="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600" b="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إشارة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oMath>
                          </a14:m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0070C0"/>
                              </a:solidFill>
                              <a:cs typeface="AGA Rasheeq Bold" pitchFamily="2" charset="-78"/>
                            </a:rPr>
                            <a:t>متزايدة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سلوك</a:t>
                          </a:r>
                          <a:r>
                            <a:rPr lang="ar-KW" sz="2600" b="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 الدالة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0" i="1" baseline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059338"/>
                  </p:ext>
                </p:extLst>
              </p:nvPr>
            </p:nvGraphicFramePr>
            <p:xfrm>
              <a:off x="1280961" y="2305584"/>
              <a:ext cx="6580488" cy="22555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645122"/>
                    <a:gridCol w="1645122"/>
                    <a:gridCol w="1645122"/>
                    <a:gridCol w="1645122"/>
                  </a:tblGrid>
                  <a:tr h="487680"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1250" r="-300000" b="-36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000" t="-11250" r="-200000" b="-36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00000" t="-11250" r="-100000" b="-36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الفترات</a:t>
                          </a:r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600" b="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+++</a:t>
                          </a:r>
                          <a:endParaRPr lang="ar-KW" sz="2600" b="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600" b="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00000" t="-111250" b="-263750"/>
                          </a:stretch>
                        </a:blipFill>
                      </a:tcPr>
                    </a:tc>
                  </a:tr>
                  <a:tr h="128016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0070C0"/>
                              </a:solidFill>
                              <a:cs typeface="AGA Rasheeq Bold" pitchFamily="2" charset="-78"/>
                            </a:rPr>
                            <a:t>متزايدة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00000" t="-80476" b="-4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 bwMode="auto">
          <a:xfrm>
            <a:off x="3249025" y="3740131"/>
            <a:ext cx="939801" cy="5098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6588224" y="3775820"/>
            <a:ext cx="873661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922257" y="3799084"/>
            <a:ext cx="88366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699792" y="2281216"/>
            <a:ext cx="53285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99792" y="1706071"/>
                <a:ext cx="5398401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−∞             −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              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               ∞</m:t>
                      </m:r>
                    </m:oMath>
                  </m:oMathPara>
                </a14:m>
                <a:endParaRPr lang="ar-KW" sz="2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706071"/>
                <a:ext cx="5398401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59632" y="4581128"/>
                <a:ext cx="7568551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cs typeface="AGA Rasheeq Bold" pitchFamily="2" charset="-78"/>
                    <a:sym typeface="Zawawi"/>
                  </a:rPr>
                  <a:t>نلاحظ من الجدول</a:t>
                </a:r>
                <a:r>
                  <a:rPr lang="ar-KW" sz="26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  <a:sym typeface="Zawawi"/>
                  </a:rPr>
                  <a:t>: </a:t>
                </a:r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  <a:sym typeface="Zawawi"/>
                  </a:rPr>
                  <a:t>الدالة متزايدة على الفترة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(−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1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 , 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1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)</m:t>
                    </m:r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  <a:sym typeface="Zawawi"/>
                  </a:rPr>
                  <a:t> </a:t>
                </a:r>
              </a:p>
              <a:p>
                <a:pPr algn="r" rtl="1"/>
                <a:r>
                  <a:rPr lang="ar-KW" sz="2600" dirty="0" smtClean="0">
                    <a:solidFill>
                      <a:srgbClr val="09771B"/>
                    </a:solidFill>
                    <a:cs typeface="AGA Rasheeq Bold" pitchFamily="2" charset="-78"/>
                  </a:rPr>
                  <a:t>ومتناقصة على كل من الفترتين </a:t>
                </a:r>
                <a:r>
                  <a:rPr lang="en-US" sz="2600" dirty="0" smtClean="0">
                    <a:solidFill>
                      <a:srgbClr val="09771B"/>
                    </a:solidFill>
                    <a:cs typeface="AGA Rasheeq Bold" pitchFamily="2" charset="-7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rgbClr val="09771B"/>
                            </a:solidFill>
                            <a:latin typeface="Cambria Math"/>
                            <a:cs typeface="AGA Rasheeq Bold" pitchFamily="2" charset="-78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9771B"/>
                            </a:solidFill>
                            <a:latin typeface="Cambria Math"/>
                            <a:cs typeface="AGA Rasheeq Bold" pitchFamily="2" charset="-78"/>
                          </a:rPr>
                          <m:t>−∞ , −</m:t>
                        </m:r>
                        <m:r>
                          <a:rPr lang="en-US" sz="2600" b="0" i="1" smtClean="0">
                            <a:solidFill>
                              <a:srgbClr val="09771B"/>
                            </a:solidFill>
                            <a:latin typeface="Cambria Math"/>
                            <a:cs typeface="AGA Rasheeq Bold" pitchFamily="2" charset="-78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rgbClr val="09771B"/>
                    </a:solidFill>
                    <a:cs typeface="AGA Rasheeq Bold" pitchFamily="2" charset="-78"/>
                  </a:rPr>
                  <a:t>,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9771B"/>
                        </a:solidFill>
                        <a:latin typeface="Cambria Math"/>
                        <a:cs typeface="AGA Rasheeq Bold" pitchFamily="2" charset="-78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9771B"/>
                        </a:solidFill>
                        <a:latin typeface="Cambria Math"/>
                        <a:cs typeface="AGA Rasheeq Bold" pitchFamily="2" charset="-78"/>
                      </a:rPr>
                      <m:t>1</m:t>
                    </m:r>
                    <m:r>
                      <a:rPr lang="en-US" sz="2600" b="0" i="1" smtClean="0">
                        <a:solidFill>
                          <a:srgbClr val="09771B"/>
                        </a:solidFill>
                        <a:latin typeface="Cambria Math"/>
                        <a:cs typeface="AGA Rasheeq Bold" pitchFamily="2" charset="-78"/>
                      </a:rPr>
                      <m:t> , ∞)</m:t>
                    </m:r>
                  </m:oMath>
                </a14:m>
                <a:r>
                  <a:rPr lang="ar-KW" sz="2600" dirty="0" smtClean="0">
                    <a:solidFill>
                      <a:srgbClr val="09771B"/>
                    </a:solidFill>
                    <a:cs typeface="AGA Rasheeq Bold" pitchFamily="2" charset="-78"/>
                  </a:rPr>
                  <a:t> </a:t>
                </a:r>
                <a:endParaRPr lang="ar-KW" sz="2600" dirty="0">
                  <a:solidFill>
                    <a:srgbClr val="09771B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81128"/>
                <a:ext cx="7568551" cy="892552"/>
              </a:xfrm>
              <a:prstGeom prst="rect">
                <a:avLst/>
              </a:prstGeom>
              <a:blipFill rotWithShape="1">
                <a:blip r:embed="rId7"/>
                <a:stretch>
                  <a:fillRect t="-4762" r="-1450" b="-1768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9353" y="5569858"/>
                <a:ext cx="8360639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  <a:sym typeface="Zawawi"/>
                  </a:rPr>
                  <a:t>توجد قيمة عظمى محلية عند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1</m:t>
                    </m:r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  <a:sym typeface="Zawawi"/>
                  </a:rPr>
                  <a:t>، وقيمة صغرى محلية عند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=−</m:t>
                    </m:r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1</m:t>
                    </m:r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</a:rPr>
                  <a:t>.</a:t>
                </a:r>
                <a:endParaRPr lang="ar-KW" sz="2600" dirty="0">
                  <a:solidFill>
                    <a:srgbClr val="220F71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53" y="5569858"/>
                <a:ext cx="8360639" cy="492443"/>
              </a:xfrm>
              <a:prstGeom prst="rect">
                <a:avLst/>
              </a:prstGeom>
              <a:blipFill rotWithShape="1">
                <a:blip r:embed="rId8"/>
                <a:stretch>
                  <a:fillRect t="-8750" r="-1313" b="-3375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7617" y="6084072"/>
                <a:ext cx="8896709" cy="6572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  <a:sym typeface="Zawawi"/>
                  </a:rPr>
                  <a:t>القيمة العظمى المحلية هي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1</m:t>
                        </m:r>
                      </m:e>
                    </m:d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2</m:t>
                        </m:r>
                      </m:den>
                    </m:f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  <a:sym typeface="Zawawi"/>
                  </a:rPr>
                  <a:t>، والقيمة الصغرى المحلية عند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1</m:t>
                        </m:r>
                      </m:e>
                    </m:d>
                    <m:r>
                      <a:rPr lang="en-US" sz="2600" b="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  <a:sym typeface="Zawawi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220F71"/>
                            </a:solidFill>
                            <a:latin typeface="Cambria Math"/>
                            <a:cs typeface="AGA Rasheeq Bold" pitchFamily="2" charset="-78"/>
                            <a:sym typeface="Zawawi"/>
                          </a:rPr>
                          <m:t>2</m:t>
                        </m:r>
                      </m:den>
                    </m:f>
                  </m:oMath>
                </a14:m>
                <a:r>
                  <a:rPr lang="ar-KW" sz="2600" dirty="0" smtClean="0">
                    <a:solidFill>
                      <a:srgbClr val="220F71"/>
                    </a:solidFill>
                    <a:cs typeface="AGA Rasheeq Bold" pitchFamily="2" charset="-78"/>
                  </a:rPr>
                  <a:t>.</a:t>
                </a:r>
                <a:endParaRPr lang="ar-KW" sz="2600" dirty="0">
                  <a:solidFill>
                    <a:srgbClr val="220F71"/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17" y="6084072"/>
                <a:ext cx="8896709" cy="657296"/>
              </a:xfrm>
              <a:prstGeom prst="rect">
                <a:avLst/>
              </a:prstGeom>
              <a:blipFill rotWithShape="1">
                <a:blip r:embed="rId9"/>
                <a:stretch>
                  <a:fillRect r="-1234" b="-1666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27"/>
          <p:cNvGrpSpPr>
            <a:grpSpLocks/>
          </p:cNvGrpSpPr>
          <p:nvPr/>
        </p:nvGrpSpPr>
        <p:grpSpPr bwMode="auto">
          <a:xfrm>
            <a:off x="8628202" y="1302378"/>
            <a:ext cx="399813" cy="544878"/>
            <a:chOff x="2064" y="979"/>
            <a:chExt cx="722" cy="901"/>
          </a:xfrm>
        </p:grpSpPr>
        <p:sp>
          <p:nvSpPr>
            <p:cNvPr id="16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17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30" name="Picture 130" descr="circuler_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32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3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4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40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41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42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43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35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6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7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8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9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18" name="Group 144"/>
            <p:cNvGrpSpPr>
              <a:grpSpLocks/>
            </p:cNvGrpSpPr>
            <p:nvPr/>
          </p:nvGrpSpPr>
          <p:grpSpPr bwMode="auto">
            <a:xfrm rot="-3733502" flipH="1" flipV="1">
              <a:off x="2372" y="1476"/>
              <a:ext cx="499" cy="150"/>
              <a:chOff x="2532" y="1051"/>
              <a:chExt cx="846" cy="288"/>
            </a:xfrm>
          </p:grpSpPr>
          <p:grpSp>
            <p:nvGrpSpPr>
              <p:cNvPr id="20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6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7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8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9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21" name="Group 150"/>
              <p:cNvGrpSpPr>
                <a:grpSpLocks/>
              </p:cNvGrpSpPr>
              <p:nvPr/>
            </p:nvGrpSpPr>
            <p:grpSpPr bwMode="auto">
              <a:xfrm rot="1353540">
                <a:off x="2674" y="1101"/>
                <a:ext cx="704" cy="238"/>
                <a:chOff x="1565" y="2568"/>
                <a:chExt cx="1059" cy="357"/>
              </a:xfrm>
            </p:grpSpPr>
            <p:sp>
              <p:nvSpPr>
                <p:cNvPr id="22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3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4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5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02" y="240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19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127"/>
          <p:cNvGrpSpPr>
            <a:grpSpLocks/>
          </p:cNvGrpSpPr>
          <p:nvPr/>
        </p:nvGrpSpPr>
        <p:grpSpPr bwMode="auto">
          <a:xfrm>
            <a:off x="8628575" y="5569858"/>
            <a:ext cx="399813" cy="544878"/>
            <a:chOff x="2064" y="979"/>
            <a:chExt cx="722" cy="901"/>
          </a:xfrm>
        </p:grpSpPr>
        <p:sp>
          <p:nvSpPr>
            <p:cNvPr id="45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46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9" name="Picture 130" descr="circuler_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61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3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64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5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66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67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68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47" name="Group 144"/>
            <p:cNvGrpSpPr>
              <a:grpSpLocks/>
            </p:cNvGrpSpPr>
            <p:nvPr/>
          </p:nvGrpSpPr>
          <p:grpSpPr bwMode="auto">
            <a:xfrm rot="-3733502" flipH="1" flipV="1">
              <a:off x="2372" y="1476"/>
              <a:ext cx="499" cy="150"/>
              <a:chOff x="2532" y="1051"/>
              <a:chExt cx="846" cy="288"/>
            </a:xfrm>
          </p:grpSpPr>
          <p:grpSp>
            <p:nvGrpSpPr>
              <p:cNvPr id="49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5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6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7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8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50" name="Group 150"/>
              <p:cNvGrpSpPr>
                <a:grpSpLocks/>
              </p:cNvGrpSpPr>
              <p:nvPr/>
            </p:nvGrpSpPr>
            <p:grpSpPr bwMode="auto">
              <a:xfrm rot="1353540">
                <a:off x="2674" y="1101"/>
                <a:ext cx="704" cy="238"/>
                <a:chOff x="1565" y="2568"/>
                <a:chExt cx="1059" cy="357"/>
              </a:xfrm>
            </p:grpSpPr>
            <p:sp>
              <p:nvSpPr>
                <p:cNvPr id="51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2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3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4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02" y="240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48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5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21A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43203" cy="36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1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WordArt 11" descr="ورد1"/>
          <p:cNvSpPr>
            <a:spLocks noChangeArrowheads="1" noChangeShapeType="1" noTextEdit="1"/>
          </p:cNvSpPr>
          <p:nvPr/>
        </p:nvSpPr>
        <p:spPr bwMode="auto">
          <a:xfrm>
            <a:off x="900113" y="1125538"/>
            <a:ext cx="6840537" cy="215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1"/>
            <a:r>
              <a:rPr lang="ar-KW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ea typeface="+mn-cs"/>
                <a:cs typeface="Al-Homam" pitchFamily="2" charset="-78"/>
              </a:rPr>
              <a:t>مع تحيات قسم </a:t>
            </a:r>
            <a:r>
              <a:rPr lang="ar-IQ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ea typeface="+mn-cs"/>
                <a:cs typeface="Al-Homam" pitchFamily="2" charset="-78"/>
              </a:rPr>
              <a:t>الحاسبات</a:t>
            </a:r>
            <a:endParaRPr lang="ar-KW" sz="3600" b="1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Hor" panose="02060603050605020204" pitchFamily="18" charset="-78"/>
              <a:ea typeface="+mn-cs"/>
              <a:cs typeface="Al-Homam" pitchFamily="2" charset="-78"/>
            </a:endParaRPr>
          </a:p>
        </p:txBody>
      </p:sp>
      <p:sp>
        <p:nvSpPr>
          <p:cNvPr id="5" name="WordArt 10" descr="6"/>
          <p:cNvSpPr>
            <a:spLocks noChangeArrowheads="1" noChangeShapeType="1" noTextEdit="1"/>
          </p:cNvSpPr>
          <p:nvPr/>
        </p:nvSpPr>
        <p:spPr bwMode="auto">
          <a:xfrm rot="-152671">
            <a:off x="1311275" y="3079750"/>
            <a:ext cx="684053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1"/>
            <a:r>
              <a:rPr lang="ar-KW" sz="3600" b="1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FAE2CA">
                      <a:alpha val="79999"/>
                    </a:srgbClr>
                  </a:outerShdw>
                </a:effectLst>
                <a:latin typeface="+mn-cs"/>
                <a:ea typeface="+mn-cs"/>
                <a:cs typeface="ACS  Fayrouz Extra Bold" pitchFamily="2" charset="-78"/>
              </a:rPr>
              <a:t>مع كل الشكر </a:t>
            </a:r>
            <a:r>
              <a:rPr lang="ar-KW" sz="3600" b="1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FAE2CA">
                      <a:alpha val="79999"/>
                    </a:srgbClr>
                  </a:outerShdw>
                </a:effectLst>
                <a:latin typeface="+mn-cs"/>
                <a:ea typeface="+mn-cs"/>
                <a:cs typeface="ACS  Fayrouz Extra Bold" pitchFamily="2" charset="-78"/>
              </a:rPr>
              <a:t>والتقدير</a:t>
            </a:r>
            <a:endParaRPr lang="ar-KW" sz="3600" b="1" kern="10" dirty="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FAE2CA">
                    <a:alpha val="79999"/>
                  </a:srgbClr>
                </a:outerShdw>
              </a:effectLst>
              <a:latin typeface="+mn-cs"/>
              <a:ea typeface="+mn-cs"/>
              <a:cs typeface="ACS  Fayrouz Extr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39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512" y="-432048"/>
            <a:ext cx="9180512" cy="7290048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 bwMode="auto">
          <a:xfrm>
            <a:off x="4350491" y="2204864"/>
            <a:ext cx="461399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Arial" charset="0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ar-IQ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cs typeface="Al-Hadith1" pitchFamily="2" charset="-78"/>
              </a:rPr>
              <a:t>كلية التربية الأساسية</a:t>
            </a:r>
            <a:endParaRPr lang="ar-SA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cs typeface="Al-Hadith1" pitchFamily="2" charset="-78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 bwMode="auto">
          <a:xfrm>
            <a:off x="3276493" y="116632"/>
            <a:ext cx="583201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Arial" charset="0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ar-KW" sz="6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cs typeface="Al-Hadith1" pitchFamily="2" charset="-78"/>
              </a:rPr>
              <a:t>قسم </a:t>
            </a:r>
            <a:r>
              <a:rPr lang="ar-IQ" sz="66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cs typeface="Al-Hadith1" pitchFamily="2" charset="-78"/>
              </a:rPr>
              <a:t>الجاسبات</a:t>
            </a:r>
            <a:endParaRPr lang="ar-SA" sz="6600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cs typeface="Al-Hadith1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1312547"/>
            <a:ext cx="136815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66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Al-Hadith1" pitchFamily="2" charset="-78"/>
              </a:rPr>
              <a:t>في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7810" y="3429000"/>
            <a:ext cx="45721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5400" b="1" dirty="0" smtClean="0">
                <a:solidFill>
                  <a:srgbClr val="97E4FF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يشكر</a:t>
            </a:r>
            <a:r>
              <a:rPr lang="ar-IQ" sz="5400" b="1" dirty="0" smtClean="0">
                <a:solidFill>
                  <a:srgbClr val="97E4FF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تعاونكم </a:t>
            </a:r>
            <a:endParaRPr lang="ar-KW" sz="5400" b="1" dirty="0">
              <a:solidFill>
                <a:srgbClr val="97E4FF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5293657"/>
            <a:ext cx="345638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6000" b="1" dirty="0" smtClean="0">
                <a:solidFill>
                  <a:srgbClr val="E7FEFF"/>
                </a:solidFill>
              </a:rPr>
              <a:t>واصغائكم</a:t>
            </a:r>
            <a:endParaRPr lang="ar-KW" sz="6000" b="1" dirty="0">
              <a:solidFill>
                <a:srgbClr val="E7F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6352" y="1282759"/>
            <a:ext cx="8047200" cy="784286"/>
            <a:chOff x="819" y="2264"/>
            <a:chExt cx="1437" cy="488"/>
          </a:xfrm>
        </p:grpSpPr>
        <p:sp>
          <p:nvSpPr>
            <p:cNvPr id="3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KW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gray">
            <a:xfrm>
              <a:off x="819" y="2264"/>
              <a:ext cx="1437" cy="393"/>
            </a:xfrm>
            <a:prstGeom prst="rect">
              <a:avLst/>
            </a:prstGeom>
            <a:gradFill rotWithShape="1">
              <a:gsLst>
                <a:gs pos="7400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/>
              <a:r>
                <a:rPr lang="en-US" sz="2800" dirty="0">
                  <a:solidFill>
                    <a:srgbClr val="4C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Absolute Extreme </a:t>
              </a:r>
              <a:r>
                <a:rPr lang="en-US" sz="2800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Value  </a:t>
              </a:r>
              <a:r>
                <a:rPr lang="ar-KW" sz="3200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القيم القصوى المطلقة</a:t>
              </a:r>
              <a:endParaRPr lang="en-US" sz="3200" dirty="0">
                <a:solidFill>
                  <a:srgbClr val="4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23776" y="2319809"/>
            <a:ext cx="8064000" cy="720000"/>
            <a:chOff x="816" y="2304"/>
            <a:chExt cx="1440" cy="448"/>
          </a:xfrm>
        </p:grpSpPr>
        <p:sp>
          <p:nvSpPr>
            <p:cNvPr id="6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KW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 dirty="0">
                  <a:solidFill>
                    <a:srgbClr val="4C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sz="2800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Local Extreme Value         </a:t>
              </a:r>
              <a:r>
                <a:rPr lang="ar-KW" sz="3200" dirty="0">
                  <a:solidFill>
                    <a:srgbClr val="4C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القيم القصوى </a:t>
              </a:r>
              <a:r>
                <a:rPr lang="ar-KW" sz="3200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المحلية</a:t>
              </a:r>
              <a:endParaRPr lang="en-US" sz="3200" dirty="0">
                <a:solidFill>
                  <a:srgbClr val="4634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GA Rasheeq Bold" pitchFamily="2" charset="-78"/>
              </a:endParaRP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58733" y="4148806"/>
            <a:ext cx="8064000" cy="720000"/>
            <a:chOff x="816" y="2304"/>
            <a:chExt cx="1440" cy="448"/>
          </a:xfrm>
        </p:grpSpPr>
        <p:sp>
          <p:nvSpPr>
            <p:cNvPr id="9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KW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0" hangingPunct="0"/>
              <a:r>
                <a:rPr lang="en-US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Increasing And Decreasing Functions </a:t>
              </a:r>
              <a:r>
                <a:rPr lang="ar-K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تزايد وتناقص الدوال    </a:t>
              </a:r>
              <a:endPara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558733" y="5237163"/>
            <a:ext cx="8064000" cy="720000"/>
            <a:chOff x="816" y="2304"/>
            <a:chExt cx="1440" cy="448"/>
          </a:xfrm>
        </p:grpSpPr>
        <p:sp>
          <p:nvSpPr>
            <p:cNvPr id="12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KW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24314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200" dirty="0" smtClean="0">
                  <a:solidFill>
                    <a:srgbClr val="002E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Rasheeq Bold" pitchFamily="2" charset="-78"/>
                </a:rPr>
                <a:t>Interval </a:t>
              </a:r>
              <a:r>
                <a:rPr lang="en-US" sz="2200" dirty="0" smtClean="0"/>
                <a:t>Of</a:t>
              </a:r>
              <a:r>
                <a:rPr lang="en-US" sz="22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Increasing And Decreasing</a:t>
              </a:r>
              <a:r>
                <a:rPr lang="en-US" sz="2200" dirty="0" smtClean="0"/>
                <a:t> </a:t>
              </a:r>
              <a:r>
                <a:rPr lang="ar-KW" sz="2200" dirty="0" smtClean="0">
                  <a:solidFill>
                    <a:srgbClr val="002E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فترات التزايد وفترات التناقص</a:t>
              </a:r>
              <a:r>
                <a:rPr lang="ar-SA" sz="2200" dirty="0" smtClean="0">
                  <a:solidFill>
                    <a:srgbClr val="002E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200" dirty="0">
                <a:solidFill>
                  <a:srgbClr val="002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54629" y="211636"/>
            <a:ext cx="1872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chemeClr val="tx2"/>
                </a:solidFill>
              </a:rPr>
              <a:t>تعلمت</a:t>
            </a:r>
            <a:endParaRPr lang="ar-KW" sz="3200" dirty="0">
              <a:solidFill>
                <a:schemeClr val="accent6">
                  <a:lumMod val="50000"/>
                </a:schemeClr>
              </a:solidFill>
              <a:cs typeface="AGA Rasheeq Bold" pitchFamily="2" charset="-78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 flipH="1">
            <a:off x="5148064" y="188640"/>
            <a:ext cx="995363" cy="835025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gradFill flip="none" rotWithShape="1">
            <a:gsLst>
              <a:gs pos="0">
                <a:srgbClr val="75B000"/>
              </a:gs>
              <a:gs pos="43000">
                <a:srgbClr val="21D6E0"/>
              </a:gs>
              <a:gs pos="65000">
                <a:srgbClr val="0087E6"/>
              </a:gs>
              <a:gs pos="100000">
                <a:srgbClr val="7DBEFF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ar-KW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2915816" y="188640"/>
            <a:ext cx="995362" cy="835025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43000">
                <a:schemeClr val="accent2">
                  <a:lumMod val="60000"/>
                  <a:lumOff val="4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ar-KW"/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524804" y="3284984"/>
            <a:ext cx="8064000" cy="720000"/>
            <a:chOff x="816" y="2304"/>
            <a:chExt cx="1440" cy="448"/>
          </a:xfrm>
        </p:grpSpPr>
        <p:sp>
          <p:nvSpPr>
            <p:cNvPr id="22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KW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Critical Point                    </a:t>
              </a:r>
              <a:r>
                <a:rPr lang="ar-KW" sz="2800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النقط الحرجة</a:t>
              </a:r>
              <a:endParaRPr lang="en-US" sz="2800" dirty="0">
                <a:solidFill>
                  <a:srgbClr val="463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Rasheeq Bol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4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76913" y="154591"/>
            <a:ext cx="2219644" cy="641961"/>
            <a:chOff x="4320" y="1152"/>
            <a:chExt cx="414" cy="402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ltGray">
            <a:xfrm>
              <a:off x="4329" y="1182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KW"/>
            </a:p>
          </p:txBody>
        </p:sp>
      </p:grpSp>
      <p:sp>
        <p:nvSpPr>
          <p:cNvPr id="5" name="Rectangle 9"/>
          <p:cNvSpPr>
            <a:spLocks noChangeArrowheads="1"/>
          </p:cNvSpPr>
          <p:nvPr/>
        </p:nvSpPr>
        <p:spPr bwMode="black">
          <a:xfrm>
            <a:off x="6454643" y="202499"/>
            <a:ext cx="2084863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rtl="1"/>
            <a:r>
              <a:rPr lang="ar-KW" sz="2800" dirty="0" smtClean="0">
                <a:solidFill>
                  <a:srgbClr val="FFFFFF"/>
                </a:solidFill>
                <a:cs typeface="AGA Rasheeq Bold" pitchFamily="2" charset="-78"/>
              </a:rPr>
              <a:t>نظرية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5647" y="1009811"/>
                <a:ext cx="748883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لتكن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دالة متصلة على مجالها وكانت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 ,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AGA Rasheeq Bold" pitchFamily="2" charset="-7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AGA Rasheeq Bold" pitchFamily="2" charset="-78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)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نقطة حرجة.</a:t>
                </a:r>
                <a:endParaRPr lang="ar-KW" sz="2800" dirty="0">
                  <a:solidFill>
                    <a:schemeClr val="accent6">
                      <a:lumMod val="50000"/>
                    </a:schemeClr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47" y="1009811"/>
                <a:ext cx="7488831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9412" r="-1629" b="-3529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396552" y="1571273"/>
                <a:ext cx="9137125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(1)</a:t>
                </a:r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</a:t>
                </a:r>
                <a:r>
                  <a:rPr lang="ar-KW" sz="2800" dirty="0">
                    <a:solidFill>
                      <a:schemeClr val="accent6">
                        <a:lumMod val="50000"/>
                      </a:schemeClr>
                    </a:solidFill>
                  </a:rPr>
                  <a:t>إذا كانت إشارة المشتقة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ar-KW" sz="2800" dirty="0">
                    <a:solidFill>
                      <a:schemeClr val="accent6">
                        <a:lumMod val="50000"/>
                      </a:schemeClr>
                    </a:solidFill>
                  </a:rPr>
                  <a:t> تتغير من </a:t>
                </a:r>
                <a:r>
                  <a:rPr lang="ar-KW" sz="2800" dirty="0">
                    <a:solidFill>
                      <a:srgbClr val="C00000"/>
                    </a:solidFill>
                  </a:rPr>
                  <a:t>الموجب</a:t>
                </a:r>
                <a:r>
                  <a:rPr lang="ar-KW" sz="2800" dirty="0">
                    <a:solidFill>
                      <a:schemeClr val="accent6">
                        <a:lumMod val="50000"/>
                      </a:schemeClr>
                    </a:solidFill>
                  </a:rPr>
                  <a:t> إلى </a:t>
                </a:r>
                <a:r>
                  <a:rPr lang="ar-KW" sz="2800" dirty="0">
                    <a:solidFill>
                      <a:srgbClr val="09771B"/>
                    </a:solidFill>
                  </a:rPr>
                  <a:t>السالب </a:t>
                </a:r>
                <a:r>
                  <a:rPr lang="ar-KW" sz="2800" dirty="0">
                    <a:solidFill>
                      <a:schemeClr val="accent6">
                        <a:lumMod val="50000"/>
                      </a:schemeClr>
                    </a:solidFill>
                  </a:rPr>
                  <a:t>عند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𝑐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، </a:t>
                </a:r>
              </a:p>
              <a:p>
                <a:pPr algn="r" rtl="1"/>
                <a:r>
                  <a:rPr lang="ar-KW" sz="2800" dirty="0">
                    <a:solidFill>
                      <a:schemeClr val="accent6">
                        <a:lumMod val="50000"/>
                      </a:schemeClr>
                    </a:solidFill>
                  </a:rPr>
                  <a:t>فإن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ar-KW" sz="2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ar-KW" sz="2800" dirty="0">
                    <a:solidFill>
                      <a:srgbClr val="FF0000"/>
                    </a:solidFill>
                  </a:rPr>
                  <a:t>يكون </a:t>
                </a:r>
                <a:r>
                  <a:rPr lang="ar-KW" sz="2800" dirty="0">
                    <a:solidFill>
                      <a:schemeClr val="accent6">
                        <a:lumMod val="50000"/>
                      </a:schemeClr>
                    </a:solidFill>
                  </a:rPr>
                  <a:t>لها قيمة عظمى محلية عند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ar-KW" sz="2800" dirty="0">
                    <a:solidFill>
                      <a:schemeClr val="accent6">
                        <a:lumMod val="50000"/>
                      </a:schemeClr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552" y="1571273"/>
                <a:ext cx="9137125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10897" r="-1401" b="-1730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C:\Users\Rehab\AppData\Local\Temp\SNAGHTML43e80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72782"/>
            <a:ext cx="7374002" cy="333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55775" y="5787044"/>
            <a:ext cx="54726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dirty="0">
                <a:solidFill>
                  <a:srgbClr val="220F71"/>
                </a:solidFill>
              </a:rPr>
              <a:t>منحنى الدالة  تغير من التزايد الى التناقص </a:t>
            </a:r>
            <a:r>
              <a:rPr lang="ar-KW" sz="2800" dirty="0" smtClean="0">
                <a:solidFill>
                  <a:srgbClr val="220F71"/>
                </a:solidFill>
              </a:rPr>
              <a:t>عند</a:t>
            </a:r>
            <a:endParaRPr lang="ar-KW" sz="2800" dirty="0">
              <a:solidFill>
                <a:srgbClr val="220F7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59632" y="5797133"/>
                <a:ext cx="1815770" cy="8002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𝑥</m:t>
                    </m:r>
                    <m:r>
                      <a:rPr lang="en-US" sz="280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=</m:t>
                    </m:r>
                    <m:r>
                      <a:rPr lang="en-US" sz="280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𝑐</m:t>
                    </m:r>
                  </m:oMath>
                </a14:m>
                <a:r>
                  <a:rPr lang="ar-KW" sz="2800" i="1" dirty="0">
                    <a:solidFill>
                      <a:srgbClr val="220F71"/>
                    </a:solidFill>
                    <a:latin typeface="Cambria Math"/>
                    <a:cs typeface="AGA Rasheeq Bold" pitchFamily="2" charset="-78"/>
                  </a:rPr>
                  <a:t> </a:t>
                </a:r>
              </a:p>
              <a:p>
                <a:endParaRPr lang="ar-KW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797133"/>
                <a:ext cx="1815770" cy="800219"/>
              </a:xfrm>
              <a:prstGeom prst="rect">
                <a:avLst/>
              </a:prstGeom>
              <a:blipFill rotWithShape="1">
                <a:blip r:embed="rId5"/>
                <a:stretch>
                  <a:fillRect t="-610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58644" y="395534"/>
            <a:ext cx="67734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dirty="0" smtClean="0">
                <a:solidFill>
                  <a:srgbClr val="C00000"/>
                </a:solidFill>
              </a:rPr>
              <a:t>اختبار المشتقة الأولى للقيم القصوى المحلية</a:t>
            </a:r>
            <a:endParaRPr lang="ar-KW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684583" y="385500"/>
                <a:ext cx="748883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لتكن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دالة متصلة على مجالها وكانت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 ,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AGA Rasheeq Bold" pitchFamily="2" charset="-7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AGA Rasheeq Bold" pitchFamily="2" charset="-78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)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نقطة حرجة.</a:t>
                </a:r>
                <a:endParaRPr lang="ar-KW" sz="2800" dirty="0">
                  <a:solidFill>
                    <a:schemeClr val="accent6">
                      <a:lumMod val="50000"/>
                    </a:schemeClr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4583" y="385500"/>
                <a:ext cx="7488831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9302" r="-1629" b="-3372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942103"/>
                <a:ext cx="8057007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(2)</a:t>
                </a:r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</a:t>
                </a:r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إذا تغيرت إشارة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من </a:t>
                </a:r>
                <a:r>
                  <a:rPr lang="ar-KW" sz="2800" dirty="0" smtClean="0">
                    <a:solidFill>
                      <a:srgbClr val="09771B"/>
                    </a:solidFill>
                  </a:rPr>
                  <a:t>السالب</a:t>
                </a:r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إلى </a:t>
                </a:r>
                <a:r>
                  <a:rPr lang="ar-KW" sz="2800" dirty="0" smtClean="0">
                    <a:solidFill>
                      <a:srgbClr val="C00000"/>
                    </a:solidFill>
                  </a:rPr>
                  <a:t>الموجب</a:t>
                </a:r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عند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𝑐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، </a:t>
                </a:r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فإن</a:t>
                </a:r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</a:t>
                </a:r>
                <a:r>
                  <a:rPr lang="ar-KW" sz="2800" dirty="0" smtClean="0">
                    <a:solidFill>
                      <a:srgbClr val="FF0000"/>
                    </a:solidFill>
                    <a:cs typeface="AGA Rasheeq Bold" pitchFamily="2" charset="-78"/>
                  </a:rPr>
                  <a:t>يكون</a:t>
                </a:r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</a:t>
                </a:r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لها قيمة صغرى محلية عند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𝑐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.</a:t>
                </a:r>
                <a:endParaRPr lang="ar-KW" sz="2800" dirty="0">
                  <a:solidFill>
                    <a:schemeClr val="accent6">
                      <a:lumMod val="50000"/>
                    </a:schemeClr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42103"/>
                <a:ext cx="8057007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63" t="-10897" r="-1665" b="-185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4813" y="1896210"/>
            <a:ext cx="7675082" cy="347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4039" y="5581774"/>
            <a:ext cx="54726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dirty="0">
                <a:solidFill>
                  <a:srgbClr val="220F71"/>
                </a:solidFill>
              </a:rPr>
              <a:t>منحنى الدالة  تغير من التناقص الى التزايد عند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5647" y="5581774"/>
                <a:ext cx="1815770" cy="8002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𝑥</m:t>
                    </m:r>
                    <m:r>
                      <a:rPr lang="en-US" sz="280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=</m:t>
                    </m:r>
                    <m:r>
                      <a:rPr lang="en-US" sz="2800" i="1" smtClean="0">
                        <a:solidFill>
                          <a:srgbClr val="220F71"/>
                        </a:solidFill>
                        <a:latin typeface="Cambria Math"/>
                        <a:cs typeface="AGA Rasheeq Bold" pitchFamily="2" charset="-78"/>
                      </a:rPr>
                      <m:t>𝑐</m:t>
                    </m:r>
                  </m:oMath>
                </a14:m>
                <a:r>
                  <a:rPr lang="ar-KW" sz="2800" i="1" dirty="0">
                    <a:solidFill>
                      <a:srgbClr val="220F71"/>
                    </a:solidFill>
                    <a:latin typeface="Cambria Math"/>
                    <a:cs typeface="AGA Rasheeq Bold" pitchFamily="2" charset="-78"/>
                  </a:rPr>
                  <a:t> </a:t>
                </a:r>
              </a:p>
              <a:p>
                <a:endParaRPr lang="ar-KW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47" y="5581774"/>
                <a:ext cx="1815770" cy="800219"/>
              </a:xfrm>
              <a:prstGeom prst="rect">
                <a:avLst/>
              </a:prstGeom>
              <a:blipFill rotWithShape="1">
                <a:blip r:embed="rId5"/>
                <a:stretch>
                  <a:fillRect t="-610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65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1124744"/>
                <a:ext cx="8201023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(3)</a:t>
                </a:r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إذا لم تتغير إشارة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′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عند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𝑐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، فإن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</a:t>
                </a:r>
                <a:r>
                  <a:rPr lang="ar-KW" sz="2800" dirty="0" smtClean="0">
                    <a:solidFill>
                      <a:srgbClr val="FF0000"/>
                    </a:solidFill>
                    <a:cs typeface="AGA Rasheeq Bold" pitchFamily="2" charset="-78"/>
                  </a:rPr>
                  <a:t>لا يكون</a:t>
                </a:r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لها قيمة قصوى محلية عند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𝑐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.</a:t>
                </a:r>
                <a:endParaRPr lang="ar-KW" sz="2800" dirty="0">
                  <a:solidFill>
                    <a:schemeClr val="accent6">
                      <a:lumMod val="50000"/>
                    </a:schemeClr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24744"/>
                <a:ext cx="8201023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12" t="-10256" r="-1560" b="-185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80528" y="385500"/>
                <a:ext cx="691652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لتكن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دالة متصلة على مجالها وكانت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 ,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AGA Rasheeq Bold" pitchFamily="2" charset="-7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AGA Rasheeq Bold" pitchFamily="2" charset="-78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AGA Rasheeq Bold" pitchFamily="2" charset="-78"/>
                      </a:rPr>
                      <m:t>)</m:t>
                    </m:r>
                  </m:oMath>
                </a14:m>
                <a:r>
                  <a:rPr lang="ar-KW" sz="2800" dirty="0" smtClean="0">
                    <a:solidFill>
                      <a:schemeClr val="accent6">
                        <a:lumMod val="50000"/>
                      </a:schemeClr>
                    </a:solidFill>
                    <a:cs typeface="AGA Rasheeq Bold" pitchFamily="2" charset="-78"/>
                  </a:rPr>
                  <a:t> نقطة حرجة.</a:t>
                </a:r>
                <a:endParaRPr lang="ar-KW" sz="2800" dirty="0">
                  <a:solidFill>
                    <a:schemeClr val="accent6">
                      <a:lumMod val="50000"/>
                    </a:schemeClr>
                  </a:solidFill>
                  <a:cs typeface="AGA Rasheeq Bold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385500"/>
                <a:ext cx="691652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9302" r="-1762" b="-3372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9" descr="C:\Users\Rehab\AppData\Local\Temp\SNAGHTML46474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22" y="2078851"/>
            <a:ext cx="6983191" cy="315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7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260648"/>
            <a:ext cx="566596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هنا نبين كيف نطّبق اختبار المشتقة الأولى لإيجاد القيم القصوى المحلية لدالّة.</a:t>
            </a:r>
            <a:endParaRPr lang="ar-KW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7300" y="5219119"/>
            <a:ext cx="45533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dirty="0" smtClean="0">
                <a:latin typeface="Apple Garamond BT" pitchFamily="2" charset="0"/>
              </a:rPr>
              <a:t>:</a:t>
            </a:r>
            <a:r>
              <a:rPr lang="ar-KW" sz="3200" dirty="0" smtClean="0">
                <a:latin typeface="Apple Garamond BT" pitchFamily="2" charset="0"/>
              </a:rPr>
              <a:t>التاليين</a:t>
            </a:r>
            <a:r>
              <a:rPr lang="en-US" sz="3200" dirty="0" smtClean="0">
                <a:latin typeface="Apple Garamond BT" pitchFamily="2" charset="0"/>
              </a:rPr>
              <a:t>(1)</a:t>
            </a:r>
            <a:r>
              <a:rPr lang="ar-KW" sz="3200" dirty="0" smtClean="0">
                <a:latin typeface="Apple Garamond BT" pitchFamily="2" charset="0"/>
              </a:rPr>
              <a:t> </a:t>
            </a:r>
            <a:r>
              <a:rPr lang="ar-KW" sz="3200" dirty="0">
                <a:latin typeface="Apple Garamond BT" pitchFamily="2" charset="0"/>
              </a:rPr>
              <a:t>و </a:t>
            </a:r>
            <a:r>
              <a:rPr lang="en-US" sz="3200" dirty="0">
                <a:latin typeface="Apple Garamond BT" pitchFamily="2" charset="0"/>
              </a:rPr>
              <a:t>(2)</a:t>
            </a:r>
            <a:r>
              <a:rPr lang="ar-KW" sz="3200" dirty="0">
                <a:latin typeface="Apple Garamond BT" pitchFamily="2" charset="0"/>
              </a:rPr>
              <a:t> </a:t>
            </a:r>
            <a:r>
              <a:rPr lang="ar-KW" sz="3200" dirty="0" smtClean="0">
                <a:latin typeface="Apple Garamond BT" pitchFamily="2" charset="0"/>
              </a:rPr>
              <a:t>كما </a:t>
            </a:r>
            <a:r>
              <a:rPr lang="ar-KW" sz="3200" dirty="0">
                <a:latin typeface="Apple Garamond BT" pitchFamily="2" charset="0"/>
              </a:rPr>
              <a:t>في </a:t>
            </a:r>
            <a:r>
              <a:rPr lang="ar-KW" sz="3200" dirty="0" smtClean="0">
                <a:latin typeface="Apple Garamond BT" pitchFamily="2" charset="0"/>
              </a:rPr>
              <a:t>المثالين</a:t>
            </a:r>
            <a:endParaRPr lang="ar-KW" sz="3200" dirty="0">
              <a:latin typeface="Apple Garamond B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11760" y="1628800"/>
                <a:ext cx="4104456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3200" dirty="0" smtClean="0">
                    <a:solidFill>
                      <a:srgbClr val="220F7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ar-KW" sz="3200" dirty="0">
                    <a:solidFill>
                      <a:srgbClr val="220F71"/>
                    </a:solidFill>
                    <a:cs typeface="Arial" panose="020B0604020202020204" pitchFamily="34" charset="0"/>
                  </a:rPr>
                  <a:t>الأعداد الحرجة لدالة</a:t>
                </a:r>
                <a:endParaRPr lang="ar-KW" sz="3200" dirty="0">
                  <a:solidFill>
                    <a:srgbClr val="220F7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628800"/>
                <a:ext cx="4104456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3276273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09771B"/>
                        </a:solidFill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3200" smtClean="0">
                        <a:solidFill>
                          <a:srgbClr val="09771B"/>
                        </a:solidFill>
                        <a:latin typeface="Cambria Math"/>
                        <a:cs typeface="Arial" panose="020B0604020202020204" pitchFamily="34" charset="0"/>
                      </a:rPr>
                      <m:t>′ </m:t>
                    </m:r>
                  </m:oMath>
                </a14:m>
                <a:r>
                  <a:rPr lang="ar-KW" sz="3200" dirty="0">
                    <a:solidFill>
                      <a:srgbClr val="09771B"/>
                    </a:solidFill>
                    <a:cs typeface="Arial" panose="020B0604020202020204" pitchFamily="34" charset="0"/>
                  </a:rPr>
                  <a:t>على كل فترة بإيجاد قيمة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9771B"/>
                        </a:solidFill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3200">
                        <a:solidFill>
                          <a:srgbClr val="09771B"/>
                        </a:solidFill>
                        <a:latin typeface="Cambria Math"/>
                        <a:cs typeface="Arial" panose="020B0604020202020204" pitchFamily="34" charset="0"/>
                      </a:rPr>
                      <m:t>′ </m:t>
                    </m:r>
                  </m:oMath>
                </a14:m>
                <a:r>
                  <a:rPr lang="ar-KW" sz="3200" dirty="0">
                    <a:solidFill>
                      <a:srgbClr val="09771B"/>
                    </a:solidFill>
                    <a:cs typeface="Arial" panose="020B0604020202020204" pitchFamily="34" charset="0"/>
                  </a:rPr>
                  <a:t>نحدّد إشارة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76273"/>
                <a:ext cx="7848872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2204864"/>
                <a:ext cx="828092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3200" dirty="0" smtClean="0">
                    <a:solidFill>
                      <a:srgbClr val="220F71"/>
                    </a:solidFill>
                    <a:cs typeface="Arial" panose="020B0604020202020204" pitchFamily="34" charset="0"/>
                  </a:rPr>
                  <a:t> موجبة أو سالبة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32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ar-KW" sz="3200" dirty="0">
                    <a:solidFill>
                      <a:srgbClr val="220F71"/>
                    </a:solidFill>
                    <a:cs typeface="Arial" panose="020B0604020202020204" pitchFamily="34" charset="0"/>
                  </a:rPr>
                  <a:t>تجزّئ محور السينات إلى فترات تكون فيها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04864"/>
                <a:ext cx="828092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915" t="-13542" r="-1620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35755" y="3861048"/>
                <a:ext cx="3888432" cy="8617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KW" sz="3200" dirty="0" smtClean="0">
                    <a:solidFill>
                      <a:srgbClr val="09771B"/>
                    </a:solidFill>
                    <a:latin typeface="Apple Garamond BT" pitchFamily="2" charset="0"/>
                  </a:rPr>
                  <a:t>على الفترة،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9771B"/>
                        </a:solidFill>
                        <a:latin typeface="Cambria Math"/>
                      </a:rPr>
                      <m:t>𝑥</m:t>
                    </m:r>
                    <m:r>
                      <a:rPr lang="en-US" sz="3200">
                        <a:solidFill>
                          <a:srgbClr val="09771B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ar-KW" sz="3200" dirty="0">
                    <a:solidFill>
                      <a:srgbClr val="09771B"/>
                    </a:solidFill>
                    <a:latin typeface="Apple Garamond BT" pitchFamily="2" charset="0"/>
                  </a:rPr>
                  <a:t>لقيمة واحدة</a:t>
                </a:r>
              </a:p>
              <a:p>
                <a:endParaRPr lang="ar-KW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55" y="3861048"/>
                <a:ext cx="3888432" cy="861774"/>
              </a:xfrm>
              <a:prstGeom prst="rect">
                <a:avLst/>
              </a:prstGeom>
              <a:blipFill rotWithShape="1">
                <a:blip r:embed="rId5"/>
                <a:stretch>
                  <a:fillRect t="-915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627784" y="4627875"/>
            <a:ext cx="3312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pple Garamond BT" pitchFamily="2" charset="0"/>
              </a:rPr>
              <a:t>(5)</a:t>
            </a:r>
            <a:r>
              <a:rPr lang="ar-KW" sz="3200" b="1" dirty="0">
                <a:solidFill>
                  <a:srgbClr val="FF0000"/>
                </a:solidFill>
                <a:latin typeface="Apple Garamond BT" pitchFamily="2" charset="0"/>
              </a:rPr>
              <a:t> ثم نطبق نظرية  </a:t>
            </a:r>
          </a:p>
        </p:txBody>
      </p:sp>
    </p:spTree>
    <p:extLst>
      <p:ext uri="{BB962C8B-B14F-4D97-AF65-F5344CB8AC3E}">
        <p14:creationId xmlns:p14="http://schemas.microsoft.com/office/powerpoint/2010/main" val="40721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707430" y="116632"/>
            <a:ext cx="1648546" cy="536575"/>
            <a:chOff x="3964" y="2071"/>
            <a:chExt cx="1484" cy="330"/>
          </a:xfrm>
        </p:grpSpPr>
        <p:sp>
          <p:nvSpPr>
            <p:cNvPr id="13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</p:grpSp>
      <p:sp>
        <p:nvSpPr>
          <p:cNvPr id="5" name="Rectangle 22"/>
          <p:cNvSpPr>
            <a:spLocks noChangeArrowheads="1"/>
          </p:cNvSpPr>
          <p:nvPr/>
        </p:nvSpPr>
        <p:spPr bwMode="gray">
          <a:xfrm>
            <a:off x="3003102" y="171798"/>
            <a:ext cx="11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/>
            <a:r>
              <a:rPr lang="ar-KW" sz="2800" dirty="0" smtClean="0">
                <a:solidFill>
                  <a:schemeClr val="accent6">
                    <a:lumMod val="50000"/>
                  </a:schemeClr>
                </a:solidFill>
                <a:cs typeface="AGA Rasheeq Bold" pitchFamily="2" charset="-78"/>
              </a:rPr>
              <a:t>مثال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1714" y="548680"/>
                <a:ext cx="232474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ar-KW" sz="32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ar-KW" sz="3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لتكن </a:t>
                </a:r>
                <a:r>
                  <a:rPr lang="ar-KW" sz="32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الدالة</a:t>
                </a:r>
                <a:endParaRPr lang="ar-KW" sz="3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714" y="548680"/>
                <a:ext cx="2324742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3542" r="-6299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91487" y="620688"/>
                <a:ext cx="3327770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12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ar-KW" sz="2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487" y="620688"/>
                <a:ext cx="3327770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3821" y="621814"/>
            <a:ext cx="26651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3200" dirty="0">
                <a:cs typeface="Arial" panose="020B0604020202020204" pitchFamily="34" charset="0"/>
              </a:rPr>
              <a:t>أوجد كلاً مما يلي: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3079" y="1124744"/>
            <a:ext cx="40813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3200" dirty="0" smtClean="0"/>
              <a:t>النقاط الحرجة للدالة.</a:t>
            </a:r>
            <a:endParaRPr lang="ar-KW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809" y="1644364"/>
                <a:ext cx="792088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32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الفترات التي تكون الدالة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ar-KW" sz="3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متزايدة أو متناقصة</a:t>
                </a:r>
                <a:r>
                  <a:rPr lang="ar-KW" sz="2600" dirty="0" smtClean="0">
                    <a:solidFill>
                      <a:schemeClr val="tx1"/>
                    </a:solidFill>
                    <a:cs typeface="AGA Rasheeq Bold" pitchFamily="2" charset="-78"/>
                  </a:rPr>
                  <a:t> </a:t>
                </a:r>
                <a:r>
                  <a:rPr lang="ar-KW" sz="3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عليها.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09" y="1644364"/>
                <a:ext cx="792088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8750" r="-2002" b="-2812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98443" y="2135107"/>
            <a:ext cx="30692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3200" dirty="0">
                <a:cs typeface="Arial" panose="020B0604020202020204" pitchFamily="34" charset="0"/>
              </a:rPr>
              <a:t>القيم القصوى المحلية</a:t>
            </a:r>
            <a:r>
              <a:rPr lang="ar-KW" sz="2600" dirty="0" smtClean="0">
                <a:cs typeface="AGA Rasheeq Bold" pitchFamily="2" charset="-78"/>
              </a:rPr>
              <a:t>.</a:t>
            </a:r>
            <a:endParaRPr lang="ar-KW" sz="2600" dirty="0">
              <a:cs typeface="AGA Rasheeq Bold" pitchFamily="2" charset="-78"/>
            </a:endParaRPr>
          </a:p>
        </p:txBody>
      </p:sp>
      <p:grpSp>
        <p:nvGrpSpPr>
          <p:cNvPr id="44" name="Group 127"/>
          <p:cNvGrpSpPr>
            <a:grpSpLocks/>
          </p:cNvGrpSpPr>
          <p:nvPr/>
        </p:nvGrpSpPr>
        <p:grpSpPr bwMode="auto">
          <a:xfrm>
            <a:off x="8628277" y="1640236"/>
            <a:ext cx="399813" cy="544878"/>
            <a:chOff x="2064" y="979"/>
            <a:chExt cx="722" cy="901"/>
          </a:xfrm>
        </p:grpSpPr>
        <p:sp>
          <p:nvSpPr>
            <p:cNvPr id="45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46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59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61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3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7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64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5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66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67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68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47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9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5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6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7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8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50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2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3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54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48" name="Rectangle 155"/>
            <p:cNvSpPr>
              <a:spLocks noChangeArrowheads="1"/>
            </p:cNvSpPr>
            <p:nvPr/>
          </p:nvSpPr>
          <p:spPr bwMode="gray">
            <a:xfrm>
              <a:off x="2244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127"/>
          <p:cNvGrpSpPr>
            <a:grpSpLocks/>
          </p:cNvGrpSpPr>
          <p:nvPr/>
        </p:nvGrpSpPr>
        <p:grpSpPr bwMode="auto">
          <a:xfrm>
            <a:off x="8620746" y="1144022"/>
            <a:ext cx="399813" cy="544878"/>
            <a:chOff x="2064" y="979"/>
            <a:chExt cx="722" cy="901"/>
          </a:xfrm>
        </p:grpSpPr>
        <p:sp>
          <p:nvSpPr>
            <p:cNvPr id="74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75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8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9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2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8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99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0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01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9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9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9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9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76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8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4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5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6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7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79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0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1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2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83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77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" name="Group 127"/>
          <p:cNvGrpSpPr>
            <a:grpSpLocks/>
          </p:cNvGrpSpPr>
          <p:nvPr/>
        </p:nvGrpSpPr>
        <p:grpSpPr bwMode="auto">
          <a:xfrm>
            <a:off x="8621253" y="2141629"/>
            <a:ext cx="399813" cy="544878"/>
            <a:chOff x="2064" y="979"/>
            <a:chExt cx="722" cy="901"/>
          </a:xfrm>
        </p:grpSpPr>
        <p:sp>
          <p:nvSpPr>
            <p:cNvPr id="103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104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7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119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0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1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7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28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29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30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122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24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25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126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105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0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3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4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5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6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108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12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106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8100392" y="2564904"/>
            <a:ext cx="77283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solidFill>
                  <a:srgbClr val="C00000"/>
                </a:solidFill>
                <a:cs typeface="AGA Rasheeq Bold" pitchFamily="2" charset="-78"/>
              </a:rPr>
              <a:t>الحل:</a:t>
            </a:r>
            <a:endParaRPr lang="ar-KW" sz="2600" dirty="0">
              <a:solidFill>
                <a:srgbClr val="C00000"/>
              </a:solidFill>
              <a:cs typeface="AGA Rasheeq Bold" pitchFamily="2" charset="-78"/>
            </a:endParaRPr>
          </a:p>
        </p:txBody>
      </p:sp>
      <p:grpSp>
        <p:nvGrpSpPr>
          <p:cNvPr id="132" name="Group 127"/>
          <p:cNvGrpSpPr>
            <a:grpSpLocks/>
          </p:cNvGrpSpPr>
          <p:nvPr/>
        </p:nvGrpSpPr>
        <p:grpSpPr bwMode="auto">
          <a:xfrm>
            <a:off x="8585279" y="2926272"/>
            <a:ext cx="399813" cy="544878"/>
            <a:chOff x="2064" y="979"/>
            <a:chExt cx="722" cy="901"/>
          </a:xfrm>
        </p:grpSpPr>
        <p:sp>
          <p:nvSpPr>
            <p:cNvPr id="133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>
                <a:solidFill>
                  <a:srgbClr val="220F71"/>
                </a:solidFill>
              </a:endParaRPr>
            </a:p>
          </p:txBody>
        </p:sp>
        <p:grpSp>
          <p:nvGrpSpPr>
            <p:cNvPr id="134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7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8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>
                  <a:solidFill>
                    <a:srgbClr val="220F71"/>
                  </a:solidFill>
                </a:endParaRPr>
              </a:p>
            </p:txBody>
          </p:sp>
          <p:pic>
            <p:nvPicPr>
              <p:cNvPr id="149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0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51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7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158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159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160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</p:grpSp>
            <p:grpSp>
              <p:nvGrpSpPr>
                <p:cNvPr id="152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53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154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155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156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35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3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3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144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145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146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</p:grpSp>
          <p:grpSp>
            <p:nvGrpSpPr>
              <p:cNvPr id="138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14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14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142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</p:grpSp>
        </p:grpSp>
        <p:sp>
          <p:nvSpPr>
            <p:cNvPr id="136" name="Rectangle 155"/>
            <p:cNvSpPr>
              <a:spLocks noChangeArrowheads="1"/>
            </p:cNvSpPr>
            <p:nvPr/>
          </p:nvSpPr>
          <p:spPr bwMode="gray">
            <a:xfrm>
              <a:off x="2197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solidFill>
                    <a:srgbClr val="220F7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dirty="0">
                <a:solidFill>
                  <a:srgbClr val="220F7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3635896" y="2636912"/>
                <a:ext cx="476720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3200" dirty="0" smtClean="0">
                    <a:solidFill>
                      <a:srgbClr val="220F71"/>
                    </a:solidFill>
                    <a:cs typeface="Arial" panose="020B0604020202020204" pitchFamily="34" charset="0"/>
                  </a:rPr>
                  <a:t>∵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ar-KW" sz="3200" dirty="0">
                    <a:solidFill>
                      <a:srgbClr val="220F71"/>
                    </a:solidFill>
                    <a:cs typeface="Arial" panose="020B0604020202020204" pitchFamily="34" charset="0"/>
                  </a:rPr>
                  <a:t> دالة كثيرة حدود.</a:t>
                </a: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636912"/>
                <a:ext cx="476720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3684" r="-3325" b="-3473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1331640" y="3140968"/>
                <a:ext cx="7143801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3200" dirty="0" smtClean="0">
                    <a:solidFill>
                      <a:srgbClr val="220F71"/>
                    </a:solidFill>
                    <a:cs typeface="Arial" panose="020B0604020202020204" pitchFamily="34" charset="0"/>
                    <a:sym typeface="Zawawi"/>
                  </a:rPr>
                  <a:t></a:t>
                </a:r>
                <a:r>
                  <a:rPr lang="ar-KW" sz="3200" dirty="0">
                    <a:solidFill>
                      <a:srgbClr val="220F71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ar-KW" sz="3200" dirty="0">
                    <a:solidFill>
                      <a:srgbClr val="220F71"/>
                    </a:solidFill>
                    <a:cs typeface="Arial" panose="020B0604020202020204" pitchFamily="34" charset="0"/>
                  </a:rPr>
                  <a:t> متصلة وقابلة للاشتقاق عند كل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ar-KW" sz="3200" dirty="0">
                    <a:solidFill>
                      <a:srgbClr val="220F71"/>
                    </a:solidFill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32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ar-KW" sz="3200" dirty="0">
                    <a:solidFill>
                      <a:srgbClr val="220F71"/>
                    </a:solidFill>
                    <a:cs typeface="Arial" panose="020B0604020202020204" pitchFamily="34" charset="0"/>
                  </a:rPr>
                  <a:t> ،</a:t>
                </a: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140968"/>
                <a:ext cx="7143801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3542" r="-2304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1116905" y="3591071"/>
                <a:ext cx="7503841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3200" dirty="0" smtClean="0">
                    <a:solidFill>
                      <a:srgbClr val="220F71"/>
                    </a:solidFill>
                    <a:cs typeface="Arial" panose="020B0604020202020204" pitchFamily="34" charset="0"/>
                  </a:rPr>
                  <a:t>نوجد النقاط الحرجة فقط عند أصفار مشتقة الدالة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32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ar-KW" sz="3200" dirty="0">
                    <a:solidFill>
                      <a:srgbClr val="220F71"/>
                    </a:solidFill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05" y="3591071"/>
                <a:ext cx="7503841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3542" r="-2112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2854290" y="4063271"/>
                <a:ext cx="3337580" cy="5847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sz="3200" smtClean="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3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12</m:t>
                      </m:r>
                    </m:oMath>
                  </m:oMathPara>
                </a14:m>
                <a:endParaRPr lang="ar-KW" sz="3200" dirty="0">
                  <a:solidFill>
                    <a:srgbClr val="220F7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290" y="4063271"/>
                <a:ext cx="333758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TextBox 165"/>
          <p:cNvSpPr txBox="1"/>
          <p:nvPr/>
        </p:nvSpPr>
        <p:spPr>
          <a:xfrm>
            <a:off x="7806128" y="4555714"/>
            <a:ext cx="669313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2600" dirty="0" smtClean="0">
                <a:solidFill>
                  <a:srgbClr val="220F71"/>
                </a:solidFill>
                <a:cs typeface="AGA Rasheeq Bold" pitchFamily="2" charset="-78"/>
              </a:rPr>
              <a:t>نضع:</a:t>
            </a:r>
            <a:endParaRPr lang="ar-KW" sz="2600" dirty="0">
              <a:solidFill>
                <a:srgbClr val="220F71"/>
              </a:solidFill>
              <a:cs typeface="AGA Rasheeq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3547716" y="4593043"/>
                <a:ext cx="1950727" cy="5847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sz="3200" smtClean="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ar-KW" sz="3200" dirty="0">
                  <a:solidFill>
                    <a:srgbClr val="220F7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716" y="4593043"/>
                <a:ext cx="1950727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1141704" y="5088086"/>
                <a:ext cx="6762749" cy="5847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3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12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3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ar-KW" sz="3200" dirty="0">
                  <a:solidFill>
                    <a:srgbClr val="220F7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04" y="5088086"/>
                <a:ext cx="6762749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2534224" y="5580529"/>
                <a:ext cx="4188134" cy="5847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200" smtClean="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3200" smtClean="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3200" smtClean="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      ,  </m:t>
                      </m:r>
                      <m:r>
                        <a:rPr lang="en-US" sz="3200" smtClean="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200" smtClean="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smtClean="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ar-KW" sz="3200" dirty="0">
                  <a:solidFill>
                    <a:srgbClr val="220F7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224" y="5580529"/>
                <a:ext cx="4188134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61" grpId="0"/>
      <p:bldP spid="162" grpId="0"/>
      <p:bldP spid="163" grpId="0"/>
      <p:bldP spid="165" grpId="0"/>
      <p:bldP spid="166" grpId="0"/>
      <p:bldP spid="167" grpId="0"/>
      <p:bldP spid="168" grpId="0"/>
      <p:bldP spid="1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225" y="57377"/>
            <a:ext cx="34234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3200" dirty="0">
                <a:solidFill>
                  <a:srgbClr val="220F71"/>
                </a:solidFill>
                <a:cs typeface="Arial" panose="020B0604020202020204" pitchFamily="34" charset="0"/>
                <a:sym typeface="Zawawi"/>
              </a:rPr>
              <a:t> </a:t>
            </a:r>
            <a:r>
              <a:rPr lang="ar-KW" sz="3200" dirty="0">
                <a:solidFill>
                  <a:srgbClr val="220F71"/>
                </a:solidFill>
                <a:cs typeface="Arial" panose="020B0604020202020204" pitchFamily="34" charset="0"/>
              </a:rPr>
              <a:t>النقاط الحرجة هي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8229" y="505406"/>
                <a:ext cx="4650760" cy="64819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, </m:t>
                          </m:r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220F7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solidFill>
                                    <a:srgbClr val="220F7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200">
                                  <a:solidFill>
                                    <a:srgbClr val="220F7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=(−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, 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11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ar-KW" sz="3200" dirty="0">
                  <a:solidFill>
                    <a:srgbClr val="220F7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229" y="505406"/>
                <a:ext cx="4650760" cy="6481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850" y="1083358"/>
                <a:ext cx="4038413" cy="64819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, </m:t>
                          </m:r>
                          <m:r>
                            <a:rPr lang="en-US" sz="3200">
                              <a:solidFill>
                                <a:srgbClr val="220F7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220F7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solidFill>
                                    <a:srgbClr val="220F7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, −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21</m:t>
                      </m:r>
                      <m:r>
                        <a:rPr lang="en-US" sz="3200">
                          <a:solidFill>
                            <a:srgbClr val="220F71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ar-KW" sz="3200" dirty="0">
                  <a:solidFill>
                    <a:srgbClr val="220F7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850" y="1083358"/>
                <a:ext cx="4038413" cy="6481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5937" y="1492654"/>
                <a:ext cx="460851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32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نكون الجدول لدراسة إشارة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2"/>
                        </a:solidFill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3200">
                        <a:solidFill>
                          <a:schemeClr val="tx2"/>
                        </a:solidFill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ar-KW" sz="32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7" y="1492654"/>
                <a:ext cx="4608512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3444" b="-33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27"/>
          <p:cNvGrpSpPr>
            <a:grpSpLocks/>
          </p:cNvGrpSpPr>
          <p:nvPr/>
        </p:nvGrpSpPr>
        <p:grpSpPr bwMode="auto">
          <a:xfrm>
            <a:off x="8628277" y="1484784"/>
            <a:ext cx="399813" cy="544878"/>
            <a:chOff x="2064" y="979"/>
            <a:chExt cx="722" cy="901"/>
          </a:xfrm>
        </p:grpSpPr>
        <p:sp>
          <p:nvSpPr>
            <p:cNvPr id="9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/>
            </a:p>
          </p:txBody>
        </p:sp>
        <p:grpSp>
          <p:nvGrpSpPr>
            <p:cNvPr id="10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3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/>
              </a:p>
            </p:txBody>
          </p:sp>
          <p:pic>
            <p:nvPicPr>
              <p:cNvPr id="25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7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3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4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5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6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  <p:grpSp>
              <p:nvGrpSpPr>
                <p:cNvPr id="28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9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0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1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  <p:sp>
                <p:nvSpPr>
                  <p:cNvPr id="32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/>
                  </a:p>
                </p:txBody>
              </p:sp>
            </p:grpSp>
          </p:grpSp>
        </p:grpSp>
        <p:grpSp>
          <p:nvGrpSpPr>
            <p:cNvPr id="11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3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0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1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22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  <p:grpSp>
            <p:nvGrpSpPr>
              <p:cNvPr id="14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6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7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  <p:sp>
              <p:nvSpPr>
                <p:cNvPr id="18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/>
                </a:p>
              </p:txBody>
            </p:sp>
          </p:grpSp>
        </p:grpSp>
        <p:sp>
          <p:nvSpPr>
            <p:cNvPr id="12" name="Rectangle 155"/>
            <p:cNvSpPr>
              <a:spLocks noChangeArrowheads="1"/>
            </p:cNvSpPr>
            <p:nvPr/>
          </p:nvSpPr>
          <p:spPr bwMode="gray">
            <a:xfrm>
              <a:off x="2244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8090272"/>
                  </p:ext>
                </p:extLst>
              </p:nvPr>
            </p:nvGraphicFramePr>
            <p:xfrm>
              <a:off x="1280961" y="2305584"/>
              <a:ext cx="6580488" cy="231519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645122"/>
                    <a:gridCol w="1645122"/>
                    <a:gridCol w="1645122"/>
                    <a:gridCol w="1645122"/>
                  </a:tblGrid>
                  <a:tr h="547352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 , ∞)</m:t>
                                </m:r>
                              </m:oMath>
                            </m:oMathPara>
                          </a14:m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 , 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(−∞ , −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الفترات</a:t>
                          </a:r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BCDFF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+++</a:t>
                          </a:r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+++</a:t>
                          </a:r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إشارة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oMath>
                          </a14:m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BCDFF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متزايدة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متزايدة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سلوك</a:t>
                          </a:r>
                          <a:r>
                            <a:rPr lang="ar-KW" sz="2600" b="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 الدالة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0" i="1" baseline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BCD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8090272"/>
                  </p:ext>
                </p:extLst>
              </p:nvPr>
            </p:nvGraphicFramePr>
            <p:xfrm>
              <a:off x="1280961" y="2305584"/>
              <a:ext cx="6580488" cy="231519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645122"/>
                    <a:gridCol w="1645122"/>
                    <a:gridCol w="1645122"/>
                    <a:gridCol w="1645122"/>
                  </a:tblGrid>
                  <a:tr h="547352"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4444" r="-300000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00000" t="-4444" r="-200000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00000" t="-4444" r="-100000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الفترات</a:t>
                          </a:r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BCDFF"/>
                        </a:solid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+++</a:t>
                          </a:r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---</a:t>
                          </a:r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+++</a:t>
                          </a:r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00000" t="-117500" b="-263750"/>
                          </a:stretch>
                        </a:blipFill>
                      </a:tcPr>
                    </a:tc>
                  </a:tr>
                  <a:tr h="128016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متزايدة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rgbClr val="00B050"/>
                              </a:solidFill>
                              <a:cs typeface="AGA Rasheeq Bold" pitchFamily="2" charset="-78"/>
                            </a:rPr>
                            <a:t>متناقصة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KW" sz="2600" b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cs typeface="AGA Rasheeq Bold" pitchFamily="2" charset="-78"/>
                            </a:rPr>
                            <a:t>متزايدة</a:t>
                          </a:r>
                        </a:p>
                        <a:p>
                          <a:pPr algn="ctr" rtl="1"/>
                          <a:endParaRPr lang="ar-KW" sz="2600" b="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  <a:p>
                          <a:pPr algn="ctr" rtl="1"/>
                          <a:endParaRPr lang="ar-KW" sz="2600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cs typeface="AGA Rasheeq Bold" pitchFamily="2" charset="-78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00000" t="-82857" b="-4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8" name="Straight Arrow Connector 37"/>
          <p:cNvCxnSpPr/>
          <p:nvPr/>
        </p:nvCxnSpPr>
        <p:spPr bwMode="auto">
          <a:xfrm flipV="1">
            <a:off x="3203848" y="3711268"/>
            <a:ext cx="939801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692D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4931245" y="3711268"/>
            <a:ext cx="873661" cy="504056"/>
          </a:xfrm>
          <a:prstGeom prst="straightConnector1">
            <a:avLst/>
          </a:prstGeom>
          <a:ln>
            <a:solidFill>
              <a:srgbClr val="09771B"/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6588224" y="3711268"/>
            <a:ext cx="88366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692D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2699792" y="2281216"/>
            <a:ext cx="53285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49467" y="1844824"/>
                <a:ext cx="5250925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−∞          −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               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               ∞</m:t>
                      </m:r>
                    </m:oMath>
                  </m:oMathPara>
                </a14:m>
                <a:endParaRPr lang="ar-KW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67" y="1844824"/>
                <a:ext cx="5250925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0" y="4581128"/>
                <a:ext cx="8828183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400" dirty="0" smtClean="0">
                    <a:solidFill>
                      <a:srgbClr val="C00000"/>
                    </a:solidFill>
                    <a:cs typeface="Arial" panose="020B0604020202020204" pitchFamily="34" charset="0"/>
                    <a:sym typeface="Zawawi"/>
                  </a:rPr>
                  <a:t>نلاحظ من الجدول: الدالة </a:t>
                </a:r>
                <a:r>
                  <a:rPr lang="ar-KW" sz="2400" dirty="0" smtClean="0">
                    <a:solidFill>
                      <a:srgbClr val="002060"/>
                    </a:solidFill>
                    <a:cs typeface="Arial" panose="020B0604020202020204" pitchFamily="34" charset="0"/>
                    <a:sym typeface="Zawawi"/>
                  </a:rPr>
                  <a:t>متزايدة على الفترة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(−∞ , −</m:t>
                    </m:r>
                    <m:r>
                      <a:rPr lang="en-US" sz="240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2</m:t>
                    </m:r>
                    <m:r>
                      <a:rPr lang="en-US" sz="240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)</m:t>
                    </m:r>
                  </m:oMath>
                </a14:m>
                <a:r>
                  <a:rPr lang="ar-KW" sz="2400" dirty="0">
                    <a:solidFill>
                      <a:srgbClr val="002060"/>
                    </a:solidFill>
                    <a:cs typeface="Arial" panose="020B0604020202020204" pitchFamily="34" charset="0"/>
                    <a:sym typeface="Zawawi"/>
                  </a:rPr>
                  <a:t> والفترة</a:t>
                </a:r>
                <a:r>
                  <a:rPr lang="ar-KW" sz="2400" dirty="0" smtClean="0">
                    <a:solidFill>
                      <a:srgbClr val="002060"/>
                    </a:solidFill>
                    <a:cs typeface="Arial" panose="020B0604020202020204" pitchFamily="34" charset="0"/>
                    <a:sym typeface="Zawaw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(</m:t>
                    </m:r>
                    <m:r>
                      <a:rPr lang="en-US" sz="240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2</m:t>
                    </m:r>
                    <m:r>
                      <a:rPr lang="en-US" sz="240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 , ∞)</m:t>
                    </m:r>
                  </m:oMath>
                </a14:m>
                <a:r>
                  <a:rPr lang="ar-KW" sz="24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ar-KW" sz="2400" dirty="0">
                    <a:solidFill>
                      <a:srgbClr val="09771B"/>
                    </a:solidFill>
                    <a:cs typeface="Arial" panose="020B0604020202020204" pitchFamily="34" charset="0"/>
                  </a:rPr>
                  <a:t>ومتناقصة</a:t>
                </a:r>
                <a:r>
                  <a:rPr lang="ar-KW" sz="24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ar-KW" sz="2400" dirty="0" smtClean="0">
                    <a:solidFill>
                      <a:srgbClr val="09771B"/>
                    </a:solidFill>
                    <a:cs typeface="Arial" panose="020B0604020202020204" pitchFamily="34" charset="0"/>
                  </a:rPr>
                  <a:t>على الفترة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9771B"/>
                        </a:solidFill>
                        <a:latin typeface="Cambria Math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2400">
                        <a:solidFill>
                          <a:srgbClr val="09771B"/>
                        </a:solidFill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>
                        <a:solidFill>
                          <a:srgbClr val="09771B"/>
                        </a:solidFill>
                        <a:latin typeface="Cambria Math"/>
                        <a:cs typeface="Arial" panose="020B0604020202020204" pitchFamily="34" charset="0"/>
                      </a:rPr>
                      <m:t> , </m:t>
                    </m:r>
                    <m:r>
                      <a:rPr lang="en-US" sz="2400">
                        <a:solidFill>
                          <a:srgbClr val="09771B"/>
                        </a:solidFill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>
                        <a:solidFill>
                          <a:srgbClr val="09771B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ar-KW" sz="2400" dirty="0">
                    <a:solidFill>
                      <a:srgbClr val="09771B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81128"/>
                <a:ext cx="8828183" cy="830997"/>
              </a:xfrm>
              <a:prstGeom prst="rect">
                <a:avLst/>
              </a:prstGeom>
              <a:blipFill rotWithShape="1">
                <a:blip r:embed="rId9"/>
                <a:stretch>
                  <a:fillRect t="-5109" r="-1036" b="-1605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" y="5301208"/>
                <a:ext cx="8639992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400" dirty="0" smtClean="0">
                    <a:solidFill>
                      <a:srgbClr val="220F71"/>
                    </a:solidFill>
                    <a:cs typeface="Arial" panose="020B0604020202020204" pitchFamily="34" charset="0"/>
                    <a:sym typeface="Zawawi"/>
                  </a:rPr>
                  <a:t>نستطيع أن نلاحظ من الجدول أنه توجد قيمة عظمى محلية عند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𝑥</m:t>
                    </m:r>
                    <m:r>
                      <a:rPr lang="en-US" sz="24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=−</m:t>
                    </m:r>
                    <m:r>
                      <a:rPr lang="en-US" sz="24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2</m:t>
                    </m:r>
                  </m:oMath>
                </a14:m>
                <a:r>
                  <a:rPr lang="ar-KW" sz="2400" dirty="0">
                    <a:solidFill>
                      <a:srgbClr val="220F71"/>
                    </a:solidFill>
                    <a:cs typeface="Arial" panose="020B0604020202020204" pitchFamily="34" charset="0"/>
                    <a:sym typeface="Zawawi"/>
                  </a:rPr>
                  <a:t>، وقيمة صغرى محلية عند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𝑥</m:t>
                    </m:r>
                    <m:r>
                      <a:rPr lang="en-US" sz="24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=</m:t>
                    </m:r>
                    <m:r>
                      <a:rPr lang="en-US" sz="2400">
                        <a:solidFill>
                          <a:srgbClr val="220F71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2</m:t>
                    </m:r>
                  </m:oMath>
                </a14:m>
                <a:r>
                  <a:rPr lang="ar-KW" sz="2400" dirty="0">
                    <a:solidFill>
                      <a:srgbClr val="220F71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301208"/>
                <a:ext cx="8639992" cy="830997"/>
              </a:xfrm>
              <a:prstGeom prst="rect">
                <a:avLst/>
              </a:prstGeom>
              <a:blipFill rotWithShape="1">
                <a:blip r:embed="rId10"/>
                <a:stretch>
                  <a:fillRect t="-5147" r="-1059" b="-1691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-252536" y="6021725"/>
                <a:ext cx="8896709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KW" sz="2400" dirty="0" smtClean="0">
                    <a:solidFill>
                      <a:schemeClr val="tx1"/>
                    </a:solidFill>
                    <a:cs typeface="Arial" panose="020B0604020202020204" pitchFamily="34" charset="0"/>
                    <a:sym typeface="Zawawi"/>
                  </a:rPr>
                  <a:t>القيمة العظمى المحلية هي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  <a:sym typeface="Zawawi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  <a:sym typeface="Zawawi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  <a:sym typeface="Zawawi"/>
                          </a:rPr>
                          <m:t>2</m:t>
                        </m:r>
                      </m:e>
                    </m:d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11</m:t>
                    </m:r>
                  </m:oMath>
                </a14:m>
                <a:r>
                  <a:rPr lang="ar-KW" sz="2400" dirty="0">
                    <a:solidFill>
                      <a:schemeClr val="tx1"/>
                    </a:solidFill>
                    <a:cs typeface="Arial" panose="020B0604020202020204" pitchFamily="34" charset="0"/>
                    <a:sym typeface="Zawawi"/>
                  </a:rPr>
                  <a:t>، والقيمة الصغرى المحلية عند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  <a:sym typeface="Zawawi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  <a:sym typeface="Zawawi"/>
                          </a:rPr>
                          <m:t>2</m:t>
                        </m:r>
                      </m:e>
                    </m:d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=−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  <a:sym typeface="Zawawi"/>
                      </a:rPr>
                      <m:t>21</m:t>
                    </m:r>
                  </m:oMath>
                </a14:m>
                <a:r>
                  <a:rPr lang="ar-KW" sz="2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6021725"/>
                <a:ext cx="8896709" cy="830997"/>
              </a:xfrm>
              <a:prstGeom prst="rect">
                <a:avLst/>
              </a:prstGeom>
              <a:blipFill rotWithShape="1">
                <a:blip r:embed="rId11"/>
                <a:stretch>
                  <a:fillRect t="-5147" r="-1028" b="-1691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127"/>
          <p:cNvGrpSpPr>
            <a:grpSpLocks/>
          </p:cNvGrpSpPr>
          <p:nvPr/>
        </p:nvGrpSpPr>
        <p:grpSpPr bwMode="auto">
          <a:xfrm>
            <a:off x="8630570" y="5301208"/>
            <a:ext cx="399813" cy="544878"/>
            <a:chOff x="2064" y="979"/>
            <a:chExt cx="722" cy="901"/>
          </a:xfrm>
        </p:grpSpPr>
        <p:sp>
          <p:nvSpPr>
            <p:cNvPr id="53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KW">
                <a:solidFill>
                  <a:srgbClr val="220F71"/>
                </a:solidFill>
              </a:endParaRPr>
            </a:p>
          </p:txBody>
        </p:sp>
        <p:grpSp>
          <p:nvGrpSpPr>
            <p:cNvPr id="54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7" name="Picture 130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KW">
                  <a:solidFill>
                    <a:srgbClr val="220F71"/>
                  </a:solidFill>
                </a:endParaRPr>
              </a:p>
            </p:txBody>
          </p:sp>
          <p:pic>
            <p:nvPicPr>
              <p:cNvPr id="69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0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71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77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78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79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80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</p:grpSp>
            <p:grpSp>
              <p:nvGrpSpPr>
                <p:cNvPr id="72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3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74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75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  <p:sp>
                <p:nvSpPr>
                  <p:cNvPr id="76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KW">
                      <a:solidFill>
                        <a:srgbClr val="220F7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5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5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3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64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65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66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</p:grpSp>
          <p:grpSp>
            <p:nvGrpSpPr>
              <p:cNvPr id="58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9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60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61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  <p:sp>
              <p:nvSpPr>
                <p:cNvPr id="62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ar-KW">
                    <a:solidFill>
                      <a:srgbClr val="220F71"/>
                    </a:solidFill>
                  </a:endParaRPr>
                </a:p>
              </p:txBody>
            </p:sp>
          </p:grpSp>
        </p:grpSp>
        <p:sp>
          <p:nvSpPr>
            <p:cNvPr id="56" name="Rectangle 155"/>
            <p:cNvSpPr>
              <a:spLocks noChangeArrowheads="1"/>
            </p:cNvSpPr>
            <p:nvPr/>
          </p:nvSpPr>
          <p:spPr bwMode="gray">
            <a:xfrm>
              <a:off x="2244" y="979"/>
              <a:ext cx="42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r>
                <a:rPr lang="en-US" sz="2400" dirty="0" smtClean="0">
                  <a:solidFill>
                    <a:srgbClr val="220F7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dirty="0">
                <a:solidFill>
                  <a:srgbClr val="220F7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46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1987</TotalTime>
  <Words>1536</Words>
  <Application>Microsoft Office PowerPoint</Application>
  <PresentationFormat>On-screen Show (4:3)</PresentationFormat>
  <Paragraphs>214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580TGp_general_light_ani</vt:lpstr>
      <vt:lpstr>تطبيقات المشتقة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Rehab</dc:creator>
  <cp:lastModifiedBy>boxnet</cp:lastModifiedBy>
  <cp:revision>177</cp:revision>
  <dcterms:created xsi:type="dcterms:W3CDTF">2014-10-13T16:37:33Z</dcterms:created>
  <dcterms:modified xsi:type="dcterms:W3CDTF">2020-03-01T20:42:06Z</dcterms:modified>
</cp:coreProperties>
</file>