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6" r:id="rId3"/>
    <p:sldId id="257" r:id="rId4"/>
    <p:sldId id="258" r:id="rId5"/>
    <p:sldId id="259" r:id="rId6"/>
    <p:sldId id="260" r:id="rId7"/>
    <p:sldId id="261" r:id="rId8"/>
    <p:sldId id="262" r:id="rId9"/>
    <p:sldId id="263" r:id="rId10"/>
    <p:sldId id="264" r:id="rId11"/>
    <p:sldId id="265" r:id="rId12"/>
    <p:sldId id="268" r:id="rId13"/>
    <p:sldId id="267" r:id="rId14"/>
    <p:sldId id="269" r:id="rId15"/>
    <p:sldId id="270" r:id="rId16"/>
    <p:sldId id="271"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09/07/1441</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09/07/1441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09/07/1441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09/07/1441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09/07/1441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09/07/1441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09/07/1441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09/07/1441</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476673"/>
            <a:ext cx="7772400" cy="1944215"/>
          </a:xfrm>
        </p:spPr>
        <p:txBody>
          <a:bodyPr>
            <a:normAutofit/>
          </a:bodyPr>
          <a:lstStyle/>
          <a:p>
            <a:r>
              <a:rPr lang="ar-IQ" sz="5400" b="1" dirty="0" smtClean="0">
                <a:solidFill>
                  <a:srgbClr val="FF0000"/>
                </a:solidFill>
              </a:rPr>
              <a:t>مشكلة الأنانية عند الأطفال</a:t>
            </a:r>
            <a:endParaRPr lang="ar-IQ" sz="5400" b="1" dirty="0">
              <a:solidFill>
                <a:srgbClr val="FF0000"/>
              </a:solidFill>
            </a:endParaRPr>
          </a:p>
        </p:txBody>
      </p:sp>
      <p:sp>
        <p:nvSpPr>
          <p:cNvPr id="3" name="عنوان فرعي 2"/>
          <p:cNvSpPr>
            <a:spLocks noGrp="1"/>
          </p:cNvSpPr>
          <p:nvPr>
            <p:ph type="subTitle" idx="1"/>
          </p:nvPr>
        </p:nvSpPr>
        <p:spPr>
          <a:xfrm>
            <a:off x="1547664" y="3861048"/>
            <a:ext cx="6400800" cy="1752600"/>
          </a:xfrm>
        </p:spPr>
        <p:txBody>
          <a:bodyPr>
            <a:normAutofit fontScale="77500" lnSpcReduction="20000"/>
          </a:bodyPr>
          <a:lstStyle/>
          <a:p>
            <a:r>
              <a:rPr lang="ar-IQ" sz="3900" dirty="0"/>
              <a:t>أعداد</a:t>
            </a:r>
          </a:p>
          <a:p>
            <a:r>
              <a:rPr lang="ar-IQ" sz="3900" dirty="0"/>
              <a:t>أ.م.د. علي محسن ياس العامري</a:t>
            </a:r>
          </a:p>
          <a:p>
            <a:r>
              <a:rPr lang="ar-IQ" sz="3900" dirty="0"/>
              <a:t>المرحلة الأولى /قسم الأرشاد النفسي والتوجيه التربوي</a:t>
            </a:r>
          </a:p>
          <a:p>
            <a:endParaRPr lang="ar-IQ" dirty="0"/>
          </a:p>
          <a:p>
            <a:endParaRPr lang="ar-IQ" dirty="0"/>
          </a:p>
        </p:txBody>
      </p:sp>
    </p:spTree>
    <p:extLst>
      <p:ext uri="{BB962C8B-B14F-4D97-AF65-F5344CB8AC3E}">
        <p14:creationId xmlns:p14="http://schemas.microsoft.com/office/powerpoint/2010/main" val="910455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طرق </a:t>
            </a:r>
            <a:r>
              <a:rPr lang="ar-IQ" b="1" dirty="0" smtClean="0">
                <a:solidFill>
                  <a:srgbClr val="FF0000"/>
                </a:solidFill>
              </a:rPr>
              <a:t>الوقاية </a:t>
            </a:r>
            <a:endParaRPr lang="ar-IQ" b="1" dirty="0">
              <a:solidFill>
                <a:srgbClr val="FF0000"/>
              </a:solidFill>
            </a:endParaRPr>
          </a:p>
        </p:txBody>
      </p:sp>
      <p:sp>
        <p:nvSpPr>
          <p:cNvPr id="3" name="مستطيل 2"/>
          <p:cNvSpPr/>
          <p:nvPr/>
        </p:nvSpPr>
        <p:spPr>
          <a:xfrm>
            <a:off x="251520" y="1628800"/>
            <a:ext cx="8640960" cy="5016758"/>
          </a:xfrm>
          <a:prstGeom prst="rect">
            <a:avLst/>
          </a:prstGeom>
        </p:spPr>
        <p:txBody>
          <a:bodyPr wrap="square">
            <a:spAutoFit/>
          </a:bodyPr>
          <a:lstStyle/>
          <a:p>
            <a:pPr algn="just"/>
            <a:r>
              <a:rPr lang="ar-IQ" sz="4000" dirty="0" smtClean="0"/>
              <a:t>1- </a:t>
            </a:r>
            <a:r>
              <a:rPr lang="ar-IQ" sz="4000" b="1" dirty="0" smtClean="0">
                <a:solidFill>
                  <a:srgbClr val="FF0000"/>
                </a:solidFill>
              </a:rPr>
              <a:t>تشجيع </a:t>
            </a:r>
            <a:r>
              <a:rPr lang="ar-IQ" sz="4000" b="1" dirty="0">
                <a:solidFill>
                  <a:srgbClr val="FF0000"/>
                </a:solidFill>
              </a:rPr>
              <a:t>تقبل النفس: </a:t>
            </a:r>
            <a:r>
              <a:rPr lang="ar-IQ" sz="4000" dirty="0"/>
              <a:t>وهو أن تجعل للطفل قيمة وأن يشعر بأنه محبوب و توفير الأمان لهم، فإن توافرت للطفل القيمة والمحبة والأمان يصبح عنده استعداد للإهتمام بمصالح الآخرين.</a:t>
            </a:r>
          </a:p>
          <a:p>
            <a:pPr algn="just"/>
            <a:r>
              <a:rPr lang="ar-IQ" sz="4000" dirty="0" smtClean="0"/>
              <a:t>2- </a:t>
            </a:r>
            <a:r>
              <a:rPr lang="ar-IQ" sz="4000" b="1" dirty="0" smtClean="0">
                <a:solidFill>
                  <a:srgbClr val="FF0000"/>
                </a:solidFill>
              </a:rPr>
              <a:t> </a:t>
            </a:r>
            <a:r>
              <a:rPr lang="ar-IQ" sz="4000" b="1" dirty="0">
                <a:solidFill>
                  <a:srgbClr val="FF0000"/>
                </a:solidFill>
              </a:rPr>
              <a:t>تعليم الأطفال الاهتمام بالآخرين: </a:t>
            </a:r>
            <a:r>
              <a:rPr lang="ar-IQ" sz="4000" dirty="0"/>
              <a:t>" حقق سعادة الآخرين تحقق سعادتك " إن إظهار الاهتمام بأطفالك وبالآخرين يمثل نموذجاً رئيساً يعتبرها الطفل قدوة، بعكس أن يكون الأبوان أنانيان.</a:t>
            </a:r>
          </a:p>
        </p:txBody>
      </p:sp>
    </p:spTree>
    <p:extLst>
      <p:ext uri="{BB962C8B-B14F-4D97-AF65-F5344CB8AC3E}">
        <p14:creationId xmlns:p14="http://schemas.microsoft.com/office/powerpoint/2010/main" val="295554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12968" cy="6186309"/>
          </a:xfrm>
          <a:prstGeom prst="rect">
            <a:avLst/>
          </a:prstGeom>
        </p:spPr>
        <p:txBody>
          <a:bodyPr wrap="square">
            <a:spAutoFit/>
          </a:bodyPr>
          <a:lstStyle/>
          <a:p>
            <a:pPr algn="just"/>
            <a:r>
              <a:rPr lang="ar-IQ" sz="4400" dirty="0" smtClean="0"/>
              <a:t>3-  </a:t>
            </a:r>
            <a:r>
              <a:rPr lang="ar-IQ" sz="4400" b="1" dirty="0">
                <a:solidFill>
                  <a:srgbClr val="FF0000"/>
                </a:solidFill>
              </a:rPr>
              <a:t>تربيتهم على بغض التسلط</a:t>
            </a:r>
            <a:r>
              <a:rPr lang="ar-IQ" sz="4400" dirty="0"/>
              <a:t>: فتسلط الأطفال على الأطفال الضعفاء يشعر الآخرين بالأسى والفشل والحزن، لذا على الوالدين تربية الأطفال على عدم التسلط وحثهم على احترام الجميع.</a:t>
            </a:r>
          </a:p>
          <a:p>
            <a:pPr algn="just"/>
            <a:r>
              <a:rPr lang="ar-IQ" sz="4400" dirty="0" smtClean="0"/>
              <a:t>4- </a:t>
            </a:r>
            <a:r>
              <a:rPr lang="ar-IQ" sz="4400" b="1" dirty="0" smtClean="0">
                <a:solidFill>
                  <a:srgbClr val="FF0000"/>
                </a:solidFill>
              </a:rPr>
              <a:t>تعويد </a:t>
            </a:r>
            <a:r>
              <a:rPr lang="ar-IQ" sz="4400" b="1" dirty="0">
                <a:solidFill>
                  <a:srgbClr val="FF0000"/>
                </a:solidFill>
              </a:rPr>
              <a:t>الطفل على تحمل المسئولية</a:t>
            </a:r>
            <a:r>
              <a:rPr lang="ar-IQ" sz="4400" dirty="0"/>
              <a:t>: وهي طريقة طبيعية لتعليم الأطفال الاهتمام بالآخرين مثال تعليمهم الاهتمام وعناية بعض الحيوانات الأليفة، فإن قيام الأطفال بالأعمال الخفيفة هي دلالة على تحملهم المسئولية.</a:t>
            </a:r>
          </a:p>
        </p:txBody>
      </p:sp>
    </p:spTree>
    <p:extLst>
      <p:ext uri="{BB962C8B-B14F-4D97-AF65-F5344CB8AC3E}">
        <p14:creationId xmlns:p14="http://schemas.microsoft.com/office/powerpoint/2010/main" val="68852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8"/>
            <a:ext cx="896448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99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الأرشاد </a:t>
            </a:r>
            <a:r>
              <a:rPr lang="ar-IQ" b="1" dirty="0" smtClean="0">
                <a:solidFill>
                  <a:srgbClr val="FF0000"/>
                </a:solidFill>
              </a:rPr>
              <a:t>والعلاج  </a:t>
            </a:r>
            <a:endParaRPr lang="ar-IQ" b="1" dirty="0">
              <a:solidFill>
                <a:srgbClr val="FF0000"/>
              </a:solidFill>
            </a:endParaRPr>
          </a:p>
        </p:txBody>
      </p:sp>
      <p:sp>
        <p:nvSpPr>
          <p:cNvPr id="3" name="مستطيل 2"/>
          <p:cNvSpPr/>
          <p:nvPr/>
        </p:nvSpPr>
        <p:spPr>
          <a:xfrm>
            <a:off x="179512" y="1916832"/>
            <a:ext cx="8784976" cy="5016758"/>
          </a:xfrm>
          <a:prstGeom prst="rect">
            <a:avLst/>
          </a:prstGeom>
        </p:spPr>
        <p:txBody>
          <a:bodyPr wrap="square">
            <a:spAutoFit/>
          </a:bodyPr>
          <a:lstStyle/>
          <a:p>
            <a:pPr algn="just"/>
            <a:r>
              <a:rPr lang="ar-IQ" b="1" dirty="0" smtClean="0">
                <a:solidFill>
                  <a:srgbClr val="FF0000"/>
                </a:solidFill>
              </a:rPr>
              <a:t>1- </a:t>
            </a:r>
            <a:r>
              <a:rPr lang="ar-IQ" sz="4000" b="1" dirty="0" smtClean="0">
                <a:solidFill>
                  <a:srgbClr val="FF0000"/>
                </a:solidFill>
              </a:rPr>
              <a:t>تعليم </a:t>
            </a:r>
            <a:r>
              <a:rPr lang="ar-IQ" sz="4000" b="1" dirty="0">
                <a:solidFill>
                  <a:srgbClr val="FF0000"/>
                </a:solidFill>
              </a:rPr>
              <a:t>الاحترام بواسطة لعب الدور </a:t>
            </a:r>
            <a:r>
              <a:rPr lang="ar-IQ" sz="4000" dirty="0"/>
              <a:t>: حيث أن للأباء دور كبير في ذلك، بسردهم قصص فيها قيم واضحة تحث على عدم الأنانية، وتظهر سلوك الاهتمام بالآخرين على أنه السلوك الصحيح.</a:t>
            </a:r>
          </a:p>
          <a:p>
            <a:pPr algn="just"/>
            <a:r>
              <a:rPr lang="ar-IQ" sz="4000" dirty="0" smtClean="0"/>
              <a:t>2- </a:t>
            </a:r>
            <a:r>
              <a:rPr lang="ar-IQ" sz="4000" b="1" dirty="0" smtClean="0">
                <a:solidFill>
                  <a:srgbClr val="FF0000"/>
                </a:solidFill>
              </a:rPr>
              <a:t>شرح </a:t>
            </a:r>
            <a:r>
              <a:rPr lang="ar-IQ" sz="4000" b="1" dirty="0">
                <a:solidFill>
                  <a:srgbClr val="FF0000"/>
                </a:solidFill>
              </a:rPr>
              <a:t>ومناقشة وتعزيز النتائج الإيجابية للاهتمام بالآخرين: </a:t>
            </a:r>
            <a:r>
              <a:rPr lang="ar-IQ" sz="4000" dirty="0"/>
              <a:t>وذلك بشكر الأطفال على أي سلوك يظهر فيه احتراماً نحو الآخرين، وشرح نتائج </a:t>
            </a:r>
            <a:r>
              <a:rPr lang="ar-IQ" sz="4000" dirty="0" smtClean="0"/>
              <a:t>هذ الفعل </a:t>
            </a:r>
            <a:r>
              <a:rPr lang="ar-IQ" sz="4000" dirty="0"/>
              <a:t>في النفوس.</a:t>
            </a:r>
          </a:p>
        </p:txBody>
      </p:sp>
    </p:spTree>
    <p:extLst>
      <p:ext uri="{BB962C8B-B14F-4D97-AF65-F5344CB8AC3E}">
        <p14:creationId xmlns:p14="http://schemas.microsoft.com/office/powerpoint/2010/main" val="4190395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32656"/>
            <a:ext cx="8856984" cy="6186309"/>
          </a:xfrm>
          <a:prstGeom prst="rect">
            <a:avLst/>
          </a:prstGeom>
        </p:spPr>
        <p:txBody>
          <a:bodyPr wrap="square">
            <a:spAutoFit/>
          </a:bodyPr>
          <a:lstStyle/>
          <a:p>
            <a:pPr algn="just"/>
            <a:r>
              <a:rPr lang="ar-IQ" sz="4400" dirty="0" smtClean="0"/>
              <a:t>3-  </a:t>
            </a:r>
            <a:r>
              <a:rPr lang="ar-IQ" sz="4400" b="1" dirty="0">
                <a:solidFill>
                  <a:srgbClr val="FF0000"/>
                </a:solidFill>
              </a:rPr>
              <a:t>شرح ومناقشة التأثيرات السلبية للأنانية </a:t>
            </a:r>
            <a:r>
              <a:rPr lang="ar-IQ" sz="4400" dirty="0"/>
              <a:t>: فلو كان الطفل أنانياً ، يجب على الأب أن يناقشه بطريقة لطيفة، ومناقشة المواقف الأنانية وسلبيتها، مما يحفز الطفل أن يبتعد عن سلوك الأنانية.</a:t>
            </a:r>
          </a:p>
          <a:p>
            <a:pPr algn="just"/>
            <a:r>
              <a:rPr lang="ar-IQ" sz="4400" dirty="0" smtClean="0"/>
              <a:t>4- </a:t>
            </a:r>
            <a:r>
              <a:rPr lang="ar-IQ" sz="4400" b="1" dirty="0" smtClean="0">
                <a:solidFill>
                  <a:srgbClr val="FF0000"/>
                </a:solidFill>
              </a:rPr>
              <a:t>مناقشة </a:t>
            </a:r>
            <a:r>
              <a:rPr lang="ar-IQ" sz="4400" b="1" dirty="0">
                <a:solidFill>
                  <a:srgbClr val="FF0000"/>
                </a:solidFill>
              </a:rPr>
              <a:t>وعي الأطفال وخبراتهم السابقة </a:t>
            </a:r>
            <a:r>
              <a:rPr lang="ar-IQ" sz="4400" dirty="0"/>
              <a:t>: فيجب تعليم الأطفال أن يكون متفتحي العقول وقابلين للنقاش، وأن يكونوا أقل خشونة في التعامل مع القضايا والمشاكل، واظهار الاهتمام  بهم وبغيرهم.</a:t>
            </a:r>
          </a:p>
        </p:txBody>
      </p:sp>
    </p:spTree>
    <p:extLst>
      <p:ext uri="{BB962C8B-B14F-4D97-AF65-F5344CB8AC3E}">
        <p14:creationId xmlns:p14="http://schemas.microsoft.com/office/powerpoint/2010/main" val="1933932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0389"/>
            <a:ext cx="8640960" cy="639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76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5188" cy="731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60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65" y="116632"/>
            <a:ext cx="909434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55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r>
              <a:rPr lang="ar-IQ" b="1" dirty="0" smtClean="0">
                <a:solidFill>
                  <a:srgbClr val="FF0000"/>
                </a:solidFill>
              </a:rPr>
              <a:t>مفهوم الأنانية</a:t>
            </a:r>
            <a:endParaRPr lang="ar-IQ" b="1" dirty="0">
              <a:solidFill>
                <a:srgbClr val="FF0000"/>
              </a:solidFill>
            </a:endParaRPr>
          </a:p>
        </p:txBody>
      </p:sp>
      <p:sp>
        <p:nvSpPr>
          <p:cNvPr id="3" name="مستطيل 2"/>
          <p:cNvSpPr/>
          <p:nvPr/>
        </p:nvSpPr>
        <p:spPr>
          <a:xfrm>
            <a:off x="251520" y="2132856"/>
            <a:ext cx="8712968" cy="4524315"/>
          </a:xfrm>
          <a:prstGeom prst="rect">
            <a:avLst/>
          </a:prstGeom>
        </p:spPr>
        <p:txBody>
          <a:bodyPr wrap="square">
            <a:spAutoFit/>
          </a:bodyPr>
          <a:lstStyle/>
          <a:p>
            <a:pPr algn="just"/>
            <a:r>
              <a:rPr lang="ar-IQ" sz="3600" dirty="0"/>
              <a:t>الأطفال الأنانيون هم من يهتمون بأنفسهم أو بمصالحهم دون الاهتمام بمصالح الآخرين، حيث أن نظرة الأنانيين تقتصر على حاجاتهم الخاصة واهتمام الطفل الأناني مركز على نفسه فقط وهذا ما يميزه عن بقية الأطفال العاديين.</a:t>
            </a:r>
          </a:p>
          <a:p>
            <a:pPr algn="just"/>
            <a:r>
              <a:rPr lang="ar-IQ" sz="3600" dirty="0"/>
              <a:t>إن مفهوم الأطفال الأنانيون عن أنفسهم مفهوم غير وضح، ونظراتهم للآخرين هي نظرة سالبة، حيث ينقصهم الانتماء للجماعة ويجدون صعوبة في علاقاتهم مع الأطفال الآخرين ومع الأقران</a:t>
            </a:r>
            <a:r>
              <a:rPr lang="ar-IQ" dirty="0"/>
              <a:t>.</a:t>
            </a:r>
          </a:p>
        </p:txBody>
      </p:sp>
    </p:spTree>
    <p:extLst>
      <p:ext uri="{BB962C8B-B14F-4D97-AF65-F5344CB8AC3E}">
        <p14:creationId xmlns:p14="http://schemas.microsoft.com/office/powerpoint/2010/main" val="351082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634"/>
            <a:ext cx="8964488" cy="672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31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أسباب الأنانية</a:t>
            </a:r>
          </a:p>
        </p:txBody>
      </p:sp>
      <p:sp>
        <p:nvSpPr>
          <p:cNvPr id="3" name="مستطيل 2"/>
          <p:cNvSpPr/>
          <p:nvPr/>
        </p:nvSpPr>
        <p:spPr>
          <a:xfrm>
            <a:off x="96822" y="1412776"/>
            <a:ext cx="8939673" cy="5632311"/>
          </a:xfrm>
          <a:prstGeom prst="rect">
            <a:avLst/>
          </a:prstGeom>
        </p:spPr>
        <p:txBody>
          <a:bodyPr wrap="square">
            <a:spAutoFit/>
          </a:bodyPr>
          <a:lstStyle/>
          <a:p>
            <a:pPr algn="just"/>
            <a:r>
              <a:rPr lang="ar-IQ" sz="3600" b="1" dirty="0" smtClean="0">
                <a:solidFill>
                  <a:srgbClr val="FF0000"/>
                </a:solidFill>
              </a:rPr>
              <a:t>1- الخوف </a:t>
            </a:r>
            <a:r>
              <a:rPr lang="ar-IQ" sz="3600" b="1" dirty="0">
                <a:solidFill>
                  <a:srgbClr val="FF0000"/>
                </a:solidFill>
              </a:rPr>
              <a:t>: </a:t>
            </a:r>
            <a:r>
              <a:rPr lang="ar-IQ" sz="3600" dirty="0"/>
              <a:t>المخاوف العديدة عند الأطفال تسبب الأنانية عندهم مثل مخاوف البخل، الرفض، الابتذال، وهم عادة يجدون يشعرون بالغضب والفزع، وبالتالي يميلون إلى الأنانية،ويصبحون مهتمين فقط بسعادتهم وسلامتهم الشخصية، ولذلك يحاولون دائماً تجنب الأذى من الآخرين، ولذلك لا يعرضون أنفسهم ولو نسبياً إلى الاهتمام بالآخرين، ولا يظهرون أي نوع من أنواع التغيير في حياتهم ، ودائماَ يسودهم شعور بالقلق والتهيج وهم يرون الأشياء من خلال أعينهم فقط ويفسرون وجهات نظر الآخرين بأنها مخجلة، هم متمركزين حول النفس </a:t>
            </a:r>
            <a:r>
              <a:rPr lang="ar-IQ" sz="3600" dirty="0" smtClean="0"/>
              <a:t>ونكدين ومتقلبي </a:t>
            </a:r>
            <a:r>
              <a:rPr lang="ar-IQ" sz="3600" dirty="0"/>
              <a:t>الأطوار.</a:t>
            </a:r>
          </a:p>
        </p:txBody>
      </p:sp>
    </p:spTree>
    <p:extLst>
      <p:ext uri="{BB962C8B-B14F-4D97-AF65-F5344CB8AC3E}">
        <p14:creationId xmlns:p14="http://schemas.microsoft.com/office/powerpoint/2010/main" val="159633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093"/>
            <a:ext cx="9036496" cy="680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21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640960" cy="5539978"/>
          </a:xfrm>
          <a:prstGeom prst="rect">
            <a:avLst/>
          </a:prstGeom>
        </p:spPr>
        <p:txBody>
          <a:bodyPr wrap="square">
            <a:spAutoFit/>
          </a:bodyPr>
          <a:lstStyle/>
          <a:p>
            <a:r>
              <a:rPr lang="ar-IQ" dirty="0" smtClean="0"/>
              <a:t> </a:t>
            </a:r>
            <a:endParaRPr lang="ar-IQ" dirty="0"/>
          </a:p>
          <a:p>
            <a:pPr algn="just"/>
            <a:r>
              <a:rPr lang="ar-IQ" sz="4800" dirty="0" smtClean="0"/>
              <a:t>2- </a:t>
            </a:r>
            <a:r>
              <a:rPr lang="ar-IQ" sz="4800" b="1" dirty="0" smtClean="0">
                <a:solidFill>
                  <a:srgbClr val="FF0000"/>
                </a:solidFill>
              </a:rPr>
              <a:t>الدلال </a:t>
            </a:r>
            <a:r>
              <a:rPr lang="ar-IQ" sz="4800" b="1" dirty="0">
                <a:solidFill>
                  <a:srgbClr val="FF0000"/>
                </a:solidFill>
              </a:rPr>
              <a:t>: </a:t>
            </a:r>
            <a:r>
              <a:rPr lang="ar-IQ" sz="4800" dirty="0"/>
              <a:t>بعض الأطفال يحاولون إبعاد أطفالهم عن أية مواقف مزعجة، ويقدمون لأطفالهم الحماية الزائدة، ويحرصون على على إشباع كل ما يحتاجه أطفالهم، لذا ينشأ أطفالهم وهن غير قادرين على تنمية قوة الاحتمال أو تطوير ذواتهم وهذا يقودهم إلى الأنانية.</a:t>
            </a:r>
          </a:p>
        </p:txBody>
      </p:sp>
    </p:spTree>
    <p:extLst>
      <p:ext uri="{BB962C8B-B14F-4D97-AF65-F5344CB8AC3E}">
        <p14:creationId xmlns:p14="http://schemas.microsoft.com/office/powerpoint/2010/main" val="1250018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8868"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66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6186309"/>
          </a:xfrm>
          <a:prstGeom prst="rect">
            <a:avLst/>
          </a:prstGeom>
        </p:spPr>
        <p:txBody>
          <a:bodyPr wrap="square">
            <a:spAutoFit/>
          </a:bodyPr>
          <a:lstStyle/>
          <a:p>
            <a:pPr algn="just"/>
            <a:r>
              <a:rPr lang="ar-IQ" dirty="0" smtClean="0"/>
              <a:t>3</a:t>
            </a:r>
            <a:r>
              <a:rPr lang="ar-IQ" b="1" dirty="0" smtClean="0">
                <a:solidFill>
                  <a:srgbClr val="FF0000"/>
                </a:solidFill>
              </a:rPr>
              <a:t>- </a:t>
            </a:r>
            <a:r>
              <a:rPr lang="ar-IQ" sz="4400" b="1" dirty="0" smtClean="0">
                <a:solidFill>
                  <a:srgbClr val="FF0000"/>
                </a:solidFill>
              </a:rPr>
              <a:t>عدم </a:t>
            </a:r>
            <a:r>
              <a:rPr lang="ar-IQ" sz="4400" b="1" dirty="0">
                <a:solidFill>
                  <a:srgbClr val="FF0000"/>
                </a:solidFill>
              </a:rPr>
              <a:t>النضج: </a:t>
            </a:r>
            <a:r>
              <a:rPr lang="ar-IQ" sz="4400" dirty="0"/>
              <a:t>عدم الوعي الاجتماعي المناسب، ( عدم التقيد بالاتفاقات وعدم تحمل المسئولية ) إن الأطفال الذين لا يستطيعون تحمل الإحباط ويريدون الشيء الذي يريدونه عندما يريدونه، هؤلاء الأطفال لا يستطيعون المحافظة على كلمتهم وهم غير قادرين على تحمل المسئولية وهناك أسباب تمنع الأطفال من الوصول إلى النضج منها: الإعاقة، صعوبات اللغة، اضطرابات في النمو.</a:t>
            </a:r>
          </a:p>
        </p:txBody>
      </p:sp>
    </p:spTree>
    <p:extLst>
      <p:ext uri="{BB962C8B-B14F-4D97-AF65-F5344CB8AC3E}">
        <p14:creationId xmlns:p14="http://schemas.microsoft.com/office/powerpoint/2010/main" val="26462321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14</TotalTime>
  <Words>547</Words>
  <Application>Microsoft Office PowerPoint</Application>
  <PresentationFormat>عرض على الشاشة (3:4)‏</PresentationFormat>
  <Paragraphs>22</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غلاف فني</vt:lpstr>
      <vt:lpstr>مشكلة الأنانية عند الأطفال</vt:lpstr>
      <vt:lpstr>عرض تقديمي في PowerPoint</vt:lpstr>
      <vt:lpstr> مفهوم الأنانية</vt:lpstr>
      <vt:lpstr>عرض تقديمي في PowerPoint</vt:lpstr>
      <vt:lpstr>أسباب الأنانية</vt:lpstr>
      <vt:lpstr>عرض تقديمي في PowerPoint</vt:lpstr>
      <vt:lpstr>عرض تقديمي في PowerPoint</vt:lpstr>
      <vt:lpstr>عرض تقديمي في PowerPoint</vt:lpstr>
      <vt:lpstr>عرض تقديمي في PowerPoint</vt:lpstr>
      <vt:lpstr>طرق الوقاية </vt:lpstr>
      <vt:lpstr>عرض تقديمي في PowerPoint</vt:lpstr>
      <vt:lpstr>عرض تقديمي في PowerPoint</vt:lpstr>
      <vt:lpstr>الأرشاد والعلاج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مشكلة الأنانية عند الأطفال</dc:title>
  <dc:creator>almadar</dc:creator>
  <cp:lastModifiedBy>almadar</cp:lastModifiedBy>
  <cp:revision>3</cp:revision>
  <dcterms:created xsi:type="dcterms:W3CDTF">2020-03-03T09:06:28Z</dcterms:created>
  <dcterms:modified xsi:type="dcterms:W3CDTF">2020-03-03T09:32:18Z</dcterms:modified>
</cp:coreProperties>
</file>