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64" r:id="rId3"/>
    <p:sldId id="257" r:id="rId4"/>
    <p:sldId id="265" r:id="rId5"/>
    <p:sldId id="258" r:id="rId6"/>
    <p:sldId id="266" r:id="rId7"/>
    <p:sldId id="259" r:id="rId8"/>
    <p:sldId id="267" r:id="rId9"/>
    <p:sldId id="260" r:id="rId10"/>
    <p:sldId id="268" r:id="rId11"/>
    <p:sldId id="261" r:id="rId12"/>
    <p:sldId id="262" r:id="rId13"/>
    <p:sldId id="263" r:id="rId14"/>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ar-SA"/>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B34F065-1154-456A-91E3-76DE8E75E17B}" type="slidenum">
              <a:rPr lang="ar-SA" smtClean="0"/>
              <a:t>‹#›</a:t>
            </a:fld>
            <a:endParaRPr lang="ar-SA"/>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11" name="Title 10"/>
          <p:cNvSpPr>
            <a:spLocks noGrp="1"/>
          </p:cNvSpPr>
          <p:nvPr>
            <p:ph type="title"/>
          </p:nvPr>
        </p:nvSpPr>
        <p:spPr/>
        <p:txBody>
          <a:bodyPr/>
          <a:lstStyle/>
          <a:p>
            <a:r>
              <a:rPr lang="ar-SA" smtClean="0"/>
              <a:t>انقر لتحرير نمط العنوان الرئيسي</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1B8ABB09-4A1D-463E-8065-109CC2B7EFAA}" type="datetimeFigureOut">
              <a:rPr lang="ar-SA" smtClean="0"/>
              <a:t>09/07/1441</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8ABB09-4A1D-463E-8065-109CC2B7EFAA}" type="datetimeFigureOut">
              <a:rPr lang="ar-SA" smtClean="0"/>
              <a:t>09/07/1441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
        <p:nvSpPr>
          <p:cNvPr id="12" name="Title 11"/>
          <p:cNvSpPr>
            <a:spLocks noGrp="1"/>
          </p:cNvSpPr>
          <p:nvPr>
            <p:ph type="title"/>
          </p:nvPr>
        </p:nvSpPr>
        <p:spPr/>
        <p:txBody>
          <a:bodyPr/>
          <a:lstStyle>
            <a:lvl1pPr>
              <a:defRPr>
                <a:solidFill>
                  <a:schemeClr val="tx2"/>
                </a:solidFill>
              </a:defRPr>
            </a:lvl1pPr>
          </a:lstStyle>
          <a:p>
            <a:r>
              <a:rPr lang="ar-SA" smtClean="0"/>
              <a:t>انقر لتحرير نمط العنوان الرئيسي</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1B8ABB09-4A1D-463E-8065-109CC2B7EFAA}" type="datetimeFigureOut">
              <a:rPr lang="ar-SA" smtClean="0"/>
              <a:t>09/07/1441</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09/07/1441</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09/07/1441</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ar-SA" smtClean="0"/>
              <a:t>انقر لتحرير نمط العنوان الرئيسي</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ar-SA" smtClean="0"/>
              <a:t>انقر لتحرير نمط العنوان الرئيسي</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1B8ABB09-4A1D-463E-8065-109CC2B7EFAA}" type="datetimeFigureOut">
              <a:rPr lang="ar-SA" smtClean="0"/>
              <a:t>09/07/1441</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B8ABB09-4A1D-463E-8065-109CC2B7EFAA}" type="datetimeFigureOut">
              <a:rPr lang="ar-SA" smtClean="0"/>
              <a:t>09/07/1441</a:t>
            </a:fld>
            <a:endParaRPr lang="ar-SA"/>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ar-SA"/>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540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65760" indent="-365760" algn="r" defTabSz="914400" rtl="1"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r" defTabSz="914400" rtl="1"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r" defTabSz="914400" rtl="1"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r" defTabSz="914400" rtl="1"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r" defTabSz="914400" rtl="1"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r" defTabSz="914400" rtl="1"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323528" y="1052736"/>
            <a:ext cx="8568952" cy="1944216"/>
          </a:xfrm>
          <a:solidFill>
            <a:srgbClr val="FFFF00"/>
          </a:solidFill>
        </p:spPr>
        <p:txBody>
          <a:bodyPr>
            <a:normAutofit/>
          </a:bodyPr>
          <a:lstStyle/>
          <a:p>
            <a:r>
              <a:rPr lang="ar-IQ" sz="6600" b="1" dirty="0" smtClean="0">
                <a:solidFill>
                  <a:srgbClr val="002060"/>
                </a:solidFill>
              </a:rPr>
              <a:t>مشكلة القلق عند الأطفال</a:t>
            </a:r>
            <a:endParaRPr lang="ar-IQ" sz="6600" b="1" dirty="0">
              <a:solidFill>
                <a:srgbClr val="002060"/>
              </a:solidFill>
            </a:endParaRPr>
          </a:p>
        </p:txBody>
      </p:sp>
      <p:sp>
        <p:nvSpPr>
          <p:cNvPr id="3" name="عنوان فرعي 2"/>
          <p:cNvSpPr>
            <a:spLocks noGrp="1"/>
          </p:cNvSpPr>
          <p:nvPr>
            <p:ph type="subTitle" idx="1"/>
          </p:nvPr>
        </p:nvSpPr>
        <p:spPr>
          <a:xfrm>
            <a:off x="395536" y="3886200"/>
            <a:ext cx="8496944" cy="2279104"/>
          </a:xfrm>
          <a:solidFill>
            <a:srgbClr val="92D050"/>
          </a:solidFill>
        </p:spPr>
        <p:txBody>
          <a:bodyPr>
            <a:normAutofit fontScale="85000" lnSpcReduction="10000"/>
          </a:bodyPr>
          <a:lstStyle/>
          <a:p>
            <a:r>
              <a:rPr lang="ar-IQ" sz="4300" b="1" dirty="0">
                <a:solidFill>
                  <a:srgbClr val="FF0000"/>
                </a:solidFill>
              </a:rPr>
              <a:t>أعداد</a:t>
            </a:r>
          </a:p>
          <a:p>
            <a:r>
              <a:rPr lang="ar-IQ" sz="4300" b="1" dirty="0">
                <a:solidFill>
                  <a:srgbClr val="FF0000"/>
                </a:solidFill>
              </a:rPr>
              <a:t>أ.م.د. علي محسن ياس العامري</a:t>
            </a:r>
          </a:p>
          <a:p>
            <a:r>
              <a:rPr lang="ar-IQ" sz="4300" b="1" dirty="0">
                <a:solidFill>
                  <a:srgbClr val="FF0000"/>
                </a:solidFill>
              </a:rPr>
              <a:t>المرحلة الأولى /قسم الأرشاد النفسي والتوجيه التربوي</a:t>
            </a:r>
          </a:p>
          <a:p>
            <a:endParaRPr lang="ar-IQ" dirty="0"/>
          </a:p>
        </p:txBody>
      </p:sp>
    </p:spTree>
    <p:extLst>
      <p:ext uri="{BB962C8B-B14F-4D97-AF65-F5344CB8AC3E}">
        <p14:creationId xmlns:p14="http://schemas.microsoft.com/office/powerpoint/2010/main" val="1163618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8640"/>
            <a:ext cx="9144000"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55635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sz="6000" b="1" dirty="0">
                <a:solidFill>
                  <a:srgbClr val="FF0000"/>
                </a:solidFill>
              </a:rPr>
              <a:t>الأرشاد والعلاج</a:t>
            </a:r>
          </a:p>
        </p:txBody>
      </p:sp>
      <p:sp>
        <p:nvSpPr>
          <p:cNvPr id="3" name="مستطيل 2"/>
          <p:cNvSpPr/>
          <p:nvPr/>
        </p:nvSpPr>
        <p:spPr>
          <a:xfrm>
            <a:off x="323528" y="1859340"/>
            <a:ext cx="8640960" cy="4524315"/>
          </a:xfrm>
          <a:prstGeom prst="rect">
            <a:avLst/>
          </a:prstGeom>
        </p:spPr>
        <p:txBody>
          <a:bodyPr wrap="square">
            <a:spAutoFit/>
          </a:bodyPr>
          <a:lstStyle/>
          <a:p>
            <a:pPr algn="just"/>
            <a:r>
              <a:rPr lang="ar-IQ" sz="3200" dirty="0" smtClean="0"/>
              <a:t>1</a:t>
            </a:r>
            <a:r>
              <a:rPr lang="ar-IQ" sz="3200" b="1" dirty="0" smtClean="0">
                <a:solidFill>
                  <a:srgbClr val="FF0000"/>
                </a:solidFill>
              </a:rPr>
              <a:t>-الأطفال </a:t>
            </a:r>
            <a:r>
              <a:rPr lang="ar-IQ" sz="3200" b="1" dirty="0">
                <a:solidFill>
                  <a:srgbClr val="FF0000"/>
                </a:solidFill>
              </a:rPr>
              <a:t>الاسترخاء: </a:t>
            </a:r>
            <a:r>
              <a:rPr lang="ar-IQ" sz="3200" dirty="0"/>
              <a:t>لا يمكن أن يكون الأطفال قلقين ومسترخين </a:t>
            </a:r>
            <a:r>
              <a:rPr lang="ar-IQ" sz="3200" dirty="0" smtClean="0"/>
              <a:t>في آن </a:t>
            </a:r>
            <a:r>
              <a:rPr lang="ar-IQ" sz="3200" dirty="0"/>
              <a:t>واحد، فيجب أن يتعلم الأطفال الاسترخاء وأخذ نفس عميق </a:t>
            </a:r>
            <a:r>
              <a:rPr lang="ar-IQ" sz="3200" dirty="0" smtClean="0"/>
              <a:t>وإرخاء عضلاته</a:t>
            </a:r>
            <a:r>
              <a:rPr lang="ar-IQ" sz="3200" dirty="0"/>
              <a:t>.</a:t>
            </a:r>
          </a:p>
          <a:p>
            <a:pPr algn="just"/>
            <a:r>
              <a:rPr lang="ar-IQ" sz="3200" dirty="0" smtClean="0"/>
              <a:t>2-</a:t>
            </a:r>
            <a:r>
              <a:rPr lang="ar-IQ" sz="3200" b="1" dirty="0" smtClean="0">
                <a:solidFill>
                  <a:srgbClr val="FF0000"/>
                </a:solidFill>
              </a:rPr>
              <a:t> استخدام </a:t>
            </a:r>
            <a:r>
              <a:rPr lang="ar-IQ" sz="3200" b="1" dirty="0">
                <a:solidFill>
                  <a:srgbClr val="FF0000"/>
                </a:solidFill>
              </a:rPr>
              <a:t>استراتيجيات عديدة لقمع القلق</a:t>
            </a:r>
            <a:r>
              <a:rPr lang="ar-IQ" sz="3200" dirty="0"/>
              <a:t>: و ذلك بأن يفكر الطفل بمشاهد هادئة ومفرحة، وهذا يساعده على إرخاء عضلاته المتوترة، وهذا يجب أن يكون ضمن التدريب على الاسترخاء، بالإضافة إلى التركيز على مشكلة واحدة بأن يختار الطفل ناحية من نواحي اهتماماته ويحاول حلها،إذا كان ذلك ممكناً ومواجهة مشكلاته كل واحدة في وقت معين.</a:t>
            </a:r>
          </a:p>
        </p:txBody>
      </p:sp>
    </p:spTree>
    <p:extLst>
      <p:ext uri="{BB962C8B-B14F-4D97-AF65-F5344CB8AC3E}">
        <p14:creationId xmlns:p14="http://schemas.microsoft.com/office/powerpoint/2010/main" val="104443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6186309"/>
          </a:xfrm>
          <a:prstGeom prst="rect">
            <a:avLst/>
          </a:prstGeom>
        </p:spPr>
        <p:txBody>
          <a:bodyPr wrap="square">
            <a:spAutoFit/>
          </a:bodyPr>
          <a:lstStyle/>
          <a:p>
            <a:pPr algn="just"/>
            <a:r>
              <a:rPr lang="ar-IQ" sz="4400" dirty="0" smtClean="0"/>
              <a:t>3-</a:t>
            </a:r>
            <a:r>
              <a:rPr lang="ar-IQ" sz="4400" b="1" dirty="0" smtClean="0">
                <a:solidFill>
                  <a:srgbClr val="FF0000"/>
                </a:solidFill>
              </a:rPr>
              <a:t>تشجيع </a:t>
            </a:r>
            <a:r>
              <a:rPr lang="ar-IQ" sz="4400" b="1" dirty="0">
                <a:solidFill>
                  <a:srgbClr val="FF0000"/>
                </a:solidFill>
              </a:rPr>
              <a:t>الطفل للتعبير عن مشاعره</a:t>
            </a:r>
            <a:r>
              <a:rPr lang="ar-IQ" sz="4400" dirty="0"/>
              <a:t>: وذلك يمكن بإشراك الطفل في مناقشات الأسرة، وتكون المشاركة حرة بحيث يتاح لهم أن يعبروا عن أي مشاعر لديهم مثل الغضب أو الإحباط.</a:t>
            </a:r>
          </a:p>
          <a:p>
            <a:pPr algn="just"/>
            <a:r>
              <a:rPr lang="ar-IQ" sz="4400" dirty="0" smtClean="0"/>
              <a:t>4-</a:t>
            </a:r>
            <a:r>
              <a:rPr lang="ar-IQ" sz="4400" b="1" dirty="0" smtClean="0">
                <a:solidFill>
                  <a:srgbClr val="FF0000"/>
                </a:solidFill>
              </a:rPr>
              <a:t>الطرق </a:t>
            </a:r>
            <a:r>
              <a:rPr lang="ar-IQ" sz="4400" b="1" dirty="0">
                <a:solidFill>
                  <a:srgbClr val="FF0000"/>
                </a:solidFill>
              </a:rPr>
              <a:t>المتخصصة </a:t>
            </a:r>
            <a:r>
              <a:rPr lang="ar-IQ" sz="4400" dirty="0"/>
              <a:t>: في حال أن يكون القلق طويلاً فإن المساعدة المتخصصة يجب البحث عنها إذا لم تنفع طرق الآباء في القضاء على القلق ومن هذه الطرق الذي يستخدمها المعالجون التنويم المغناطيسي لتقليل الحساسية المتزايدة</a:t>
            </a:r>
            <a:r>
              <a:rPr lang="ar-IQ" dirty="0"/>
              <a:t>.</a:t>
            </a:r>
          </a:p>
        </p:txBody>
      </p:sp>
    </p:spTree>
    <p:extLst>
      <p:ext uri="{BB962C8B-B14F-4D97-AF65-F5344CB8AC3E}">
        <p14:creationId xmlns:p14="http://schemas.microsoft.com/office/powerpoint/2010/main" val="3011579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91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12968" cy="6696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809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solidFill>
                  <a:srgbClr val="FF0000"/>
                </a:solidFill>
              </a:rPr>
              <a:t>مفهومه </a:t>
            </a:r>
            <a:endParaRPr lang="ar-IQ" b="1" dirty="0">
              <a:solidFill>
                <a:srgbClr val="FF0000"/>
              </a:solidFill>
            </a:endParaRPr>
          </a:p>
        </p:txBody>
      </p:sp>
      <p:sp>
        <p:nvSpPr>
          <p:cNvPr id="3" name="مستطيل 2"/>
          <p:cNvSpPr/>
          <p:nvPr/>
        </p:nvSpPr>
        <p:spPr>
          <a:xfrm>
            <a:off x="179512" y="1556792"/>
            <a:ext cx="8964488" cy="5016758"/>
          </a:xfrm>
          <a:prstGeom prst="rect">
            <a:avLst/>
          </a:prstGeom>
        </p:spPr>
        <p:txBody>
          <a:bodyPr wrap="square">
            <a:spAutoFit/>
          </a:bodyPr>
          <a:lstStyle/>
          <a:p>
            <a:pPr algn="just"/>
            <a:r>
              <a:rPr lang="ar-IQ" sz="4000" dirty="0"/>
              <a:t>هو خوف من ان تهول </a:t>
            </a:r>
            <a:r>
              <a:rPr lang="ar-IQ" sz="4000" dirty="0" smtClean="0"/>
              <a:t>الأمور بالنسبة </a:t>
            </a:r>
            <a:r>
              <a:rPr lang="ar-IQ" sz="4000" dirty="0"/>
              <a:t>للطفل هو دوافعه الذاتية، الدافع للعدوان والرغبات والإتكالية.....إلخ، فإن السلوك الناتج عن هذه الدوافع يواجه في الأعم الأغلب بالعقاب والتحريم، فلا يستطيع الطفل التعبير عنها ولكن ليس معنى ذلك أن هذه الدوافع قد ماتت، بل تظل موجودة وتظل قابلة للاستثارة، وفي حالة استثارتها يبدي الطفل مشاعر الخوف مما سيلقاه من عقاب ولكنه يجهل مصدر هذا الخوف.</a:t>
            </a:r>
          </a:p>
        </p:txBody>
      </p:sp>
    </p:spTree>
    <p:extLst>
      <p:ext uri="{BB962C8B-B14F-4D97-AF65-F5344CB8AC3E}">
        <p14:creationId xmlns:p14="http://schemas.microsoft.com/office/powerpoint/2010/main" val="117761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065" y="476672"/>
            <a:ext cx="8810645" cy="5832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690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0000"/>
                </a:solidFill>
              </a:rPr>
              <a:t>أسباب القلق الرئيسية</a:t>
            </a:r>
          </a:p>
        </p:txBody>
      </p:sp>
      <p:sp>
        <p:nvSpPr>
          <p:cNvPr id="3" name="مستطيل 2"/>
          <p:cNvSpPr/>
          <p:nvPr/>
        </p:nvSpPr>
        <p:spPr>
          <a:xfrm>
            <a:off x="179512" y="1628800"/>
            <a:ext cx="8856984" cy="4801314"/>
          </a:xfrm>
          <a:prstGeom prst="rect">
            <a:avLst/>
          </a:prstGeom>
        </p:spPr>
        <p:txBody>
          <a:bodyPr wrap="square">
            <a:spAutoFit/>
          </a:bodyPr>
          <a:lstStyle/>
          <a:p>
            <a:pPr algn="just"/>
            <a:r>
              <a:rPr lang="ar-IQ" dirty="0" smtClean="0"/>
              <a:t> </a:t>
            </a:r>
            <a:endParaRPr lang="ar-IQ" sz="3600" dirty="0"/>
          </a:p>
          <a:p>
            <a:pPr algn="just"/>
            <a:r>
              <a:rPr lang="ar-IQ" sz="3600" dirty="0" smtClean="0"/>
              <a:t>1- </a:t>
            </a:r>
            <a:r>
              <a:rPr lang="ar-IQ" sz="3600" b="1" dirty="0" smtClean="0">
                <a:solidFill>
                  <a:srgbClr val="FF0000"/>
                </a:solidFill>
              </a:rPr>
              <a:t>الافتقار </a:t>
            </a:r>
            <a:r>
              <a:rPr lang="ar-IQ" sz="3600" b="1" dirty="0">
                <a:solidFill>
                  <a:srgbClr val="FF0000"/>
                </a:solidFill>
              </a:rPr>
              <a:t>إلى الأمن</a:t>
            </a:r>
            <a:r>
              <a:rPr lang="ar-IQ" sz="3600" dirty="0"/>
              <a:t>: وهو انعدام الشعور الداخلي بالأمن عند الطفل وكذلك فإن الشكوك تعتبر مصدر خطر.</a:t>
            </a:r>
          </a:p>
          <a:p>
            <a:pPr algn="just"/>
            <a:r>
              <a:rPr lang="ar-IQ" sz="3600" dirty="0" smtClean="0"/>
              <a:t>2- </a:t>
            </a:r>
            <a:r>
              <a:rPr lang="ar-IQ" sz="3600" b="1" dirty="0" smtClean="0">
                <a:solidFill>
                  <a:srgbClr val="FF0000"/>
                </a:solidFill>
              </a:rPr>
              <a:t>عدم </a:t>
            </a:r>
            <a:r>
              <a:rPr lang="ar-IQ" sz="3600" b="1" dirty="0">
                <a:solidFill>
                  <a:srgbClr val="FF0000"/>
                </a:solidFill>
              </a:rPr>
              <a:t>الثبات</a:t>
            </a:r>
            <a:r>
              <a:rPr lang="ar-IQ" sz="3600" dirty="0"/>
              <a:t>: إن عدم الثبات في معاملة الطفل سواء أكان المعلم في المدرسة أم الأب في البيت واللذان يتصفان بعدم الثبات في المعاملة يكونان سبباَ أخر في القلق عنده.</a:t>
            </a:r>
          </a:p>
          <a:p>
            <a:pPr algn="just"/>
            <a:r>
              <a:rPr lang="ar-IQ" sz="3600" b="1" dirty="0" smtClean="0">
                <a:solidFill>
                  <a:srgbClr val="FF0000"/>
                </a:solidFill>
              </a:rPr>
              <a:t>3- المثالية</a:t>
            </a:r>
            <a:r>
              <a:rPr lang="ar-IQ" sz="3600" b="1" dirty="0">
                <a:solidFill>
                  <a:srgbClr val="FF0000"/>
                </a:solidFill>
              </a:rPr>
              <a:t>: </a:t>
            </a:r>
            <a:r>
              <a:rPr lang="ar-IQ" sz="3600" dirty="0"/>
              <a:t>وهي توقعات الآباء للإنجازات الكاملة لأطفالهم وغير الناقصة تشكل مصدر من مصادر القلق عندهم، وذلك بسبب عدم استطاعتهم القيام بالعمل المطلوب منهم بشكل تام.</a:t>
            </a:r>
          </a:p>
        </p:txBody>
      </p:sp>
    </p:spTree>
    <p:extLst>
      <p:ext uri="{BB962C8B-B14F-4D97-AF65-F5344CB8AC3E}">
        <p14:creationId xmlns:p14="http://schemas.microsoft.com/office/powerpoint/2010/main" val="1187604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34005"/>
            <a:ext cx="8712968" cy="6445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738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16632"/>
            <a:ext cx="8784976" cy="7478970"/>
          </a:xfrm>
          <a:prstGeom prst="rect">
            <a:avLst/>
          </a:prstGeom>
        </p:spPr>
        <p:txBody>
          <a:bodyPr wrap="square">
            <a:spAutoFit/>
          </a:bodyPr>
          <a:lstStyle/>
          <a:p>
            <a:pPr algn="just"/>
            <a:r>
              <a:rPr lang="ar-IQ" sz="4000" b="1" dirty="0" smtClean="0">
                <a:solidFill>
                  <a:srgbClr val="FF0000"/>
                </a:solidFill>
              </a:rPr>
              <a:t>4-  </a:t>
            </a:r>
            <a:r>
              <a:rPr lang="ar-IQ" sz="4000" b="1" dirty="0">
                <a:solidFill>
                  <a:srgbClr val="FF0000"/>
                </a:solidFill>
              </a:rPr>
              <a:t>الإهمال: </a:t>
            </a:r>
            <a:r>
              <a:rPr lang="ar-IQ" sz="4000" dirty="0"/>
              <a:t>يشعر الأطفال بأ نهم غير آمنين عندما لا تكون هناك حدود واضحة ومحدودة فهم يفتقرون إلى توجيه سلوكيا تهم.</a:t>
            </a:r>
          </a:p>
          <a:p>
            <a:pPr algn="just"/>
            <a:r>
              <a:rPr lang="ar-IQ" sz="4000" dirty="0" smtClean="0"/>
              <a:t>5</a:t>
            </a:r>
            <a:r>
              <a:rPr lang="ar-IQ" sz="4000" b="1" dirty="0" smtClean="0">
                <a:solidFill>
                  <a:srgbClr val="FF0000"/>
                </a:solidFill>
              </a:rPr>
              <a:t>- النقد</a:t>
            </a:r>
            <a:r>
              <a:rPr lang="ar-IQ" sz="4000" b="1" dirty="0">
                <a:solidFill>
                  <a:srgbClr val="FF0000"/>
                </a:solidFill>
              </a:rPr>
              <a:t>: </a:t>
            </a:r>
            <a:r>
              <a:rPr lang="ar-IQ" sz="4000" dirty="0"/>
              <a:t>إن النقد الموجه من الكبار والراشدين للأطفال يجعلهم يشعرون بالقلق والتوتر، وإن التحدث عنهم وعن سيرتهم يقودهم إلى القلق الشديد، خاصة إذا عرف الأطفال أن الآخرين يقومون بعملية نقد لهم أو محاكمتهم بطريقة ما.</a:t>
            </a:r>
          </a:p>
          <a:p>
            <a:pPr algn="just"/>
            <a:r>
              <a:rPr lang="ar-IQ" sz="4000" dirty="0" smtClean="0"/>
              <a:t>6- </a:t>
            </a:r>
            <a:r>
              <a:rPr lang="ar-IQ" sz="4000" b="1" dirty="0" smtClean="0">
                <a:solidFill>
                  <a:srgbClr val="FF0000"/>
                </a:solidFill>
              </a:rPr>
              <a:t>ثقة </a:t>
            </a:r>
            <a:r>
              <a:rPr lang="ar-IQ" sz="4000" b="1" dirty="0">
                <a:solidFill>
                  <a:srgbClr val="FF0000"/>
                </a:solidFill>
              </a:rPr>
              <a:t>الكبار الزائدة: </a:t>
            </a:r>
            <a:r>
              <a:rPr lang="ar-IQ" sz="4000" dirty="0"/>
              <a:t>بعض الكبار يثقون بالأطفال كما لو كانوا كباراً، غير</a:t>
            </a:r>
          </a:p>
          <a:p>
            <a:pPr algn="just"/>
            <a:r>
              <a:rPr lang="ar-IQ" sz="4000" dirty="0"/>
              <a:t>حاسبين أن نضج الأطفال قبل الأوان يكون سبباً في زيادة القلق عندهم.</a:t>
            </a:r>
          </a:p>
        </p:txBody>
      </p:sp>
    </p:spTree>
    <p:extLst>
      <p:ext uri="{BB962C8B-B14F-4D97-AF65-F5344CB8AC3E}">
        <p14:creationId xmlns:p14="http://schemas.microsoft.com/office/powerpoint/2010/main" val="24736462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61"/>
            <a:ext cx="8964488" cy="6889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9461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8856984" cy="7478970"/>
          </a:xfrm>
          <a:prstGeom prst="rect">
            <a:avLst/>
          </a:prstGeom>
        </p:spPr>
        <p:txBody>
          <a:bodyPr wrap="square">
            <a:spAutoFit/>
          </a:bodyPr>
          <a:lstStyle/>
          <a:p>
            <a:pPr algn="just"/>
            <a:r>
              <a:rPr lang="ar-IQ" sz="4000" dirty="0" smtClean="0"/>
              <a:t>7- </a:t>
            </a:r>
            <a:r>
              <a:rPr lang="ar-IQ" sz="4000" b="1" dirty="0" smtClean="0">
                <a:solidFill>
                  <a:srgbClr val="FF0000"/>
                </a:solidFill>
              </a:rPr>
              <a:t>الذنب</a:t>
            </a:r>
            <a:r>
              <a:rPr lang="ar-IQ" sz="4000" b="1" dirty="0">
                <a:solidFill>
                  <a:srgbClr val="FF0000"/>
                </a:solidFill>
              </a:rPr>
              <a:t>: </a:t>
            </a:r>
            <a:r>
              <a:rPr lang="ar-IQ" sz="4000" dirty="0"/>
              <a:t>يشعر الأطفال أنهم قد أخطئوا عندما يعتقدون أنهم قد ارتكبوا أخطاء أو تصرفوا تصرفاً غير لائق.</a:t>
            </a:r>
          </a:p>
          <a:p>
            <a:pPr algn="just"/>
            <a:r>
              <a:rPr lang="ar-IQ" sz="4000" dirty="0" smtClean="0"/>
              <a:t>8- </a:t>
            </a:r>
            <a:r>
              <a:rPr lang="ar-IQ" sz="4000" b="1" dirty="0" smtClean="0">
                <a:solidFill>
                  <a:srgbClr val="FF0000"/>
                </a:solidFill>
              </a:rPr>
              <a:t>تقليد </a:t>
            </a:r>
            <a:r>
              <a:rPr lang="ar-IQ" sz="4000" b="1" dirty="0">
                <a:solidFill>
                  <a:srgbClr val="FF0000"/>
                </a:solidFill>
              </a:rPr>
              <a:t>الآباء:غالباً </a:t>
            </a:r>
            <a:r>
              <a:rPr lang="ar-IQ" sz="4000" dirty="0"/>
              <a:t>ما يكون الأطفال قلقين كآبائهم، لأنهم يراقبون آبائهم وهم يتعاملون مع المواقف بكل توتر واهتمام.</a:t>
            </a:r>
          </a:p>
          <a:p>
            <a:pPr algn="just"/>
            <a:r>
              <a:rPr lang="ar-IQ" sz="4000" dirty="0" smtClean="0"/>
              <a:t>9- </a:t>
            </a:r>
            <a:r>
              <a:rPr lang="ar-IQ" sz="4000" b="1" dirty="0" smtClean="0">
                <a:solidFill>
                  <a:srgbClr val="FF0000"/>
                </a:solidFill>
              </a:rPr>
              <a:t>الإحباط </a:t>
            </a:r>
            <a:r>
              <a:rPr lang="ar-IQ" sz="4000" b="1" dirty="0">
                <a:solidFill>
                  <a:srgbClr val="FF0000"/>
                </a:solidFill>
              </a:rPr>
              <a:t>المتزايد: </a:t>
            </a:r>
            <a:r>
              <a:rPr lang="ar-IQ" sz="4000" dirty="0"/>
              <a:t>إن الإحباط الكثير يسبب الغضب والقلق، إذ أن الأطفال لا يستطيعون التعبير عن الغضب بسبب اعتمادهم على الراشدين، ولذلك فإنهم يعانون من قلق مرتفع، وينبع الإحباط كذلك من شعورهم بأنهم غير قادرين على الوصول إلى أهدافهم أو أنهم لم يعملوا جيداً في المدرسة، بالإضافة إلى لوم الأطفال وانتقادهم على تصرفاتهم الغبية قد يزيد من الإحباط لديهم.</a:t>
            </a:r>
          </a:p>
        </p:txBody>
      </p:sp>
    </p:spTree>
    <p:extLst>
      <p:ext uri="{BB962C8B-B14F-4D97-AF65-F5344CB8AC3E}">
        <p14:creationId xmlns:p14="http://schemas.microsoft.com/office/powerpoint/2010/main" val="385968064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غلاف فني">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غلاف فني">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غلاف فني">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38</TotalTime>
  <Words>523</Words>
  <Application>Microsoft Office PowerPoint</Application>
  <PresentationFormat>عرض على الشاشة (3:4)‏</PresentationFormat>
  <Paragraphs>23</Paragraphs>
  <Slides>13</Slides>
  <Notes>0</Notes>
  <HiddenSlides>0</HiddenSlides>
  <MMClips>0</MMClips>
  <ScaleCrop>false</ScaleCrop>
  <HeadingPairs>
    <vt:vector size="4" baseType="variant">
      <vt:variant>
        <vt:lpstr>نسق</vt:lpstr>
      </vt:variant>
      <vt:variant>
        <vt:i4>1</vt:i4>
      </vt:variant>
      <vt:variant>
        <vt:lpstr>عناوين الشرائح</vt:lpstr>
      </vt:variant>
      <vt:variant>
        <vt:i4>13</vt:i4>
      </vt:variant>
    </vt:vector>
  </HeadingPairs>
  <TitlesOfParts>
    <vt:vector size="14" baseType="lpstr">
      <vt:lpstr>غلاف فني</vt:lpstr>
      <vt:lpstr>مشكلة القلق عند الأطفال</vt:lpstr>
      <vt:lpstr>عرض تقديمي في PowerPoint</vt:lpstr>
      <vt:lpstr>مفهومه </vt:lpstr>
      <vt:lpstr>عرض تقديمي في PowerPoint</vt:lpstr>
      <vt:lpstr>أسباب القلق الرئيسية</vt:lpstr>
      <vt:lpstr>عرض تقديمي في PowerPoint</vt:lpstr>
      <vt:lpstr>عرض تقديمي في PowerPoint</vt:lpstr>
      <vt:lpstr>عرض تقديمي في PowerPoint</vt:lpstr>
      <vt:lpstr>عرض تقديمي في PowerPoint</vt:lpstr>
      <vt:lpstr>عرض تقديمي في PowerPoint</vt:lpstr>
      <vt:lpstr>الأرشاد والعلاج</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مشكلة القلق عند الأطفال</dc:title>
  <dc:creator>almadar</dc:creator>
  <cp:lastModifiedBy>almadar</cp:lastModifiedBy>
  <cp:revision>4</cp:revision>
  <dcterms:created xsi:type="dcterms:W3CDTF">2020-03-03T08:42:15Z</dcterms:created>
  <dcterms:modified xsi:type="dcterms:W3CDTF">2020-03-03T09:32:10Z</dcterms:modified>
</cp:coreProperties>
</file>