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73" r:id="rId4"/>
    <p:sldId id="258" r:id="rId5"/>
    <p:sldId id="259" r:id="rId6"/>
    <p:sldId id="275" r:id="rId7"/>
    <p:sldId id="260" r:id="rId8"/>
    <p:sldId id="276" r:id="rId9"/>
    <p:sldId id="261" r:id="rId10"/>
    <p:sldId id="262" r:id="rId11"/>
    <p:sldId id="274" r:id="rId12"/>
    <p:sldId id="263" r:id="rId13"/>
    <p:sldId id="278" r:id="rId14"/>
    <p:sldId id="264" r:id="rId15"/>
    <p:sldId id="265" r:id="rId16"/>
    <p:sldId id="277" r:id="rId17"/>
    <p:sldId id="266" r:id="rId18"/>
    <p:sldId id="267" r:id="rId19"/>
    <p:sldId id="268" r:id="rId20"/>
    <p:sldId id="269" r:id="rId21"/>
    <p:sldId id="279" r:id="rId22"/>
    <p:sldId id="270" r:id="rId23"/>
    <p:sldId id="271" r:id="rId24"/>
    <p:sldId id="272" r:id="rId25"/>
    <p:sldId id="280"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09/07/1441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09/07/1441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09/07/1441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09/07/1441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0649"/>
            <a:ext cx="7772400" cy="3339802"/>
          </a:xfrm>
          <a:solidFill>
            <a:srgbClr val="92D050"/>
          </a:solidFill>
        </p:spPr>
        <p:txBody>
          <a:bodyPr>
            <a:normAutofit/>
          </a:bodyPr>
          <a:lstStyle/>
          <a:p>
            <a:r>
              <a:rPr lang="ar-IQ" sz="7200" b="1" dirty="0" smtClean="0">
                <a:solidFill>
                  <a:srgbClr val="FF0000"/>
                </a:solidFill>
              </a:rPr>
              <a:t>مشكلة </a:t>
            </a:r>
            <a:r>
              <a:rPr lang="ar-IQ" sz="7200" b="1" dirty="0" smtClean="0">
                <a:solidFill>
                  <a:srgbClr val="FF0000"/>
                </a:solidFill>
              </a:rPr>
              <a:t>الخوف عند الأطفال</a:t>
            </a:r>
            <a:endParaRPr lang="ar-IQ" sz="7200" b="1" dirty="0">
              <a:solidFill>
                <a:srgbClr val="FF0000"/>
              </a:solidFill>
            </a:endParaRPr>
          </a:p>
        </p:txBody>
      </p:sp>
      <p:sp>
        <p:nvSpPr>
          <p:cNvPr id="3" name="عنوان فرعي 2"/>
          <p:cNvSpPr>
            <a:spLocks noGrp="1"/>
          </p:cNvSpPr>
          <p:nvPr>
            <p:ph type="subTitle" idx="1"/>
          </p:nvPr>
        </p:nvSpPr>
        <p:spPr>
          <a:xfrm>
            <a:off x="683568" y="3933056"/>
            <a:ext cx="7624936" cy="1800200"/>
          </a:xfrm>
          <a:solidFill>
            <a:srgbClr val="FFC000"/>
          </a:solidFill>
        </p:spPr>
        <p:txBody>
          <a:bodyPr>
            <a:normAutofit/>
          </a:bodyPr>
          <a:lstStyle/>
          <a:p>
            <a:r>
              <a:rPr lang="ar-IQ" b="1" dirty="0" smtClean="0">
                <a:solidFill>
                  <a:srgbClr val="002060"/>
                </a:solidFill>
              </a:rPr>
              <a:t>أعداد</a:t>
            </a:r>
          </a:p>
          <a:p>
            <a:r>
              <a:rPr lang="ar-IQ" b="1" dirty="0" smtClean="0">
                <a:solidFill>
                  <a:srgbClr val="002060"/>
                </a:solidFill>
              </a:rPr>
              <a:t>أ.م.د. علي محسن ياس العامري</a:t>
            </a:r>
          </a:p>
          <a:p>
            <a:r>
              <a:rPr lang="ar-IQ" b="1" dirty="0">
                <a:solidFill>
                  <a:srgbClr val="002060"/>
                </a:solidFill>
              </a:rPr>
              <a:t>المرحلة الأولى /قسم الأرشاد النفسي والتوجيه التربوي</a:t>
            </a:r>
          </a:p>
        </p:txBody>
      </p:sp>
    </p:spTree>
    <p:extLst>
      <p:ext uri="{BB962C8B-B14F-4D97-AF65-F5344CB8AC3E}">
        <p14:creationId xmlns:p14="http://schemas.microsoft.com/office/powerpoint/2010/main" val="243993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856984" cy="6863417"/>
          </a:xfrm>
          <a:prstGeom prst="rect">
            <a:avLst/>
          </a:prstGeom>
        </p:spPr>
        <p:txBody>
          <a:bodyPr wrap="square">
            <a:spAutoFit/>
          </a:bodyPr>
          <a:lstStyle/>
          <a:p>
            <a:pPr algn="just"/>
            <a:r>
              <a:rPr lang="ar-IQ" sz="4400" b="1" dirty="0" smtClean="0">
                <a:solidFill>
                  <a:srgbClr val="FF0000"/>
                </a:solidFill>
              </a:rPr>
              <a:t>4-الضعف </a:t>
            </a:r>
            <a:r>
              <a:rPr lang="ar-IQ" sz="4400" b="1" dirty="0">
                <a:solidFill>
                  <a:srgbClr val="FF0000"/>
                </a:solidFill>
              </a:rPr>
              <a:t>الجسمي أو </a:t>
            </a:r>
            <a:r>
              <a:rPr lang="ar-IQ" sz="4400" b="1" dirty="0" smtClean="0">
                <a:solidFill>
                  <a:srgbClr val="FF0000"/>
                </a:solidFill>
              </a:rPr>
              <a:t>النفسي:</a:t>
            </a:r>
            <a:r>
              <a:rPr lang="ar-IQ" sz="4400" dirty="0" smtClean="0"/>
              <a:t>عندما </a:t>
            </a:r>
            <a:r>
              <a:rPr lang="ar-IQ" sz="4400" dirty="0"/>
              <a:t>يكون الأطفال متعبين أو مرضى فإنهم سيميلون غالباً للجوء إلى الخوف خاصة إذا كانوا في حالة جسمية مرهقة وإذا كان فترة هذا المرض طويلة، إن هذه الحالة من المرض تقود إلى مشاعر مؤلمة وتكون المكيانزمات النفسية الوقائية عند الطفل لا تعمل بشكل مناسب، وبالتالي فإن الأطفال ذوي المفاهيم السالبة عن الذات والذين يعانون من ضعف جسدي يشعرون بأنهم غير قادرين على التوافق مع الخطر الحقيقي أو المتخيل.</a:t>
            </a:r>
          </a:p>
        </p:txBody>
      </p:sp>
    </p:spTree>
    <p:extLst>
      <p:ext uri="{BB962C8B-B14F-4D97-AF65-F5344CB8AC3E}">
        <p14:creationId xmlns:p14="http://schemas.microsoft.com/office/powerpoint/2010/main" val="14824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6" y="116632"/>
            <a:ext cx="894718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67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56984" cy="6740307"/>
          </a:xfrm>
          <a:prstGeom prst="rect">
            <a:avLst/>
          </a:prstGeom>
        </p:spPr>
        <p:txBody>
          <a:bodyPr wrap="square">
            <a:spAutoFit/>
          </a:bodyPr>
          <a:lstStyle/>
          <a:p>
            <a:pPr algn="just"/>
            <a:r>
              <a:rPr lang="ar-IQ" sz="4800" b="1" dirty="0" smtClean="0">
                <a:solidFill>
                  <a:srgbClr val="FF0000"/>
                </a:solidFill>
              </a:rPr>
              <a:t>5-النقد </a:t>
            </a:r>
            <a:r>
              <a:rPr lang="ar-IQ" sz="4800" b="1" dirty="0">
                <a:solidFill>
                  <a:srgbClr val="FF0000"/>
                </a:solidFill>
              </a:rPr>
              <a:t>والتوبيخ: </a:t>
            </a:r>
            <a:r>
              <a:rPr lang="ar-IQ" sz="4800" dirty="0"/>
              <a:t>إن النقد المتزايد ربما يقود الأطفال إلى الشعور بالخوف، يشعر الأطفال بأنهم لا يمكن أن يعملوا شيئاً بشكل صحيح، ويبررون ذلك بأنهم يتوقعون النقد ولذلك فإنهم يخافون، ولذا فإن التوبيخ المستمر على الأخطاء يقود إلى الخوف والقلق، وسوف يعم الطفل شعوراً عاماً بالخوف، وبالتالي فإن الأطفال الذين ينتقدون على نشاطانهم وعلى تطفلهم ربما يصبحون خائفين أو خجولين.</a:t>
            </a:r>
          </a:p>
        </p:txBody>
      </p:sp>
    </p:spTree>
    <p:extLst>
      <p:ext uri="{BB962C8B-B14F-4D97-AF65-F5344CB8AC3E}">
        <p14:creationId xmlns:p14="http://schemas.microsoft.com/office/powerpoint/2010/main" val="331904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2"/>
            <a:ext cx="871296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27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8217634"/>
          </a:xfrm>
          <a:prstGeom prst="rect">
            <a:avLst/>
          </a:prstGeom>
        </p:spPr>
        <p:txBody>
          <a:bodyPr wrap="square">
            <a:spAutoFit/>
          </a:bodyPr>
          <a:lstStyle/>
          <a:p>
            <a:pPr algn="just"/>
            <a:r>
              <a:rPr lang="ar-IQ" sz="4800" dirty="0"/>
              <a:t>6-	</a:t>
            </a:r>
            <a:r>
              <a:rPr lang="ar-IQ" sz="4800" b="1" dirty="0">
                <a:solidFill>
                  <a:srgbClr val="FF0000"/>
                </a:solidFill>
              </a:rPr>
              <a:t>الإعتمادية والقوة</a:t>
            </a:r>
            <a:r>
              <a:rPr lang="ar-IQ" sz="4800" dirty="0"/>
              <a:t>: إن الصراحة والقسوة تنتج أطفالاً خائفين أو يخافون من السلطة، إنهم يخافون من المعلمين أو الشرطة، وإن توقعات الآباء الخيالية هي أيضاً من الأسباب القوية والمسئولة عن الخوف عند الأطفال، وعن فشلهم، حيث أن الآباء الذين يتوقعون من أطفالهم التمام في جميع الأعمال غالباً يتكون عن أطفالهم الخوف، ولا يستطيعون أن سلبوا حاجات الآباء، ويصبحون خائفين من القيام بأي تجربة أو محاولة خوفاً من الفشل.</a:t>
            </a:r>
          </a:p>
        </p:txBody>
      </p:sp>
    </p:spTree>
    <p:extLst>
      <p:ext uri="{BB962C8B-B14F-4D97-AF65-F5344CB8AC3E}">
        <p14:creationId xmlns:p14="http://schemas.microsoft.com/office/powerpoint/2010/main" val="366075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640960" cy="5262979"/>
          </a:xfrm>
          <a:prstGeom prst="rect">
            <a:avLst/>
          </a:prstGeom>
        </p:spPr>
        <p:txBody>
          <a:bodyPr wrap="square">
            <a:spAutoFit/>
          </a:bodyPr>
          <a:lstStyle/>
          <a:p>
            <a:pPr algn="just"/>
            <a:r>
              <a:rPr lang="ar-IQ" sz="4800" dirty="0"/>
              <a:t>7-	</a:t>
            </a:r>
            <a:r>
              <a:rPr lang="ar-IQ" sz="4800" b="1" dirty="0">
                <a:solidFill>
                  <a:srgbClr val="FF0000"/>
                </a:solidFill>
              </a:rPr>
              <a:t>صراعات الأسرة: </a:t>
            </a:r>
            <a:r>
              <a:rPr lang="ar-IQ" sz="4800" dirty="0"/>
              <a:t>إن المعارك الطويلة الأمد بين الوالدين أو بين الأخوة أو بين الآباء والأطفال تخلق جواً متوتراً وتحفز مشاعر عدم الأمان، وبالتالي يشعر الأطفال بعدم المقدرة على التعامل مع مخاوف الطفولة حتى مجرد مناقشة المشاكل الاجتماعية أو المادية التي تخيف الأطفال.</a:t>
            </a:r>
          </a:p>
        </p:txBody>
      </p:sp>
    </p:spTree>
    <p:extLst>
      <p:ext uri="{BB962C8B-B14F-4D97-AF65-F5344CB8AC3E}">
        <p14:creationId xmlns:p14="http://schemas.microsoft.com/office/powerpoint/2010/main" val="343688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63" y="116632"/>
            <a:ext cx="8656698"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915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6000" b="1" dirty="0">
                <a:solidFill>
                  <a:srgbClr val="FF0000"/>
                </a:solidFill>
              </a:rPr>
              <a:t>طرق الوقاية</a:t>
            </a:r>
          </a:p>
        </p:txBody>
      </p:sp>
      <p:sp>
        <p:nvSpPr>
          <p:cNvPr id="3" name="مستطيل 2"/>
          <p:cNvSpPr/>
          <p:nvPr/>
        </p:nvSpPr>
        <p:spPr>
          <a:xfrm>
            <a:off x="107504" y="1268760"/>
            <a:ext cx="8856984" cy="5016758"/>
          </a:xfrm>
          <a:prstGeom prst="rect">
            <a:avLst/>
          </a:prstGeom>
        </p:spPr>
        <p:txBody>
          <a:bodyPr wrap="square">
            <a:spAutoFit/>
          </a:bodyPr>
          <a:lstStyle/>
          <a:p>
            <a:pPr algn="just"/>
            <a:r>
              <a:rPr lang="ar-IQ" sz="4000" dirty="0" smtClean="0"/>
              <a:t>1</a:t>
            </a:r>
            <a:r>
              <a:rPr lang="ar-IQ" sz="4000" b="1" dirty="0" smtClean="0">
                <a:solidFill>
                  <a:srgbClr val="FF0000"/>
                </a:solidFill>
              </a:rPr>
              <a:t>- الإعداد </a:t>
            </a:r>
            <a:r>
              <a:rPr lang="ar-IQ" sz="4000" b="1" dirty="0">
                <a:solidFill>
                  <a:srgbClr val="FF0000"/>
                </a:solidFill>
              </a:rPr>
              <a:t>للتكيف مع المشكلة: </a:t>
            </a:r>
            <a:r>
              <a:rPr lang="ar-IQ" sz="4000" dirty="0"/>
              <a:t>فمرحلة الطفولة هي أنسب المراحل لإعداد الأطفال للتكيف مع أي نوع من المشاكل الخاصة، ويجب أن يكون هناك من طرف الوالدين كم كبير من التفسيرات والتطمينات لأطفالهم.</a:t>
            </a:r>
          </a:p>
          <a:p>
            <a:pPr algn="just"/>
            <a:r>
              <a:rPr lang="ar-IQ" sz="4000" dirty="0" smtClean="0"/>
              <a:t>2-</a:t>
            </a:r>
            <a:r>
              <a:rPr lang="ar-IQ" sz="4000" b="1" dirty="0" smtClean="0">
                <a:solidFill>
                  <a:srgbClr val="FF0000"/>
                </a:solidFill>
              </a:rPr>
              <a:t>التعريض </a:t>
            </a:r>
            <a:r>
              <a:rPr lang="ar-IQ" sz="4000" b="1" dirty="0">
                <a:solidFill>
                  <a:srgbClr val="FF0000"/>
                </a:solidFill>
              </a:rPr>
              <a:t>المبكر والتدريجي لمواقف مخيفة</a:t>
            </a:r>
            <a:r>
              <a:rPr lang="ar-IQ" sz="4000" dirty="0"/>
              <a:t>: وذلك حتى يعتاد الطفل على مواجهة مواقف مشا بة بعد ذلك تقع فجأة وسيساعد ذلك في منع حدوث مخاوف عميقة لدى الأطفال.</a:t>
            </a:r>
          </a:p>
        </p:txBody>
      </p:sp>
    </p:spTree>
    <p:extLst>
      <p:ext uri="{BB962C8B-B14F-4D97-AF65-F5344CB8AC3E}">
        <p14:creationId xmlns:p14="http://schemas.microsoft.com/office/powerpoint/2010/main" val="71354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856984" cy="6001643"/>
          </a:xfrm>
          <a:prstGeom prst="rect">
            <a:avLst/>
          </a:prstGeom>
        </p:spPr>
        <p:txBody>
          <a:bodyPr wrap="square">
            <a:spAutoFit/>
          </a:bodyPr>
          <a:lstStyle/>
          <a:p>
            <a:pPr algn="just"/>
            <a:r>
              <a:rPr lang="ar-IQ" sz="4800" b="1" dirty="0" smtClean="0">
                <a:solidFill>
                  <a:srgbClr val="FF0000"/>
                </a:solidFill>
              </a:rPr>
              <a:t>3- التعبير </a:t>
            </a:r>
            <a:r>
              <a:rPr lang="ar-IQ" sz="4800" b="1" dirty="0">
                <a:solidFill>
                  <a:srgbClr val="FF0000"/>
                </a:solidFill>
              </a:rPr>
              <a:t>والمشاركة في الاهتمامات</a:t>
            </a:r>
            <a:r>
              <a:rPr lang="ar-IQ" sz="4800" dirty="0"/>
              <a:t>: عندما يعيش الأطفال في جو هاديء حيث تناقش فيه المشاعر ويشارك فيها الأطفال يتعلم الأطفال بأن الاهتمامات والمخاوف شيء مقبول، ومن المناسب أن يتحدث في اهتمامات حقيقية أو مخاوف يخاف منها الأطفال ويعترف الكبار أن عندهم مخاوف من أشياء معينة وأن كل إنسان يخاف في وقت معين.</a:t>
            </a:r>
          </a:p>
        </p:txBody>
      </p:sp>
    </p:spTree>
    <p:extLst>
      <p:ext uri="{BB962C8B-B14F-4D97-AF65-F5344CB8AC3E}">
        <p14:creationId xmlns:p14="http://schemas.microsoft.com/office/powerpoint/2010/main" val="417524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6863417"/>
          </a:xfrm>
          <a:prstGeom prst="rect">
            <a:avLst/>
          </a:prstGeom>
        </p:spPr>
        <p:txBody>
          <a:bodyPr wrap="square">
            <a:spAutoFit/>
          </a:bodyPr>
          <a:lstStyle/>
          <a:p>
            <a:pPr algn="just"/>
            <a:r>
              <a:rPr lang="ar-IQ" sz="4400" b="1" dirty="0" smtClean="0">
                <a:solidFill>
                  <a:srgbClr val="FF0000"/>
                </a:solidFill>
              </a:rPr>
              <a:t>4- الهدوء </a:t>
            </a:r>
            <a:r>
              <a:rPr lang="ar-IQ" sz="4400" b="1" dirty="0">
                <a:solidFill>
                  <a:srgbClr val="FF0000"/>
                </a:solidFill>
              </a:rPr>
              <a:t>واللياقة والتفاؤل</a:t>
            </a:r>
            <a:r>
              <a:rPr lang="ar-IQ" sz="4400" dirty="0"/>
              <a:t>: إن عدم شعور الآباء بالراحة وشعورهم بالخوف يفزع الأطفال مباشرة ويعلمهم الخوف مثال ذلك الموت، فإن لم يستطع الآباء حل خوفهم الخاص بهم فإن الأطفال يتعلمون وبسرعة الخوف من الموت ويكون من الجيد أن يسمع الطفل عبارات  تهدأ من روعه وتحثه أن يتمتع بوقته وأن يكون جاهزاً عندما يأتي الموت، وإفهامه أن الموت سيتعرض له الكل وهو شبيه بالولادة ومناقشة مفاهيم دينية بسيطة كوسائل لشرح الموت.</a:t>
            </a:r>
          </a:p>
        </p:txBody>
      </p:sp>
    </p:spTree>
    <p:extLst>
      <p:ext uri="{BB962C8B-B14F-4D97-AF65-F5344CB8AC3E}">
        <p14:creationId xmlns:p14="http://schemas.microsoft.com/office/powerpoint/2010/main" val="228720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fontScale="90000"/>
          </a:bodyPr>
          <a:lstStyle/>
          <a:p>
            <a:r>
              <a:rPr lang="ar-IQ" sz="6000" b="1" dirty="0">
                <a:solidFill>
                  <a:srgbClr val="FF0000"/>
                </a:solidFill>
              </a:rPr>
              <a:t>مفهومه</a:t>
            </a:r>
          </a:p>
        </p:txBody>
      </p:sp>
      <p:sp>
        <p:nvSpPr>
          <p:cNvPr id="3" name="مستطيل 2"/>
          <p:cNvSpPr/>
          <p:nvPr/>
        </p:nvSpPr>
        <p:spPr>
          <a:xfrm>
            <a:off x="0" y="980728"/>
            <a:ext cx="9144000" cy="6463888"/>
          </a:xfrm>
          <a:prstGeom prst="rect">
            <a:avLst/>
          </a:prstGeom>
        </p:spPr>
        <p:txBody>
          <a:bodyPr wrap="square">
            <a:spAutoFit/>
          </a:bodyPr>
          <a:lstStyle/>
          <a:p>
            <a:pPr algn="just"/>
            <a:r>
              <a:rPr lang="ar-IQ" sz="4000" b="1" dirty="0" smtClean="0">
                <a:solidFill>
                  <a:srgbClr val="FF0000"/>
                </a:solidFill>
              </a:rPr>
              <a:t>الخوف:عاطفة </a:t>
            </a:r>
            <a:r>
              <a:rPr lang="ar-IQ" sz="4000" b="1" dirty="0">
                <a:solidFill>
                  <a:srgbClr val="FF0000"/>
                </a:solidFill>
              </a:rPr>
              <a:t>قوية غير محببة سببها إدراك خطر ما</a:t>
            </a:r>
            <a:r>
              <a:rPr lang="ar-IQ" sz="4000" dirty="0"/>
              <a:t>،إن المخاوف مكتسبة أو تعليمية ، لكن هناك مخاوف غريزية مثل الخوف من الأصوات العالية أو فقدان التوازن أو الحركة </a:t>
            </a:r>
            <a:r>
              <a:rPr lang="ar-IQ" sz="4000" dirty="0" smtClean="0"/>
              <a:t>المفاجئة ، </a:t>
            </a:r>
            <a:r>
              <a:rPr lang="ar-IQ" sz="4000" dirty="0"/>
              <a:t>إن الخوف الشديد يكون على شكل ذعر شديد، بينما الكراهية والاشمئزاز تسمى خوفاً ، أما المخاوف غير المعقولة تسمى </a:t>
            </a:r>
            <a:r>
              <a:rPr lang="ar-IQ" sz="4000" b="1" dirty="0">
                <a:solidFill>
                  <a:srgbClr val="FF0000"/>
                </a:solidFill>
              </a:rPr>
              <a:t>بالمخاوف </a:t>
            </a:r>
            <a:r>
              <a:rPr lang="ar-IQ" sz="4000" b="1" dirty="0" smtClean="0">
                <a:solidFill>
                  <a:srgbClr val="FF0000"/>
                </a:solidFill>
              </a:rPr>
              <a:t>المرضية</a:t>
            </a:r>
            <a:r>
              <a:rPr lang="ar-IQ" sz="4000" dirty="0" smtClean="0"/>
              <a:t> ، إن </a:t>
            </a:r>
            <a:r>
              <a:rPr lang="ar-IQ" sz="4000" dirty="0"/>
              <a:t>المخاوف المرضية عند الأطفال تتضمن الظل والعزلة والأصوات العالية، المرض و الوحوش، الحيوانات غير المؤذية، الأماكن المرتفعة، المواصلات، وسائل النقل، الغرباء، </a:t>
            </a:r>
          </a:p>
        </p:txBody>
      </p:sp>
    </p:spTree>
    <p:extLst>
      <p:ext uri="{BB962C8B-B14F-4D97-AF65-F5344CB8AC3E}">
        <p14:creationId xmlns:p14="http://schemas.microsoft.com/office/powerpoint/2010/main" val="129118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fontScale="90000"/>
          </a:bodyPr>
          <a:lstStyle/>
          <a:p>
            <a:r>
              <a:rPr lang="ar-IQ" sz="5400" b="1" dirty="0">
                <a:solidFill>
                  <a:srgbClr val="FF0000"/>
                </a:solidFill>
              </a:rPr>
              <a:t> الأرشاد </a:t>
            </a:r>
            <a:r>
              <a:rPr lang="ar-IQ" sz="5400" b="1" dirty="0" smtClean="0">
                <a:solidFill>
                  <a:srgbClr val="FF0000"/>
                </a:solidFill>
              </a:rPr>
              <a:t>والعلاج </a:t>
            </a:r>
            <a:endParaRPr lang="ar-IQ" sz="5400" b="1" dirty="0">
              <a:solidFill>
                <a:srgbClr val="FF0000"/>
              </a:solidFill>
            </a:endParaRPr>
          </a:p>
        </p:txBody>
      </p:sp>
      <p:sp>
        <p:nvSpPr>
          <p:cNvPr id="3" name="مستطيل 2"/>
          <p:cNvSpPr/>
          <p:nvPr/>
        </p:nvSpPr>
        <p:spPr>
          <a:xfrm>
            <a:off x="251520" y="980728"/>
            <a:ext cx="8712968" cy="6247864"/>
          </a:xfrm>
          <a:prstGeom prst="rect">
            <a:avLst/>
          </a:prstGeom>
        </p:spPr>
        <p:txBody>
          <a:bodyPr wrap="square">
            <a:spAutoFit/>
          </a:bodyPr>
          <a:lstStyle/>
          <a:p>
            <a:pPr algn="just"/>
            <a:r>
              <a:rPr lang="ar-IQ" sz="4000" dirty="0" smtClean="0"/>
              <a:t>1- </a:t>
            </a:r>
            <a:r>
              <a:rPr lang="ar-IQ" sz="4000" b="1" dirty="0" smtClean="0">
                <a:solidFill>
                  <a:srgbClr val="FF0000"/>
                </a:solidFill>
              </a:rPr>
              <a:t>إزالة </a:t>
            </a:r>
            <a:r>
              <a:rPr lang="ar-IQ" sz="4000" b="1" dirty="0">
                <a:solidFill>
                  <a:srgbClr val="FF0000"/>
                </a:solidFill>
              </a:rPr>
              <a:t>الحساسية والحالة المعاكسة: </a:t>
            </a:r>
            <a:r>
              <a:rPr lang="ar-IQ" sz="4000" dirty="0"/>
              <a:t>إن الهدف هو مساعدة الأطفال الحساسين جداً والأطفال الخائفين، حتى يكونوا أقل حساسية وبطيئوا الاستجابة لحالات حساسيتهم، والقاعدة تقول أن الأطفال تقل حساسيتهم للخوف عندما يرتبط هذا الشيء المخيف مع أي شيء سار.</a:t>
            </a:r>
          </a:p>
          <a:p>
            <a:pPr algn="just"/>
            <a:r>
              <a:rPr lang="ar-IQ" sz="4000" dirty="0" smtClean="0"/>
              <a:t>2- </a:t>
            </a:r>
            <a:r>
              <a:rPr lang="ar-IQ" sz="4000" b="1" dirty="0">
                <a:solidFill>
                  <a:srgbClr val="FF0000"/>
                </a:solidFill>
              </a:rPr>
              <a:t>مشاهدة النموذج</a:t>
            </a:r>
            <a:r>
              <a:rPr lang="ar-IQ" sz="4000" dirty="0"/>
              <a:t>: يمكن استعمال الأفلام للتقليل من مخاوف الطفل وتعويده على مشاهدة مواقف أكثر إخافة ويمكن أن يرى الطفل مواقف تحفزه على الشيء.</a:t>
            </a:r>
          </a:p>
        </p:txBody>
      </p:sp>
    </p:spTree>
    <p:extLst>
      <p:ext uri="{BB962C8B-B14F-4D97-AF65-F5344CB8AC3E}">
        <p14:creationId xmlns:p14="http://schemas.microsoft.com/office/powerpoint/2010/main" val="858016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13" y="188640"/>
            <a:ext cx="8579575"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91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56984" cy="6863417"/>
          </a:xfrm>
          <a:prstGeom prst="rect">
            <a:avLst/>
          </a:prstGeom>
        </p:spPr>
        <p:txBody>
          <a:bodyPr wrap="square">
            <a:spAutoFit/>
          </a:bodyPr>
          <a:lstStyle/>
          <a:p>
            <a:pPr algn="just"/>
            <a:r>
              <a:rPr lang="ar-IQ" sz="4000" dirty="0" smtClean="0"/>
              <a:t>3- </a:t>
            </a:r>
            <a:r>
              <a:rPr lang="ar-IQ" sz="4000" b="1" dirty="0" smtClean="0">
                <a:solidFill>
                  <a:srgbClr val="FF0000"/>
                </a:solidFill>
              </a:rPr>
              <a:t>التدريب</a:t>
            </a:r>
            <a:r>
              <a:rPr lang="ar-IQ" sz="4000" b="1" dirty="0">
                <a:solidFill>
                  <a:srgbClr val="FF0000"/>
                </a:solidFill>
              </a:rPr>
              <a:t>: </a:t>
            </a:r>
            <a:r>
              <a:rPr lang="ar-IQ" sz="4000" dirty="0"/>
              <a:t>إن التدريب يمكن الأطفال أن يشعروا بالراحة عندما يكررون</a:t>
            </a:r>
          </a:p>
          <a:p>
            <a:pPr algn="just"/>
            <a:r>
              <a:rPr lang="ar-IQ" sz="4000" dirty="0"/>
              <a:t>أو يعيدون مواقف مخيفة نوعاً ما.</a:t>
            </a:r>
          </a:p>
          <a:p>
            <a:pPr algn="just"/>
            <a:r>
              <a:rPr lang="ar-IQ" sz="4000" dirty="0" smtClean="0"/>
              <a:t>4-</a:t>
            </a:r>
            <a:r>
              <a:rPr lang="ar-IQ" sz="4000" b="1" dirty="0" smtClean="0">
                <a:solidFill>
                  <a:srgbClr val="FF0000"/>
                </a:solidFill>
              </a:rPr>
              <a:t> </a:t>
            </a:r>
            <a:r>
              <a:rPr lang="ar-IQ" sz="4000" b="1" dirty="0">
                <a:solidFill>
                  <a:srgbClr val="FF0000"/>
                </a:solidFill>
              </a:rPr>
              <a:t>مكافأة الشجاعة </a:t>
            </a:r>
            <a:r>
              <a:rPr lang="ar-IQ" sz="4000" dirty="0"/>
              <a:t>: وذلك بامتداح كل خطوة شجاعة يقدم عليها الطفل وتقديم الجوائز له ، وكون الطفل يتمكن من تحمل جزء من موقف يخيفه فيجب مكافأته عليه.</a:t>
            </a:r>
          </a:p>
          <a:p>
            <a:pPr algn="just"/>
            <a:r>
              <a:rPr lang="ar-IQ" sz="4000" dirty="0" smtClean="0"/>
              <a:t>5-</a:t>
            </a:r>
            <a:r>
              <a:rPr lang="ar-IQ" sz="4000" b="1" dirty="0" smtClean="0">
                <a:solidFill>
                  <a:srgbClr val="FF0000"/>
                </a:solidFill>
              </a:rPr>
              <a:t>التفكير </a:t>
            </a:r>
            <a:r>
              <a:rPr lang="ar-IQ" sz="4000" b="1" dirty="0">
                <a:solidFill>
                  <a:srgbClr val="FF0000"/>
                </a:solidFill>
              </a:rPr>
              <a:t>بإيجابية والتحدث مع النفس </a:t>
            </a:r>
            <a:r>
              <a:rPr lang="ar-IQ" sz="4000" dirty="0"/>
              <a:t>: بأن يقال للطفل أن التفكير في أشياء مخيفة يجعلهم أكثر خوفاً وأما التفكير بإيجابية تعود إلى مشاعر أهدأ وإلى سلوكيات أشجع.</a:t>
            </a:r>
          </a:p>
        </p:txBody>
      </p:sp>
    </p:spTree>
    <p:extLst>
      <p:ext uri="{BB962C8B-B14F-4D97-AF65-F5344CB8AC3E}">
        <p14:creationId xmlns:p14="http://schemas.microsoft.com/office/powerpoint/2010/main" val="138572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856984" cy="6001643"/>
          </a:xfrm>
          <a:prstGeom prst="rect">
            <a:avLst/>
          </a:prstGeom>
        </p:spPr>
        <p:txBody>
          <a:bodyPr wrap="square">
            <a:spAutoFit/>
          </a:bodyPr>
          <a:lstStyle/>
          <a:p>
            <a:pPr algn="just"/>
            <a:r>
              <a:rPr lang="ar-IQ" sz="4800" dirty="0"/>
              <a:t>إن معظم مخاوف الأطفال مكتسبة وفقاً لنظرية التعلم الشرطي أو التعلم بالاقتران والتقليد، فالخوف استجابة مشتقة من الألم، فطفل هذه المرحلة يتمتع بقدرة عجيبة على التوحد بين الوالدين في استجاباتهم الانفعالية المتصلة بالخوف وعليه يجب مراعاة الآباء لمخاوف أبنائهم ليساعدهم ذلك في تخطي العديد من مخاوفهم.</a:t>
            </a:r>
          </a:p>
        </p:txBody>
      </p:sp>
    </p:spTree>
    <p:extLst>
      <p:ext uri="{BB962C8B-B14F-4D97-AF65-F5344CB8AC3E}">
        <p14:creationId xmlns:p14="http://schemas.microsoft.com/office/powerpoint/2010/main" val="145626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7021"/>
            <a:ext cx="8856984" cy="675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3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2492"/>
            <a:ext cx="8568951" cy="614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90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712968" cy="63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46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5400" b="1" dirty="0">
                <a:solidFill>
                  <a:srgbClr val="FF0000"/>
                </a:solidFill>
              </a:rPr>
              <a:t>عوامل معروفة في مخاوف الأطفال</a:t>
            </a:r>
          </a:p>
        </p:txBody>
      </p:sp>
      <p:sp>
        <p:nvSpPr>
          <p:cNvPr id="3" name="مستطيل 2"/>
          <p:cNvSpPr/>
          <p:nvPr/>
        </p:nvSpPr>
        <p:spPr>
          <a:xfrm>
            <a:off x="251520" y="1412776"/>
            <a:ext cx="8712968" cy="5262979"/>
          </a:xfrm>
          <a:prstGeom prst="rect">
            <a:avLst/>
          </a:prstGeom>
        </p:spPr>
        <p:txBody>
          <a:bodyPr wrap="square">
            <a:spAutoFit/>
          </a:bodyPr>
          <a:lstStyle/>
          <a:p>
            <a:pPr algn="just"/>
            <a:r>
              <a:rPr lang="ar-IQ" sz="4800" dirty="0" smtClean="0"/>
              <a:t>1- الجروح الجسدية ، </a:t>
            </a:r>
            <a:r>
              <a:rPr lang="ar-IQ" sz="4800" dirty="0"/>
              <a:t>الحروب، الخطف.</a:t>
            </a:r>
          </a:p>
          <a:p>
            <a:pPr algn="just"/>
            <a:r>
              <a:rPr lang="ar-IQ" sz="4800" dirty="0"/>
              <a:t>2-	 الحوادث </a:t>
            </a:r>
            <a:r>
              <a:rPr lang="ar-IQ" sz="4800" dirty="0" smtClean="0"/>
              <a:t>الطبيعية ، </a:t>
            </a:r>
            <a:r>
              <a:rPr lang="ar-IQ" sz="4800" dirty="0"/>
              <a:t>العواصف </a:t>
            </a:r>
            <a:r>
              <a:rPr lang="ar-IQ" sz="4800" dirty="0" smtClean="0"/>
              <a:t>والاضطرابات ، </a:t>
            </a:r>
            <a:r>
              <a:rPr lang="ar-IQ" sz="4800" dirty="0"/>
              <a:t>الظلام </a:t>
            </a:r>
            <a:r>
              <a:rPr lang="ar-IQ" sz="4800" dirty="0" smtClean="0"/>
              <a:t>والموت ، </a:t>
            </a:r>
            <a:r>
              <a:rPr lang="ar-IQ" sz="4800" dirty="0"/>
              <a:t>وهذه المخاوف تقل تدريجياً مع تقدم العمر.</a:t>
            </a:r>
          </a:p>
          <a:p>
            <a:pPr algn="just"/>
            <a:r>
              <a:rPr lang="ar-IQ" sz="4800" dirty="0"/>
              <a:t>3-	مخاوف نفسية، مثل الضيق والامتحانات والأخطاء والحوادث الاجتماعية</a:t>
            </a:r>
          </a:p>
          <a:p>
            <a:pPr algn="just"/>
            <a:r>
              <a:rPr lang="ar-IQ" sz="4800" dirty="0"/>
              <a:t>والمدرسة والنقد.</a:t>
            </a:r>
          </a:p>
        </p:txBody>
      </p:sp>
    </p:spTree>
    <p:extLst>
      <p:ext uri="{BB962C8B-B14F-4D97-AF65-F5344CB8AC3E}">
        <p14:creationId xmlns:p14="http://schemas.microsoft.com/office/powerpoint/2010/main" val="413939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6000" b="1" dirty="0">
                <a:solidFill>
                  <a:srgbClr val="FF0000"/>
                </a:solidFill>
              </a:rPr>
              <a:t>الأسباب</a:t>
            </a:r>
          </a:p>
        </p:txBody>
      </p:sp>
      <p:sp>
        <p:nvSpPr>
          <p:cNvPr id="3" name="مستطيل 2"/>
          <p:cNvSpPr/>
          <p:nvPr/>
        </p:nvSpPr>
        <p:spPr>
          <a:xfrm>
            <a:off x="179512" y="1268760"/>
            <a:ext cx="8784976" cy="5509200"/>
          </a:xfrm>
          <a:prstGeom prst="rect">
            <a:avLst/>
          </a:prstGeom>
        </p:spPr>
        <p:txBody>
          <a:bodyPr wrap="square">
            <a:spAutoFit/>
          </a:bodyPr>
          <a:lstStyle/>
          <a:p>
            <a:pPr algn="just"/>
            <a:r>
              <a:rPr lang="ar-IQ" sz="4400" dirty="0" smtClean="0"/>
              <a:t>1</a:t>
            </a:r>
            <a:r>
              <a:rPr lang="ar-IQ" sz="4400" b="1" dirty="0" smtClean="0">
                <a:solidFill>
                  <a:srgbClr val="FF0000"/>
                </a:solidFill>
              </a:rPr>
              <a:t>- الخبرات </a:t>
            </a:r>
            <a:r>
              <a:rPr lang="ar-IQ" sz="4400" b="1" dirty="0">
                <a:solidFill>
                  <a:srgbClr val="FF0000"/>
                </a:solidFill>
              </a:rPr>
              <a:t>المؤلمة</a:t>
            </a:r>
            <a:r>
              <a:rPr lang="ar-IQ" sz="4400" dirty="0"/>
              <a:t>: يحدث القلق عندما يكون هناك ضيق نفسي، أو جرح جسدي ناتج عن خوف يشعر به الأطفال بالعجز، وبعدم القدرة على التوافق مع الحوادث والنتيجة هي بقاء الخوف الذي يكون شديداً ويدوم فترة طويلة من الوقت، هناك مواقف تستشير هذا النوع من المخاوف، بعضها واضحة ومعروفة، بينما المواقف الأخرى غامضة ومجهولة.</a:t>
            </a:r>
          </a:p>
        </p:txBody>
      </p:sp>
    </p:spTree>
    <p:extLst>
      <p:ext uri="{BB962C8B-B14F-4D97-AF65-F5344CB8AC3E}">
        <p14:creationId xmlns:p14="http://schemas.microsoft.com/office/powerpoint/2010/main" val="427808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784976" cy="628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02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6740307"/>
          </a:xfrm>
          <a:prstGeom prst="rect">
            <a:avLst/>
          </a:prstGeom>
        </p:spPr>
        <p:txBody>
          <a:bodyPr wrap="square">
            <a:spAutoFit/>
          </a:bodyPr>
          <a:lstStyle/>
          <a:p>
            <a:pPr algn="just"/>
            <a:r>
              <a:rPr lang="ar-IQ" sz="4800" b="1" dirty="0" smtClean="0">
                <a:solidFill>
                  <a:srgbClr val="FF0000"/>
                </a:solidFill>
              </a:rPr>
              <a:t>2- إسقاط </a:t>
            </a:r>
            <a:r>
              <a:rPr lang="ar-IQ" sz="4800" b="1" dirty="0">
                <a:solidFill>
                  <a:srgbClr val="FF0000"/>
                </a:solidFill>
              </a:rPr>
              <a:t>الغضب: </a:t>
            </a:r>
            <a:r>
              <a:rPr lang="ar-IQ" sz="4800" dirty="0"/>
              <a:t>يغضب الأطفال من سوء معاملة الأهل، ومن الشعور بالغضب يصبح لديهم رغبة في إيذاء الكبار، إن هذه الرغبة غير مرغوبة ومحرمة، لذلك يسقطها على الكبار، إن إسقاط الغضب أم طبيعي ولكن الإزعاج والمضايقة أو الإسقاط المبالغ فيه أو طويل الأمد ليس طبيعياً، بعض الأطفال والمراهقون لم يتعلموا تقبل غضبهم أو التعامل معه.</a:t>
            </a:r>
          </a:p>
        </p:txBody>
      </p:sp>
    </p:spTree>
    <p:extLst>
      <p:ext uri="{BB962C8B-B14F-4D97-AF65-F5344CB8AC3E}">
        <p14:creationId xmlns:p14="http://schemas.microsoft.com/office/powerpoint/2010/main" val="83275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2287"/>
            <a:ext cx="8784976" cy="633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51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8094524"/>
          </a:xfrm>
          <a:prstGeom prst="rect">
            <a:avLst/>
          </a:prstGeom>
        </p:spPr>
        <p:txBody>
          <a:bodyPr wrap="square">
            <a:spAutoFit/>
          </a:bodyPr>
          <a:lstStyle/>
          <a:p>
            <a:pPr algn="just"/>
            <a:r>
              <a:rPr lang="ar-IQ" dirty="0" smtClean="0"/>
              <a:t>3-</a:t>
            </a:r>
            <a:r>
              <a:rPr lang="ar-IQ" sz="4000" b="1" dirty="0" smtClean="0">
                <a:solidFill>
                  <a:srgbClr val="FF0000"/>
                </a:solidFill>
              </a:rPr>
              <a:t>السيطرة </a:t>
            </a:r>
            <a:r>
              <a:rPr lang="ar-IQ" sz="4000" b="1" dirty="0">
                <a:solidFill>
                  <a:srgbClr val="FF0000"/>
                </a:solidFill>
              </a:rPr>
              <a:t>على الآخرين</a:t>
            </a:r>
            <a:r>
              <a:rPr lang="ar-IQ" sz="4000" dirty="0"/>
              <a:t>: إن المخاوف يمكن أن تستعمل كوسائل للتأثير أو السيطرة على الآخرين، أحياناً أن تكون خائفاً الوسيلة الوحيدة والأقوى لجلب الانتباه وهذا النمط يعزز مباشرة الطفل لتكون له مخاوف، وهو يجعل الآخرين يتقبلون الطفل وهو يحصل على الإشباع عن طريق الخوف، مثاله الخوف من المدرسة، فالطفل يظهر خوفه من المدرسة حتى لا يذهب إلى المدرسة، والبقاء في البيت، وإذا كان الوالدان يكافئان الطفل على الجلوس في البيت الأمر الذي سيجعل الطفل يشعر أن الجلوس في البيت تجربة مستمرة وممتعة بالنسبة له وبالتالي يجعل الخوف مطيه له للسيطرة على الآخرين وقد يتحول هذا الخوف إلى عادة.</a:t>
            </a:r>
          </a:p>
        </p:txBody>
      </p:sp>
    </p:spTree>
    <p:extLst>
      <p:ext uri="{BB962C8B-B14F-4D97-AF65-F5344CB8AC3E}">
        <p14:creationId xmlns:p14="http://schemas.microsoft.com/office/powerpoint/2010/main" val="5048701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34</TotalTime>
  <Words>876</Words>
  <Application>Microsoft Office PowerPoint</Application>
  <PresentationFormat>عرض على الشاشة (3:4)‏</PresentationFormat>
  <Paragraphs>32</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غلاف فني</vt:lpstr>
      <vt:lpstr>مشكلة الخوف عند الأطفال</vt:lpstr>
      <vt:lpstr>مفهومه</vt:lpstr>
      <vt:lpstr>عرض تقديمي في PowerPoint</vt:lpstr>
      <vt:lpstr>عوامل معروفة في مخاوف الأطفال</vt:lpstr>
      <vt:lpstr>الأسباب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طرق الوقاية</vt:lpstr>
      <vt:lpstr>عرض تقديمي في PowerPoint</vt:lpstr>
      <vt:lpstr>عرض تقديمي في PowerPoint</vt:lpstr>
      <vt:lpstr> الأرشاد والعلاج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مشكلة الخوف</dc:title>
  <dc:creator>almadar</dc:creator>
  <cp:lastModifiedBy>almadar</cp:lastModifiedBy>
  <cp:revision>6</cp:revision>
  <dcterms:created xsi:type="dcterms:W3CDTF">2020-03-03T07:57:26Z</dcterms:created>
  <dcterms:modified xsi:type="dcterms:W3CDTF">2020-03-03T14:29:26Z</dcterms:modified>
</cp:coreProperties>
</file>