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8" d="100"/>
          <a:sy n="78" d="100"/>
        </p:scale>
        <p:origin x="-113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006C45D2-577F-42D2-A808-FD4D38ABDF2F}" type="datetimeFigureOut">
              <a:rPr lang="ar-IQ" smtClean="0"/>
              <a:t>09/07/1441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1513C8F-7CBB-49D4-A556-7114EB987690}"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06C45D2-577F-42D2-A808-FD4D38ABDF2F}" type="datetimeFigureOut">
              <a:rPr lang="ar-IQ" smtClean="0"/>
              <a:t>09/07/1441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1513C8F-7CBB-49D4-A556-7114EB987690}"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06C45D2-577F-42D2-A808-FD4D38ABDF2F}" type="datetimeFigureOut">
              <a:rPr lang="ar-IQ" smtClean="0"/>
              <a:t>09/07/1441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1513C8F-7CBB-49D4-A556-7114EB987690}"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06C45D2-577F-42D2-A808-FD4D38ABDF2F}" type="datetimeFigureOut">
              <a:rPr lang="ar-IQ" smtClean="0"/>
              <a:t>09/07/1441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1513C8F-7CBB-49D4-A556-7114EB987690}"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06C45D2-577F-42D2-A808-FD4D38ABDF2F}" type="datetimeFigureOut">
              <a:rPr lang="ar-IQ" smtClean="0"/>
              <a:t>09/07/1441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1513C8F-7CBB-49D4-A556-7114EB987690}"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006C45D2-577F-42D2-A808-FD4D38ABDF2F}" type="datetimeFigureOut">
              <a:rPr lang="ar-IQ" smtClean="0"/>
              <a:t>09/07/1441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1513C8F-7CBB-49D4-A556-7114EB987690}"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006C45D2-577F-42D2-A808-FD4D38ABDF2F}" type="datetimeFigureOut">
              <a:rPr lang="ar-IQ" smtClean="0"/>
              <a:t>09/07/1441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D1513C8F-7CBB-49D4-A556-7114EB987690}"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006C45D2-577F-42D2-A808-FD4D38ABDF2F}" type="datetimeFigureOut">
              <a:rPr lang="ar-IQ" smtClean="0"/>
              <a:t>09/07/1441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D1513C8F-7CBB-49D4-A556-7114EB987690}"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06C45D2-577F-42D2-A808-FD4D38ABDF2F}" type="datetimeFigureOut">
              <a:rPr lang="ar-IQ" smtClean="0"/>
              <a:t>09/07/1441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D1513C8F-7CBB-49D4-A556-7114EB987690}"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06C45D2-577F-42D2-A808-FD4D38ABDF2F}" type="datetimeFigureOut">
              <a:rPr lang="ar-IQ" smtClean="0"/>
              <a:t>09/07/1441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1513C8F-7CBB-49D4-A556-7114EB987690}"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06C45D2-577F-42D2-A808-FD4D38ABDF2F}" type="datetimeFigureOut">
              <a:rPr lang="ar-IQ" smtClean="0"/>
              <a:t>09/07/1441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1513C8F-7CBB-49D4-A556-7114EB987690}"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06C45D2-577F-42D2-A808-FD4D38ABDF2F}" type="datetimeFigureOut">
              <a:rPr lang="ar-IQ" smtClean="0"/>
              <a:t>09/07/1441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1513C8F-7CBB-49D4-A556-7114EB987690}"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60649"/>
            <a:ext cx="7918648" cy="1872207"/>
          </a:xfrm>
        </p:spPr>
        <p:txBody>
          <a:bodyPr/>
          <a:lstStyle/>
          <a:p>
            <a:r>
              <a:rPr lang="ar-IQ" dirty="0" err="1" smtClean="0"/>
              <a:t>الامدي</a:t>
            </a:r>
            <a:r>
              <a:rPr lang="ar-IQ" dirty="0" smtClean="0"/>
              <a:t> ومنهج الموازنة</a:t>
            </a:r>
            <a:endParaRPr lang="ar-IQ" dirty="0"/>
          </a:p>
        </p:txBody>
      </p:sp>
      <p:sp>
        <p:nvSpPr>
          <p:cNvPr id="3" name="عنوان فرعي 2"/>
          <p:cNvSpPr>
            <a:spLocks noGrp="1"/>
          </p:cNvSpPr>
          <p:nvPr>
            <p:ph type="subTitle" idx="1"/>
          </p:nvPr>
        </p:nvSpPr>
        <p:spPr>
          <a:xfrm>
            <a:off x="179512" y="2420888"/>
            <a:ext cx="8712968" cy="4176464"/>
          </a:xfrm>
        </p:spPr>
        <p:txBody>
          <a:bodyPr>
            <a:normAutofit fontScale="40000" lnSpcReduction="20000"/>
          </a:bodyPr>
          <a:lstStyle/>
          <a:p>
            <a:pPr>
              <a:lnSpc>
                <a:spcPct val="170000"/>
              </a:lnSpc>
            </a:pPr>
            <a:r>
              <a:rPr lang="ar-IQ" b="1" dirty="0">
                <a:solidFill>
                  <a:schemeClr val="accent5">
                    <a:lumMod val="50000"/>
                  </a:schemeClr>
                </a:solidFill>
              </a:rPr>
              <a:t>أولاً: يبدأ </a:t>
            </a:r>
            <a:r>
              <a:rPr lang="ar-IQ" b="1" dirty="0" err="1">
                <a:solidFill>
                  <a:schemeClr val="accent5">
                    <a:lumMod val="50000"/>
                  </a:schemeClr>
                </a:solidFill>
              </a:rPr>
              <a:t>الآمدي</a:t>
            </a:r>
            <a:r>
              <a:rPr lang="ar-IQ" b="1" dirty="0">
                <a:solidFill>
                  <a:schemeClr val="accent5">
                    <a:lumMod val="50000"/>
                  </a:schemeClr>
                </a:solidFill>
              </a:rPr>
              <a:t> بتحقيق النصوص الشعرية لكل من أبي تمام والبحتري وتصحيح نسبتها، وبيان ما فيها من اضطراب أو خطأ في الأوزان، وذلك بالرجوع </a:t>
            </a:r>
            <a:r>
              <a:rPr lang="ar-IQ" b="1" dirty="0" err="1">
                <a:solidFill>
                  <a:schemeClr val="accent5">
                    <a:lumMod val="50000"/>
                  </a:schemeClr>
                </a:solidFill>
              </a:rPr>
              <a:t>الى</a:t>
            </a:r>
            <a:r>
              <a:rPr lang="ar-IQ" b="1" dirty="0">
                <a:solidFill>
                  <a:schemeClr val="accent5">
                    <a:lumMod val="50000"/>
                  </a:schemeClr>
                </a:solidFill>
              </a:rPr>
              <a:t> النسخ القديمة. وهذه هي المرحلة الأولى في النقد المنهجي السليم.</a:t>
            </a:r>
          </a:p>
          <a:p>
            <a:pPr>
              <a:lnSpc>
                <a:spcPct val="170000"/>
              </a:lnSpc>
            </a:pPr>
            <a:r>
              <a:rPr lang="ar-IQ" b="1" dirty="0">
                <a:solidFill>
                  <a:schemeClr val="accent5">
                    <a:lumMod val="50000"/>
                  </a:schemeClr>
                </a:solidFill>
              </a:rPr>
              <a:t>ثانياً: ثم يعرض لآراء النقاد في الشاعرين، من المتعصبين لهذا أو ذاك وحجج كل فريق في تفضيل صاحبه.</a:t>
            </a:r>
          </a:p>
          <a:p>
            <a:pPr>
              <a:lnSpc>
                <a:spcPct val="170000"/>
              </a:lnSpc>
            </a:pPr>
            <a:r>
              <a:rPr lang="ar-IQ" b="1" dirty="0">
                <a:solidFill>
                  <a:schemeClr val="accent5">
                    <a:lumMod val="50000"/>
                  </a:schemeClr>
                </a:solidFill>
              </a:rPr>
              <a:t>وقد وجد أن بعض النقاد يجعلهما طبقة واحدة، أو يسوي بينهما، وبعضهم يرى </a:t>
            </a:r>
            <a:r>
              <a:rPr lang="ar-IQ" b="1" dirty="0" err="1">
                <a:solidFill>
                  <a:schemeClr val="accent5">
                    <a:lumMod val="50000"/>
                  </a:schemeClr>
                </a:solidFill>
              </a:rPr>
              <a:t>ان</a:t>
            </a:r>
            <a:r>
              <a:rPr lang="ar-IQ" b="1" dirty="0">
                <a:solidFill>
                  <a:schemeClr val="accent5">
                    <a:lumMod val="50000"/>
                  </a:schemeClr>
                </a:solidFill>
              </a:rPr>
              <a:t> شعر أبي تمام لا يتعلق بجيده جيد مثله، </a:t>
            </a:r>
            <a:r>
              <a:rPr lang="ar-IQ" b="1" dirty="0" err="1">
                <a:solidFill>
                  <a:schemeClr val="accent5">
                    <a:lumMod val="50000"/>
                  </a:schemeClr>
                </a:solidFill>
              </a:rPr>
              <a:t>و</a:t>
            </a:r>
            <a:r>
              <a:rPr lang="ar-IQ" b="1" dirty="0">
                <a:solidFill>
                  <a:schemeClr val="accent5">
                    <a:lumMod val="50000"/>
                  </a:schemeClr>
                </a:solidFill>
              </a:rPr>
              <a:t> </a:t>
            </a:r>
            <a:r>
              <a:rPr lang="ar-IQ" b="1" dirty="0" err="1">
                <a:solidFill>
                  <a:schemeClr val="accent5">
                    <a:lumMod val="50000"/>
                  </a:schemeClr>
                </a:solidFill>
              </a:rPr>
              <a:t>رديئه</a:t>
            </a:r>
            <a:r>
              <a:rPr lang="ar-IQ" b="1" dirty="0">
                <a:solidFill>
                  <a:schemeClr val="accent5">
                    <a:lumMod val="50000"/>
                  </a:schemeClr>
                </a:solidFill>
              </a:rPr>
              <a:t> </a:t>
            </a:r>
            <a:r>
              <a:rPr lang="ar-IQ" b="1" dirty="0" err="1">
                <a:solidFill>
                  <a:schemeClr val="accent5">
                    <a:lumMod val="50000"/>
                  </a:schemeClr>
                </a:solidFill>
              </a:rPr>
              <a:t>مرذول</a:t>
            </a:r>
            <a:r>
              <a:rPr lang="ar-IQ" b="1" dirty="0">
                <a:solidFill>
                  <a:schemeClr val="accent5">
                    <a:lumMod val="50000"/>
                  </a:schemeClr>
                </a:solidFill>
              </a:rPr>
              <a:t> ومطروح، فهو مختلف ليس في مستوى واحد وأن شعر البحتري مستو يشبه بعضه بعضا في صحة السبك وحسن الديباجة، وليس فيه رديء ولا مطروح.</a:t>
            </a:r>
          </a:p>
          <a:p>
            <a:pPr>
              <a:lnSpc>
                <a:spcPct val="170000"/>
              </a:lnSpc>
            </a:pPr>
            <a:r>
              <a:rPr lang="ar-IQ" b="1" dirty="0">
                <a:solidFill>
                  <a:schemeClr val="accent5">
                    <a:lumMod val="50000"/>
                  </a:schemeClr>
                </a:solidFill>
              </a:rPr>
              <a:t>وبعضهم يفضل البحتري لصحة عبارته، ووضوح معانيه، وحسن تلخصه، ووضعه الكلام، وهم الكتاب والشعراء المطبوعون وأهل البلاغة.</a:t>
            </a:r>
          </a:p>
          <a:p>
            <a:pPr>
              <a:lnSpc>
                <a:spcPct val="170000"/>
              </a:lnSpc>
            </a:pPr>
            <a:r>
              <a:rPr lang="ar-IQ" b="1" dirty="0">
                <a:solidFill>
                  <a:schemeClr val="accent5">
                    <a:lumMod val="50000"/>
                  </a:schemeClr>
                </a:solidFill>
              </a:rPr>
              <a:t>وبعضهم يفضل أبي تمام لدقة معانيه وغموضها، وهؤلاء هم أصحاب المعاني وشعراء الصنعة وأهل الفلسفة والكلام. وأنصار أبي تمام يفضلونه لأنه أسبق زمناً، والبحتري تلاه وأخذ عنه، ولأن جيده خير من جيد البحتري كما اعترف بذلك البحتري نفسه، ولأن جيد أبي تمام كثير، ولأنه انفرد بمذهب اخترعه وصار فيه إمام وهو مذهب الصنعة، ولأنه جمع بين  الشعر والعلم.</a:t>
            </a:r>
          </a:p>
          <a:p>
            <a:pPr>
              <a:lnSpc>
                <a:spcPct val="170000"/>
              </a:lnSpc>
            </a:pPr>
            <a:r>
              <a:rPr lang="ar-IQ" b="1" dirty="0">
                <a:solidFill>
                  <a:schemeClr val="accent5">
                    <a:lumMod val="50000"/>
                  </a:schemeClr>
                </a:solidFill>
              </a:rPr>
              <a:t>ويرد أيضاً لبحتري بأن البحتري لم يأخذ من أبي تمام، وأن قول البحتري جيده خير من جيدي، </a:t>
            </a:r>
            <a:r>
              <a:rPr lang="ar-IQ" b="1" dirty="0" err="1">
                <a:solidFill>
                  <a:schemeClr val="accent5">
                    <a:lumMod val="50000"/>
                  </a:schemeClr>
                </a:solidFill>
              </a:rPr>
              <a:t>وردئي</a:t>
            </a:r>
            <a:r>
              <a:rPr lang="ar-IQ" b="1" dirty="0">
                <a:solidFill>
                  <a:schemeClr val="accent5">
                    <a:lumMod val="50000"/>
                  </a:schemeClr>
                </a:solidFill>
              </a:rPr>
              <a:t> خير من </a:t>
            </a:r>
            <a:r>
              <a:rPr lang="ar-IQ" b="1" dirty="0" err="1">
                <a:solidFill>
                  <a:schemeClr val="accent5">
                    <a:lumMod val="50000"/>
                  </a:schemeClr>
                </a:solidFill>
              </a:rPr>
              <a:t>رديئه</a:t>
            </a:r>
            <a:r>
              <a:rPr lang="ar-IQ" b="1" dirty="0">
                <a:solidFill>
                  <a:schemeClr val="accent5">
                    <a:lumMod val="50000"/>
                  </a:schemeClr>
                </a:solidFill>
              </a:rPr>
              <a:t>، يدل على شعر أبي تمام شديد الاختلاف، وشعر البحتري شديد الاستواء، والمستوى أولى. ولم يبتدع أبو تمام المذهب الذي نسب إليه وهو البديع، وإنما سبقه مسلم بن الوليد، </a:t>
            </a:r>
            <a:r>
              <a:rPr lang="ar-IQ" b="1" dirty="0" err="1">
                <a:solidFill>
                  <a:schemeClr val="accent5">
                    <a:lumMod val="50000"/>
                  </a:schemeClr>
                </a:solidFill>
              </a:rPr>
              <a:t>واما</a:t>
            </a:r>
            <a:r>
              <a:rPr lang="ar-IQ" b="1" dirty="0">
                <a:solidFill>
                  <a:schemeClr val="accent5">
                    <a:lumMod val="50000"/>
                  </a:schemeClr>
                </a:solidFill>
              </a:rPr>
              <a:t> الجمع بين الشعر والعلم فليس بفضيلة، لأن شعر العلماء دون شعر </a:t>
            </a:r>
            <a:r>
              <a:rPr lang="ar-IQ" b="1" dirty="0" smtClean="0">
                <a:solidFill>
                  <a:schemeClr val="accent5">
                    <a:lumMod val="50000"/>
                  </a:schemeClr>
                </a:solidFill>
              </a:rPr>
              <a:t>الشعراء</a:t>
            </a:r>
            <a:endParaRPr lang="ar-IQ" b="1" dirty="0">
              <a:solidFill>
                <a:schemeClr val="accent5">
                  <a:lumMod val="50000"/>
                </a:schemeClr>
              </a:solidFill>
            </a:endParaRPr>
          </a:p>
          <a:p>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t>أهم المآخذ التي وجهت </a:t>
            </a:r>
            <a:r>
              <a:rPr lang="ar-IQ" b="1" dirty="0" err="1"/>
              <a:t>الى</a:t>
            </a:r>
            <a:r>
              <a:rPr lang="ar-IQ" b="1" dirty="0"/>
              <a:t> كتاب الموازنة</a:t>
            </a:r>
            <a:endParaRPr lang="ar-IQ" dirty="0"/>
          </a:p>
        </p:txBody>
      </p:sp>
      <p:sp>
        <p:nvSpPr>
          <p:cNvPr id="3" name="عنصر نائب للمحتوى 2"/>
          <p:cNvSpPr>
            <a:spLocks noGrp="1"/>
          </p:cNvSpPr>
          <p:nvPr>
            <p:ph idx="1"/>
          </p:nvPr>
        </p:nvSpPr>
        <p:spPr/>
        <p:txBody>
          <a:bodyPr>
            <a:normAutofit fontScale="70000" lnSpcReduction="20000"/>
          </a:bodyPr>
          <a:lstStyle/>
          <a:p>
            <a:r>
              <a:rPr lang="ar-IQ" b="1" dirty="0"/>
              <a:t>أولاً: أنه حاول أن يرضي أصحاب أبي تمام، وأصحاب البحتري معاً فوقع في تناقض فكري بين الانتصار للطيف المعاني وهو الشيء الذي اعتبره ضالة الشعراء وطلبتهم، </a:t>
            </a:r>
            <a:r>
              <a:rPr lang="ar-IQ" b="1" dirty="0" err="1"/>
              <a:t>وبه</a:t>
            </a:r>
            <a:r>
              <a:rPr lang="ar-IQ" b="1" dirty="0"/>
              <a:t> قدموا امرأ </a:t>
            </a:r>
            <a:r>
              <a:rPr lang="ar-IQ" b="1" dirty="0" err="1"/>
              <a:t>القيس</a:t>
            </a:r>
            <a:r>
              <a:rPr lang="ar-IQ" b="1" dirty="0"/>
              <a:t> زعيم الطبقة الأولى من الشعراء الجاهلية وبين الانتصار لحلو اللفظ وجوده الرصف وحسن الديباجة، وكثرة الماء كما وجدها عند البحتري. ولقد سلم </a:t>
            </a:r>
            <a:r>
              <a:rPr lang="ar-IQ" b="1" dirty="0" err="1"/>
              <a:t>الآمدي</a:t>
            </a:r>
            <a:r>
              <a:rPr lang="ar-IQ" b="1" dirty="0"/>
              <a:t> لأبي تمام بلطيف المعاني ودقيقها وعده </a:t>
            </a:r>
            <a:r>
              <a:rPr lang="ar-IQ" b="1" dirty="0" err="1"/>
              <a:t>بها</a:t>
            </a:r>
            <a:r>
              <a:rPr lang="ar-IQ" b="1" dirty="0"/>
              <a:t> شاعراً مقدماً، ثم تحول عنه بعد ذلك فدعاه فيلسوفا أو حكيما، وجعل دقيق المعاني موجودا في كل أمة وفي كل لغة.</a:t>
            </a:r>
          </a:p>
          <a:p>
            <a:r>
              <a:rPr lang="ar-IQ" b="1" dirty="0"/>
              <a:t>ثانياً: أن </a:t>
            </a:r>
            <a:r>
              <a:rPr lang="ar-IQ" b="1" dirty="0" err="1"/>
              <a:t>الآمدي</a:t>
            </a:r>
            <a:r>
              <a:rPr lang="ar-IQ" b="1" dirty="0"/>
              <a:t> جارى ما شاع بين الناس من أن أبا تمام حكيم وإنما الشاعر البحتري، وهو بهذا خالف ما قد كان أخذ </a:t>
            </a:r>
            <a:r>
              <a:rPr lang="ar-IQ" b="1" dirty="0" err="1"/>
              <a:t>به</a:t>
            </a:r>
            <a:r>
              <a:rPr lang="ar-IQ" b="1" dirty="0"/>
              <a:t> نفسه في أول كتابه</a:t>
            </a:r>
            <a:r>
              <a:rPr lang="ar-IQ" b="1" dirty="0" smtClean="0"/>
              <a:t>.) </a:t>
            </a:r>
            <a:r>
              <a:rPr lang="ar-IQ" b="1" dirty="0"/>
              <a:t>أنه لا يطلق القول بأيهما أشعر عنده.</a:t>
            </a:r>
          </a:p>
          <a:p>
            <a:r>
              <a:rPr lang="ar-IQ" b="1" dirty="0"/>
              <a:t>ثالثاً: أن </a:t>
            </a:r>
            <a:r>
              <a:rPr lang="ar-IQ" b="1" dirty="0" err="1"/>
              <a:t>الآمدي</a:t>
            </a:r>
            <a:r>
              <a:rPr lang="ar-IQ" b="1" dirty="0"/>
              <a:t> تسرع في الحكم بين الشاعرين قبل أن يقيم الموازنة التي وعد </a:t>
            </a:r>
            <a:r>
              <a:rPr lang="ar-IQ" b="1" dirty="0" err="1"/>
              <a:t>بها</a:t>
            </a:r>
            <a:r>
              <a:rPr lang="ar-IQ" b="1" dirty="0"/>
              <a:t>، وهي الموازنة التي شرع فيها بين جزئيات أشعار الشاعرين، واستعان فيها بالله على مجاهدة النفس ومخالفة الهوى وترك التحامل.</a:t>
            </a:r>
          </a:p>
          <a:p>
            <a:r>
              <a:rPr lang="ar-IQ" b="1" dirty="0"/>
              <a:t> </a:t>
            </a:r>
          </a:p>
          <a:p>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55000" lnSpcReduction="20000"/>
          </a:bodyPr>
          <a:lstStyle/>
          <a:p>
            <a:r>
              <a:rPr lang="ar-IQ" b="1" dirty="0"/>
              <a:t>ثالثاً: يتناول (</a:t>
            </a:r>
            <a:r>
              <a:rPr lang="ar-IQ" b="1" dirty="0" smtClean="0"/>
              <a:t>السرقات) فيجمع </a:t>
            </a:r>
            <a:r>
              <a:rPr lang="ar-IQ" b="1" dirty="0"/>
              <a:t>سرقات أبي تمام، ويردها </a:t>
            </a:r>
            <a:r>
              <a:rPr lang="ar-IQ" b="1" dirty="0" err="1"/>
              <a:t>الى</a:t>
            </a:r>
            <a:r>
              <a:rPr lang="ar-IQ" b="1" dirty="0"/>
              <a:t> أصولها، ويقف في كثير منها </a:t>
            </a:r>
            <a:r>
              <a:rPr lang="ar-IQ" b="1" dirty="0" err="1"/>
              <a:t>الى</a:t>
            </a:r>
            <a:r>
              <a:rPr lang="ar-IQ" b="1" dirty="0"/>
              <a:t> جانبه، مبيناً خطأ من اتهمه فيها بالسرقة كابن أبي طاهر لأنها من المعاني العامة المشتركة بين الناس، وهذا يدل على انصرافه وعلى صحة منهجه </a:t>
            </a:r>
            <a:r>
              <a:rPr lang="ar-IQ" b="1" dirty="0" err="1"/>
              <a:t>التحقيقي</a:t>
            </a:r>
            <a:r>
              <a:rPr lang="ar-IQ" b="1" dirty="0"/>
              <a:t> السليم.</a:t>
            </a:r>
          </a:p>
          <a:p>
            <a:r>
              <a:rPr lang="ar-IQ" b="1" dirty="0"/>
              <a:t>وبعد أن يفرغ من ذلك، يأخذ في بيان سرقات البحتري على هذا النحو. ثم ينتقل </a:t>
            </a:r>
            <a:r>
              <a:rPr lang="ar-IQ" b="1" dirty="0" err="1"/>
              <a:t>الى</a:t>
            </a:r>
            <a:r>
              <a:rPr lang="ar-IQ" b="1" dirty="0"/>
              <a:t> دراسة أخطاء أبي تمام وهي:</a:t>
            </a:r>
          </a:p>
          <a:p>
            <a:r>
              <a:rPr lang="ar-IQ" b="1" dirty="0"/>
              <a:t>1. أخطاء في الألفاظ والمعاني.</a:t>
            </a:r>
          </a:p>
          <a:p>
            <a:r>
              <a:rPr lang="ar-IQ" b="1" dirty="0"/>
              <a:t>2. إسراف وقبح في البديع.</a:t>
            </a:r>
          </a:p>
          <a:p>
            <a:r>
              <a:rPr lang="ar-IQ" b="1" dirty="0"/>
              <a:t>3. كثرة الزحافات واضطراب بعض الأوزان.</a:t>
            </a:r>
          </a:p>
          <a:p>
            <a:r>
              <a:rPr lang="ar-IQ" b="1" dirty="0"/>
              <a:t>ثم تناول أخطاء البحتري، ولم يقف عندها طويلاً، لأنها أقل من أخطاء أبي تمام الذي خرج على عمود الشعر. وأخيراً يعرض بإنصاف </a:t>
            </a:r>
            <a:r>
              <a:rPr lang="ar-IQ" b="1" dirty="0" err="1"/>
              <a:t>الى</a:t>
            </a:r>
            <a:r>
              <a:rPr lang="ar-IQ" b="1" dirty="0"/>
              <a:t> محاسن كل منهما.</a:t>
            </a:r>
          </a:p>
          <a:p>
            <a:r>
              <a:rPr lang="ar-IQ" b="1" dirty="0"/>
              <a:t>رابعاً: ثم يأخذ في (الموازنة) بين الشاعرين. وهي موازنة موضوعية، يتناول فيها الجزيئات، معنى معنى، ولفظاً لفظاً، ولا يرضى بالحكم العام، ولا بالنظرة الكلية في الموازنة بين الشاعرين، بل يوازن بين القصيدتين، أو بين المعاني الجزئية المنثورة في أبيات القصيدة.</a:t>
            </a:r>
          </a:p>
          <a:p>
            <a:r>
              <a:rPr lang="ar-IQ" b="1" dirty="0"/>
              <a:t>يقول </a:t>
            </a:r>
            <a:r>
              <a:rPr lang="ar-IQ" b="1" dirty="0" err="1"/>
              <a:t>الآمدي</a:t>
            </a:r>
            <a:r>
              <a:rPr lang="ar-IQ" b="1" dirty="0"/>
              <a:t> "ولست أفصح بتفضيل أحدهما على الآخر (أي تفضيلاً مطلقاً)، ولكني أقارن بين قصيدتين من شعرهما إذا اتفقتا في الوزن والقافية وإعراب القافية، وبين معنى معنى، فأقول أيهما أشعر في تلك القصيدة، وفي ذلك المعنى، ثم أحكم </a:t>
            </a:r>
            <a:r>
              <a:rPr lang="ar-IQ" b="1" dirty="0" err="1"/>
              <a:t>انت</a:t>
            </a:r>
            <a:r>
              <a:rPr lang="ar-IQ" b="1" dirty="0"/>
              <a:t> حينئذ على جملة ما لكل واحد منهما إذا أحطت علما بالجيد من </a:t>
            </a:r>
            <a:r>
              <a:rPr lang="ar-IQ" b="1" dirty="0" smtClean="0"/>
              <a:t>الرديء </a:t>
            </a:r>
            <a:endParaRPr lang="ar-IQ" b="1" dirty="0"/>
          </a:p>
          <a:p>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t>أهم القضايا النقدية في كتاب الموازنة</a:t>
            </a:r>
            <a:endParaRPr lang="ar-IQ" dirty="0"/>
          </a:p>
        </p:txBody>
      </p:sp>
      <p:sp>
        <p:nvSpPr>
          <p:cNvPr id="3" name="عنصر نائب للمحتوى 2"/>
          <p:cNvSpPr>
            <a:spLocks noGrp="1"/>
          </p:cNvSpPr>
          <p:nvPr>
            <p:ph idx="1"/>
          </p:nvPr>
        </p:nvSpPr>
        <p:spPr/>
        <p:txBody>
          <a:bodyPr>
            <a:normAutofit fontScale="70000" lnSpcReduction="20000"/>
          </a:bodyPr>
          <a:lstStyle/>
          <a:p>
            <a:r>
              <a:rPr lang="ar-IQ" b="1" dirty="0"/>
              <a:t>1</a:t>
            </a:r>
            <a:r>
              <a:rPr lang="ar-IQ" b="1" dirty="0">
                <a:solidFill>
                  <a:srgbClr val="FF0000"/>
                </a:solidFill>
              </a:rPr>
              <a:t>- الذوق ومقاييسه</a:t>
            </a:r>
            <a:r>
              <a:rPr lang="ar-IQ" b="1" dirty="0"/>
              <a:t>:</a:t>
            </a:r>
          </a:p>
          <a:p>
            <a:r>
              <a:rPr lang="ar-IQ" b="1" dirty="0" err="1"/>
              <a:t>الآمدي</a:t>
            </a:r>
            <a:r>
              <a:rPr lang="ar-IQ" b="1" dirty="0"/>
              <a:t> ناقد عربي كبير عالج كثيراً من القضايا النقدية معتمداً على ذوقه الأدبي المصقول المثقف الذي كان يؤمن بأنه وسيلة الناقد لأحكامه النقدية في مجال الشعر والأدب وقد أبلى بلاء حسناً فيما عالجه من قضايا، وما قضى </a:t>
            </a:r>
            <a:r>
              <a:rPr lang="ar-IQ" b="1" dirty="0" err="1"/>
              <a:t>به</a:t>
            </a:r>
            <a:r>
              <a:rPr lang="ar-IQ" b="1" dirty="0"/>
              <a:t> من أحكام.</a:t>
            </a:r>
          </a:p>
          <a:p>
            <a:r>
              <a:rPr lang="ar-IQ" b="1" dirty="0"/>
              <a:t>الملاحظ أن </a:t>
            </a:r>
            <a:r>
              <a:rPr lang="ar-IQ" b="1" dirty="0" err="1"/>
              <a:t>الآمدي</a:t>
            </a:r>
            <a:r>
              <a:rPr lang="ar-IQ" b="1" dirty="0"/>
              <a:t> حاول أن يضع بعض المقاييس النقدية التي تنبعث من الذوق الأدبي، فقال: " وليس الشعر عند أهل العلم </a:t>
            </a:r>
            <a:r>
              <a:rPr lang="ar-IQ" b="1" dirty="0" err="1"/>
              <a:t>به</a:t>
            </a:r>
            <a:r>
              <a:rPr lang="ar-IQ" b="1" dirty="0"/>
              <a:t> إلا حسن التأتي، وقرب المأخذ، واختيار الكلام ووضع الألفاظ في مواضعها، وأن يورد المعنى اللفظي المعتاد فيه والمستعمل في مثله، وأن تكون الاستعارات </a:t>
            </a:r>
            <a:r>
              <a:rPr lang="ar-IQ" b="1" dirty="0" err="1"/>
              <a:t>والتمثيلات</a:t>
            </a:r>
            <a:r>
              <a:rPr lang="ar-IQ" b="1" dirty="0"/>
              <a:t> لائقة بما استعيرت له، وغير </a:t>
            </a:r>
            <a:r>
              <a:rPr lang="ar-IQ" b="1" dirty="0" err="1"/>
              <a:t>منافرة</a:t>
            </a:r>
            <a:r>
              <a:rPr lang="ar-IQ" b="1" dirty="0"/>
              <a:t> لمعناه، فإن الكلام لا يلبس البهاء والرونق إلا إذا كان بهذا الوصف</a:t>
            </a:r>
            <a:r>
              <a:rPr lang="ar-IQ" b="1" dirty="0" smtClean="0"/>
              <a:t>".</a:t>
            </a:r>
            <a:endParaRPr lang="ar-IQ" b="1" dirty="0"/>
          </a:p>
          <a:p>
            <a:r>
              <a:rPr lang="ar-IQ" b="1" dirty="0"/>
              <a:t>وقال أيضاً: " والبلاغة إنما هي </a:t>
            </a:r>
            <a:r>
              <a:rPr lang="ar-IQ" b="1" dirty="0" err="1"/>
              <a:t>اصابة</a:t>
            </a:r>
            <a:r>
              <a:rPr lang="ar-IQ" b="1" dirty="0"/>
              <a:t> المعنى وإدراك الغرض بألفاظ سهلة عذبة مستعملة سليمة من التكلف، لا تبلغ الهذر الزائد على قدر الحاجة، ولا تنقص نقصاً يقف دون الغاية </a:t>
            </a:r>
            <a:r>
              <a:rPr lang="ar-IQ" b="1" dirty="0" smtClean="0"/>
              <a:t>".</a:t>
            </a:r>
            <a:endParaRPr lang="ar-IQ" b="1" dirty="0"/>
          </a:p>
          <a:p>
            <a:r>
              <a:rPr lang="ar-IQ" b="1" dirty="0"/>
              <a:t>وقال: " وينبغي أن تعلم أن سوء التأليف، ورديء اللفظ يذهب بطلاوة المعنى الدقيق ويفسده ويعميه حتى مستمعه </a:t>
            </a:r>
            <a:r>
              <a:rPr lang="ar-IQ" b="1" dirty="0" err="1"/>
              <a:t>الى</a:t>
            </a:r>
            <a:r>
              <a:rPr lang="ar-IQ" b="1" dirty="0"/>
              <a:t> طول تأمل </a:t>
            </a:r>
            <a:r>
              <a:rPr lang="ar-IQ" b="1" dirty="0" smtClean="0"/>
              <a:t>".</a:t>
            </a:r>
            <a:endParaRPr lang="ar-IQ" b="1" dirty="0"/>
          </a:p>
          <a:p>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70000" lnSpcReduction="20000"/>
          </a:bodyPr>
          <a:lstStyle/>
          <a:p>
            <a:r>
              <a:rPr lang="ar-IQ" b="1" dirty="0"/>
              <a:t>والمقاييس الموجودة في حديث </a:t>
            </a:r>
            <a:r>
              <a:rPr lang="ar-IQ" b="1" dirty="0" err="1"/>
              <a:t>الآمدي</a:t>
            </a:r>
            <a:r>
              <a:rPr lang="ar-IQ" b="1" dirty="0"/>
              <a:t> السابق هي:</a:t>
            </a:r>
          </a:p>
          <a:p>
            <a:r>
              <a:rPr lang="ar-IQ" b="1" dirty="0"/>
              <a:t>1. حسن التأتي، الحسن للشعر هو الوصول </a:t>
            </a:r>
            <a:r>
              <a:rPr lang="ar-IQ" b="1" dirty="0" err="1"/>
              <a:t>الى</a:t>
            </a:r>
            <a:r>
              <a:rPr lang="ar-IQ" b="1" dirty="0"/>
              <a:t> المعنى دون تكلف، أو سوء تأليف، أو اضطراب أو فساد أو هذر زائد على قدر الحاجة، أو نقص تقف دونه الغاية.</a:t>
            </a:r>
          </a:p>
          <a:p>
            <a:r>
              <a:rPr lang="ar-IQ" b="1" dirty="0"/>
              <a:t>2. قرب المأخذ، وهو يعني عدم الإغراب أو الإغراق في الحصول على المعنى البعيد وهذا يؤكد إيمان </a:t>
            </a:r>
            <a:r>
              <a:rPr lang="ar-IQ" b="1" dirty="0" err="1"/>
              <a:t>الآمدي</a:t>
            </a:r>
            <a:r>
              <a:rPr lang="ar-IQ" b="1" dirty="0"/>
              <a:t> بالوضوح، ولذا نبه على اختيار الألفاظ السهلة المستعملة.</a:t>
            </a:r>
          </a:p>
          <a:p>
            <a:r>
              <a:rPr lang="ar-IQ" b="1" dirty="0"/>
              <a:t>3. أجود الشعر عند </a:t>
            </a:r>
            <a:r>
              <a:rPr lang="ar-IQ" b="1" dirty="0" err="1"/>
              <a:t>الآمدي</a:t>
            </a:r>
            <a:r>
              <a:rPr lang="ar-IQ" b="1" dirty="0"/>
              <a:t> أبلغه، والبلاغة عنده إنما هي إصابة المعنى وإدراك الغرض، والطريق </a:t>
            </a:r>
            <a:r>
              <a:rPr lang="ar-IQ" b="1" dirty="0" err="1"/>
              <a:t>الى</a:t>
            </a:r>
            <a:r>
              <a:rPr lang="ar-IQ" b="1" dirty="0"/>
              <a:t> بلوغ هذه الغاية هو الألفاظ السهلة المستعملة العذبة البعيدة عن التكلف، واختيار الكلام ووضع الألفاظ في مواضعها، واختيار اللفظ المستعمل مثله لمعناه.</a:t>
            </a:r>
          </a:p>
          <a:p>
            <a:r>
              <a:rPr lang="ar-IQ" b="1" dirty="0"/>
              <a:t>4. ينبغي إتماماً للوضوح والبلاغة –أن تكون الاستعارات لائقة بما استعيرت له، وغير </a:t>
            </a:r>
            <a:r>
              <a:rPr lang="ar-IQ" b="1" dirty="0" err="1"/>
              <a:t>منافرة</a:t>
            </a:r>
            <a:r>
              <a:rPr lang="ar-IQ" b="1" dirty="0"/>
              <a:t> لمعناه.</a:t>
            </a:r>
          </a:p>
          <a:p>
            <a:r>
              <a:rPr lang="ar-IQ" b="1" dirty="0"/>
              <a:t>5. للعبارة الأدبية قيمة كبيرة ووزن عظيم عند </a:t>
            </a:r>
            <a:r>
              <a:rPr lang="ar-IQ" b="1" dirty="0" err="1"/>
              <a:t>الآمدي</a:t>
            </a:r>
            <a:r>
              <a:rPr lang="ar-IQ" b="1" dirty="0"/>
              <a:t>، فبراعة اللفظ تزيد المعنى المكشوف بهاء وحسناً ورونقاً حتى كأنه أحدث فيه غرابة لم تكن، وزيادة لم تعهد، ومن هنا فسوء التأليف ورديء اللفظ يذهب بطلاوة المعنى الدقيق ويفسده.</a:t>
            </a:r>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b="1" dirty="0"/>
              <a:t>ومقاييس </a:t>
            </a:r>
            <a:r>
              <a:rPr lang="ar-IQ" b="1" dirty="0" err="1"/>
              <a:t>الآمدي</a:t>
            </a:r>
            <a:r>
              <a:rPr lang="ar-IQ" b="1" dirty="0"/>
              <a:t> تنبعث من الذوق الأدبي، فحديثه عن حسن التأني في الوصول </a:t>
            </a:r>
            <a:r>
              <a:rPr lang="ar-IQ" b="1" dirty="0" err="1"/>
              <a:t>الى</a:t>
            </a:r>
            <a:r>
              <a:rPr lang="ar-IQ" b="1" dirty="0"/>
              <a:t> المعاني دون اضطراب أو تكليف في حديثه عن رأيه عن قرب المأخذ والوضوح، ورأيه في أن الطريق إلى بلوغ الهدف إنما هو اللفظ السهل المستعمل العذب الدقيق، وحديثه عن الاستعارات اللائقة بما استعيرت له، وغير </a:t>
            </a:r>
            <a:r>
              <a:rPr lang="ar-IQ" b="1" dirty="0" err="1"/>
              <a:t>المنافرة</a:t>
            </a:r>
            <a:r>
              <a:rPr lang="ar-IQ" b="1" dirty="0"/>
              <a:t> للمعنى، ورأيه في أن المعنى المكشوف يزداد بهاء ورونقاً وحسناً باللفظ العذب والعبارة الأدبية الأنيقة –حديثه عن هذا وذاك لا يتصادم مع الذوق الأدبي وبل ينبع منه ويصدر عنه، ولذا فمقاييسه النقدية مقاييس ذوقية </a:t>
            </a:r>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77500" lnSpcReduction="20000"/>
          </a:bodyPr>
          <a:lstStyle/>
          <a:p>
            <a:r>
              <a:rPr lang="ar-IQ" b="1" dirty="0"/>
              <a:t>2- </a:t>
            </a:r>
            <a:r>
              <a:rPr lang="ar-IQ" b="1" dirty="0">
                <a:solidFill>
                  <a:srgbClr val="FF0000"/>
                </a:solidFill>
              </a:rPr>
              <a:t>العمودية أو عمود الشعر</a:t>
            </a:r>
            <a:r>
              <a:rPr lang="ar-IQ" b="1" dirty="0"/>
              <a:t>.</a:t>
            </a:r>
          </a:p>
          <a:p>
            <a:r>
              <a:rPr lang="ar-IQ" b="1" dirty="0"/>
              <a:t>إن </a:t>
            </a:r>
            <a:r>
              <a:rPr lang="ar-IQ" b="1" dirty="0" err="1"/>
              <a:t>الآمدي</a:t>
            </a:r>
            <a:r>
              <a:rPr lang="ar-IQ" b="1" dirty="0"/>
              <a:t> يطبق في النقد نظرية عمود الشعر العربي تطبيقاً كاملاً، فالبحتري عنده هو الشاعر لأنه يحرص على كل القيم الرفيعة التي شرعها وحرص عليها الشعراء القدماء، ومن امرئ </a:t>
            </a:r>
            <a:r>
              <a:rPr lang="ar-IQ" b="1" dirty="0" err="1"/>
              <a:t>القيس</a:t>
            </a:r>
            <a:r>
              <a:rPr lang="ar-IQ" b="1" dirty="0"/>
              <a:t> </a:t>
            </a:r>
            <a:r>
              <a:rPr lang="ar-IQ" b="1" dirty="0" err="1"/>
              <a:t>الى</a:t>
            </a:r>
            <a:r>
              <a:rPr lang="ar-IQ" b="1" dirty="0"/>
              <a:t> ابن هرمه وبشار، في اللفظ والمعنى والأسلوب والخيال، وفي اللغة والوزن والصورة الشعرية، وغير ذلك لا يخرج عليها، ولا يبعد عنها، مع صحة الطبع، وجودة السبك وقوة الملكة.</a:t>
            </a:r>
          </a:p>
          <a:p>
            <a:r>
              <a:rPr lang="ar-IQ" b="1" dirty="0"/>
              <a:t>وفي موازنة </a:t>
            </a:r>
            <a:r>
              <a:rPr lang="ar-IQ" b="1" dirty="0" err="1"/>
              <a:t>الآمدي</a:t>
            </a:r>
            <a:r>
              <a:rPr lang="ar-IQ" b="1" dirty="0"/>
              <a:t> بين الشاعرين أبي تمام والبحتري، " يطبق أبو القاسم </a:t>
            </a:r>
            <a:r>
              <a:rPr lang="ar-IQ" b="1" dirty="0" err="1"/>
              <a:t>الآمدي</a:t>
            </a:r>
            <a:r>
              <a:rPr lang="ar-IQ" b="1" dirty="0"/>
              <a:t> نظريته هذه (العمودية أو عمودية الشعر) تطبيقاً واسعاً وجريئاً وثرياً على الشاعرين، فيرى البحتري يسير مع القدماء في أدائهم وأساليبهم وأخيلتهم ومعانيهم وصورهم ويرى أبو تمام يبعد عن القدماء في ذلك بعداً كثيراً، وهو في كل ذلك خاضع لمنهج، ومتأثر بنظرية، ومطبق لمذهب، ومن أجل ذلك أثنى على البحتري </a:t>
            </a:r>
            <a:r>
              <a:rPr lang="ar-IQ" b="1" dirty="0" err="1"/>
              <a:t>وقسى</a:t>
            </a:r>
            <a:r>
              <a:rPr lang="ar-IQ" b="1" dirty="0"/>
              <a:t> على أبي تمام، حتى لقد رمي بسببه بالتعصب على أبي تمام والانتصار للبحتري</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85000" lnSpcReduction="10000"/>
          </a:bodyPr>
          <a:lstStyle/>
          <a:p>
            <a:r>
              <a:rPr lang="ar-IQ" b="1" dirty="0"/>
              <a:t>3- الصورة </a:t>
            </a:r>
            <a:r>
              <a:rPr lang="ar-IQ" b="1" dirty="0" err="1" smtClean="0"/>
              <a:t>الأدبية</a:t>
            </a:r>
            <a:r>
              <a:rPr lang="ar-IQ" b="1" dirty="0" err="1"/>
              <a:t>معالم</a:t>
            </a:r>
            <a:r>
              <a:rPr lang="ar-IQ" b="1" dirty="0"/>
              <a:t> الصورة الأدبية كانت واضحة عند </a:t>
            </a:r>
            <a:r>
              <a:rPr lang="ar-IQ" b="1" dirty="0" err="1"/>
              <a:t>الآمدي</a:t>
            </a:r>
            <a:r>
              <a:rPr lang="ar-IQ" b="1" dirty="0"/>
              <a:t> من خلال اهتمامه باللفظ والمعنى "أي النظم" والصورة التي تقوم عليهما معاً، ولكنه يكاد يبلغ الغاية في توضيح الصورة التي فل </a:t>
            </a:r>
            <a:r>
              <a:rPr lang="ar-IQ" b="1" dirty="0" err="1"/>
              <a:t>بها</a:t>
            </a:r>
            <a:r>
              <a:rPr lang="ar-IQ" b="1" dirty="0"/>
              <a:t> البحتري أستاذه أبا تمام وهو يتحدث في باب العلاقة بين اللفظ والمعنى، فقد فسر التأليف وهو النظم في الصورة، حينما عقد موازنة بين صناعة الشعر وبين غيرها من الأشياء في سائر الصناعات الأخرى فيبني الشعر الجيد المحكم وكذا الصناعات الأخرى، على دعائم أربع:</a:t>
            </a:r>
          </a:p>
          <a:p>
            <a:r>
              <a:rPr lang="ar-IQ" b="1" dirty="0"/>
              <a:t>أولاً: جودة الآلة.</a:t>
            </a:r>
          </a:p>
          <a:p>
            <a:r>
              <a:rPr lang="ar-IQ" b="1" dirty="0"/>
              <a:t>ثانياً: إصابة الغرض.</a:t>
            </a:r>
          </a:p>
          <a:p>
            <a:r>
              <a:rPr lang="ar-IQ" b="1" dirty="0"/>
              <a:t>ثالثاً: صحة التأليف.</a:t>
            </a:r>
          </a:p>
          <a:p>
            <a:r>
              <a:rPr lang="ar-IQ" b="1" dirty="0"/>
              <a:t>رابعاً: بلوغ الغاية في التأليف بدون نقصان ولا زيادة.</a:t>
            </a:r>
          </a:p>
          <a:p>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t>نماذج من الموازنة</a:t>
            </a:r>
            <a:endParaRPr lang="ar-IQ" dirty="0"/>
          </a:p>
        </p:txBody>
      </p:sp>
      <p:sp>
        <p:nvSpPr>
          <p:cNvPr id="3" name="عنصر نائب للمحتوى 2"/>
          <p:cNvSpPr>
            <a:spLocks noGrp="1"/>
          </p:cNvSpPr>
          <p:nvPr>
            <p:ph idx="1"/>
          </p:nvPr>
        </p:nvSpPr>
        <p:spPr/>
        <p:txBody>
          <a:bodyPr>
            <a:normAutofit fontScale="70000" lnSpcReduction="20000"/>
          </a:bodyPr>
          <a:lstStyle/>
          <a:p>
            <a:r>
              <a:rPr lang="ar-IQ" b="1" dirty="0"/>
              <a:t>1- قال أبو تمام في معنى الشوق:</a:t>
            </a:r>
          </a:p>
          <a:p>
            <a:r>
              <a:rPr lang="ar-IQ" b="1" dirty="0"/>
              <a:t>يكفيك شوق قد يطيل </a:t>
            </a:r>
            <a:r>
              <a:rPr lang="ar-IQ" b="1" dirty="0" err="1"/>
              <a:t>ظماءه</a:t>
            </a:r>
            <a:r>
              <a:rPr lang="ar-IQ" b="1" dirty="0"/>
              <a:t>       فإذا سقاه سقاه سم </a:t>
            </a:r>
            <a:r>
              <a:rPr lang="ar-IQ" b="1" dirty="0" smtClean="0"/>
              <a:t>الأسود</a:t>
            </a:r>
            <a:endParaRPr lang="ar-IQ" b="1" dirty="0"/>
          </a:p>
          <a:p>
            <a:r>
              <a:rPr lang="ar-IQ" b="1" dirty="0"/>
              <a:t>يقول </a:t>
            </a:r>
            <a:r>
              <a:rPr lang="ar-IQ" b="1" dirty="0" err="1"/>
              <a:t>الآمدي</a:t>
            </a:r>
            <a:r>
              <a:rPr lang="ar-IQ" b="1" dirty="0"/>
              <a:t>: فقوله "شوق يطيل </a:t>
            </a:r>
            <a:r>
              <a:rPr lang="ar-IQ" b="1" dirty="0" err="1"/>
              <a:t>ظماءه</a:t>
            </a:r>
            <a:r>
              <a:rPr lang="ar-IQ" b="1" dirty="0"/>
              <a:t>" غلط، لأن الشوق هو الظمأ نفسه، أنك تقول: أنا عطشان </a:t>
            </a:r>
            <a:r>
              <a:rPr lang="ar-IQ" b="1" dirty="0" err="1"/>
              <a:t>الى</a:t>
            </a:r>
            <a:r>
              <a:rPr lang="ar-IQ" b="1" dirty="0"/>
              <a:t> رؤيتك، وظمآن، مشتاق، بمعنى واحد، فكيف يكون الشوق هو المطيل للظمأ؟ وكيف يكون هو الساقي، والمحبوب هو الذي يظمئ ويسقي، أو البعد أو الهجر لا الشوق، فكيف يكون الشوق يطيل شوقه؟ </a:t>
            </a:r>
          </a:p>
          <a:p>
            <a:r>
              <a:rPr lang="ar-IQ" b="1" dirty="0"/>
              <a:t>2- قال أبو تمام:</a:t>
            </a:r>
          </a:p>
          <a:p>
            <a:r>
              <a:rPr lang="ar-IQ" b="1" dirty="0"/>
              <a:t>لما استحر الوداع المحض وانصرمت      أواخر الصبر إلا كاظما وجما</a:t>
            </a:r>
          </a:p>
          <a:p>
            <a:r>
              <a:rPr lang="ar-IQ" b="1" dirty="0"/>
              <a:t>رأيت أحسن مرئي وأقبحه      مستجمعين لي التوديع </a:t>
            </a:r>
            <a:r>
              <a:rPr lang="ar-IQ" b="1" dirty="0" err="1" smtClean="0"/>
              <a:t>والعنما</a:t>
            </a:r>
            <a:endParaRPr lang="ar-IQ" b="1" dirty="0"/>
          </a:p>
          <a:p>
            <a:r>
              <a:rPr lang="ar-IQ" b="1" dirty="0"/>
              <a:t>يقول </a:t>
            </a:r>
            <a:r>
              <a:rPr lang="ar-IQ" b="1" dirty="0" err="1"/>
              <a:t>الآمدي</a:t>
            </a:r>
            <a:r>
              <a:rPr lang="ar-IQ" b="1" dirty="0"/>
              <a:t>: استحسن من المحبوبة إصبعها الذي يشبه </a:t>
            </a:r>
            <a:r>
              <a:rPr lang="ar-IQ" b="1" dirty="0" err="1"/>
              <a:t>العنم</a:t>
            </a:r>
            <a:r>
              <a:rPr lang="ar-IQ" b="1" dirty="0"/>
              <a:t> في الاحمرار، واستقبح إشارتها له بالوداع. وإشارة المحبوبة بالوداع لا يستقبحه إلا أجهل الناس بالحب وأقلهم معرفة بالغزل وأغلظهم طبعاً، وأبعدهم فهما. ألم يسمع قول جرير:</a:t>
            </a:r>
          </a:p>
          <a:p>
            <a:r>
              <a:rPr lang="ar-IQ" b="1" dirty="0"/>
              <a:t>أتنسى إذ تودعنا </a:t>
            </a:r>
            <a:r>
              <a:rPr lang="ar-IQ" b="1" dirty="0" err="1"/>
              <a:t>سليمى</a:t>
            </a:r>
            <a:r>
              <a:rPr lang="ar-IQ" b="1" dirty="0"/>
              <a:t>    يفرغ بشامةٍ؟ سقى </a:t>
            </a:r>
            <a:r>
              <a:rPr lang="ar-IQ" b="1" dirty="0" err="1"/>
              <a:t>البشام</a:t>
            </a:r>
            <a:endParaRPr lang="ar-IQ" b="1" dirty="0"/>
          </a:p>
          <a:p>
            <a:r>
              <a:rPr lang="ar-IQ" b="1" dirty="0"/>
              <a:t>فدعا </a:t>
            </a:r>
            <a:r>
              <a:rPr lang="ar-IQ" b="1" dirty="0" err="1"/>
              <a:t>للبشام</a:t>
            </a:r>
            <a:r>
              <a:rPr lang="ar-IQ" b="1" dirty="0"/>
              <a:t> </a:t>
            </a:r>
            <a:r>
              <a:rPr lang="ar-IQ" b="1" dirty="0" err="1"/>
              <a:t>بالسقيا</a:t>
            </a:r>
            <a:r>
              <a:rPr lang="ar-IQ" b="1" dirty="0"/>
              <a:t> </a:t>
            </a:r>
            <a:r>
              <a:rPr lang="ar-IQ" b="1" dirty="0" err="1"/>
              <a:t>لانهاء</a:t>
            </a:r>
            <a:r>
              <a:rPr lang="ar-IQ" b="1" dirty="0"/>
              <a:t> ودعته </a:t>
            </a:r>
            <a:r>
              <a:rPr lang="ar-IQ" b="1" dirty="0" err="1"/>
              <a:t>به</a:t>
            </a:r>
            <a:r>
              <a:rPr lang="ar-IQ" b="1" dirty="0"/>
              <a:t>، فسر </a:t>
            </a:r>
            <a:r>
              <a:rPr lang="ar-IQ" b="1" dirty="0" smtClean="0"/>
              <a:t>بتوديعها </a:t>
            </a:r>
            <a:endParaRPr lang="ar-IQ" b="1" dirty="0"/>
          </a:p>
          <a:p>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70000" lnSpcReduction="20000"/>
          </a:bodyPr>
          <a:lstStyle/>
          <a:p>
            <a:r>
              <a:rPr lang="ar-IQ" b="1" dirty="0"/>
              <a:t>4- قال أبو تمام:</a:t>
            </a:r>
          </a:p>
          <a:p>
            <a:r>
              <a:rPr lang="ar-IQ" b="1" dirty="0" err="1"/>
              <a:t>لائسقني</a:t>
            </a:r>
            <a:r>
              <a:rPr lang="ar-IQ" b="1" dirty="0"/>
              <a:t> ماء الملام فإنني           صب قد استعذبت ماء </a:t>
            </a:r>
            <a:r>
              <a:rPr lang="ar-IQ" b="1" dirty="0" smtClean="0"/>
              <a:t>بكائي</a:t>
            </a:r>
            <a:endParaRPr lang="ar-IQ" b="1" dirty="0"/>
          </a:p>
          <a:p>
            <a:r>
              <a:rPr lang="ar-IQ" b="1" dirty="0"/>
              <a:t>عابه النقاد لقبح الاستعارة في جعله الملام ماء، ولكن </a:t>
            </a:r>
            <a:r>
              <a:rPr lang="ar-IQ" b="1" dirty="0" err="1"/>
              <a:t>الآمدي</a:t>
            </a:r>
            <a:r>
              <a:rPr lang="ar-IQ" b="1" dirty="0"/>
              <a:t> يقول: وهذا ليس بعيب عندي، لأنه لما أراد أن يقول: قد استعذبت ماء بكائي، جعل للملام ماء ليقابل ماء بماء (</a:t>
            </a:r>
            <a:r>
              <a:rPr lang="ar-IQ" b="1" dirty="0" err="1"/>
              <a:t>مشاكلة</a:t>
            </a:r>
            <a:r>
              <a:rPr lang="ar-IQ" b="1" dirty="0"/>
              <a:t>) كقوله تعالى: (وجزاء سيئة سيئة مثلها</a:t>
            </a:r>
            <a:r>
              <a:rPr lang="ar-IQ" b="1" dirty="0" smtClean="0"/>
              <a:t>)) </a:t>
            </a:r>
            <a:r>
              <a:rPr lang="ar-IQ" b="1" dirty="0"/>
              <a:t>فالثانية ليست بسيئة، إنما هي جزاء عن سيئة، وكذلك: (إن </a:t>
            </a:r>
            <a:r>
              <a:rPr lang="ar-IQ" b="1" dirty="0" err="1"/>
              <a:t>تسخروا</a:t>
            </a:r>
            <a:r>
              <a:rPr lang="ar-IQ" b="1" dirty="0"/>
              <a:t> منا فإنا </a:t>
            </a:r>
            <a:r>
              <a:rPr lang="ar-IQ" b="1" dirty="0" err="1"/>
              <a:t>نسخر</a:t>
            </a:r>
            <a:r>
              <a:rPr lang="ar-IQ" b="1" dirty="0"/>
              <a:t> منكم</a:t>
            </a:r>
            <a:r>
              <a:rPr lang="ar-IQ" b="1" dirty="0" smtClean="0"/>
              <a:t>)) </a:t>
            </a:r>
            <a:r>
              <a:rPr lang="ar-IQ" b="1" dirty="0"/>
              <a:t>والفعل الثاني ليس بسخرية، ومثل هذا الشعر الكلام كثير </a:t>
            </a:r>
            <a:r>
              <a:rPr lang="ar-IQ" b="1" dirty="0" smtClean="0"/>
              <a:t>مستعجل</a:t>
            </a:r>
            <a:endParaRPr lang="ar-IQ" b="1" dirty="0"/>
          </a:p>
          <a:p>
            <a:r>
              <a:rPr lang="ar-IQ" b="1" dirty="0"/>
              <a:t>5- يقول البحتري:</a:t>
            </a:r>
          </a:p>
          <a:p>
            <a:r>
              <a:rPr lang="ar-IQ" b="1" dirty="0"/>
              <a:t>يخفى الزجاجة لونها فكأنها        في الكف قائمة بغير </a:t>
            </a:r>
            <a:r>
              <a:rPr lang="ar-IQ" b="1" dirty="0" smtClean="0"/>
              <a:t>إناء</a:t>
            </a:r>
            <a:endParaRPr lang="ar-IQ" b="1" dirty="0"/>
          </a:p>
          <a:p>
            <a:r>
              <a:rPr lang="ar-IQ" b="1" dirty="0"/>
              <a:t>قال النقاد: لو ملئ الإناء دبسا لكانت هذه حاله، فما مزية الخمر؟ ولكن </a:t>
            </a:r>
            <a:r>
              <a:rPr lang="ar-IQ" b="1" dirty="0" err="1"/>
              <a:t>الآمدي</a:t>
            </a:r>
            <a:r>
              <a:rPr lang="ar-IQ" b="1" dirty="0"/>
              <a:t> يقول: هذا عندي صحيح لا عيب فيه، لأنه يريد أن شعاع الشراب قوى غلب على رقة الزجاجة. وقد أخذ هذا المعنى من علي بن جبلة:</a:t>
            </a:r>
          </a:p>
          <a:p>
            <a:r>
              <a:rPr lang="ar-IQ" b="1" dirty="0"/>
              <a:t>كأن يد النديم تدير منها       شعاعاً لا تحيط عليه كأس</a:t>
            </a:r>
          </a:p>
          <a:p>
            <a:r>
              <a:rPr lang="ar-IQ" b="1" dirty="0"/>
              <a:t>ألا ترى أنه قد دل على أن الكأس في غاية الرقة </a:t>
            </a:r>
          </a:p>
          <a:p>
            <a:endParaRPr lang="ar-IQ"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1192</Words>
  <Application>Microsoft Office PowerPoint</Application>
  <PresentationFormat>عرض على الشاشة (3:4)‏</PresentationFormat>
  <Paragraphs>59</Paragraphs>
  <Slides>11</Slides>
  <Notes>0</Notes>
  <HiddenSlides>0</HiddenSlides>
  <MMClips>0</MMClips>
  <ScaleCrop>false</ScaleCrop>
  <HeadingPairs>
    <vt:vector size="4" baseType="variant">
      <vt:variant>
        <vt:lpstr>سمة</vt:lpstr>
      </vt:variant>
      <vt:variant>
        <vt:i4>1</vt:i4>
      </vt:variant>
      <vt:variant>
        <vt:lpstr>عناوين الشرائح</vt:lpstr>
      </vt:variant>
      <vt:variant>
        <vt:i4>11</vt:i4>
      </vt:variant>
    </vt:vector>
  </HeadingPairs>
  <TitlesOfParts>
    <vt:vector size="12" baseType="lpstr">
      <vt:lpstr>سمة Office</vt:lpstr>
      <vt:lpstr>الامدي ومنهج الموازنة</vt:lpstr>
      <vt:lpstr>الشريحة 2</vt:lpstr>
      <vt:lpstr>أهم القضايا النقدية في كتاب الموازنة</vt:lpstr>
      <vt:lpstr>الشريحة 4</vt:lpstr>
      <vt:lpstr>الشريحة 5</vt:lpstr>
      <vt:lpstr>الشريحة 6</vt:lpstr>
      <vt:lpstr>الشريحة 7</vt:lpstr>
      <vt:lpstr>نماذج من الموازنة</vt:lpstr>
      <vt:lpstr>الشريحة 9</vt:lpstr>
      <vt:lpstr>أهم المآخذ التي وجهت الى كتاب الموازنة</vt:lpstr>
      <vt:lpstr>الشريحة 11</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الامدي ومنهج الموازنة</dc:title>
  <dc:creator>DR.Ahmed Saker 2O14</dc:creator>
  <cp:lastModifiedBy>DR.Ahmed Saker 2O14</cp:lastModifiedBy>
  <cp:revision>3</cp:revision>
  <dcterms:created xsi:type="dcterms:W3CDTF">2020-03-03T11:26:38Z</dcterms:created>
  <dcterms:modified xsi:type="dcterms:W3CDTF">2020-03-03T11:49:18Z</dcterms:modified>
</cp:coreProperties>
</file>