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EACB3-7A7E-4BA1-9B92-75A9F125CC5B}" type="datetimeFigureOut">
              <a:rPr lang="ar-IQ" smtClean="0"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A0575-8DD1-409C-882E-210754A84243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ukah.net/literature_language/0/125977/#_ftn40" TargetMode="External"/><Relationship Id="rId2" Type="http://schemas.openxmlformats.org/officeDocument/2006/relationships/hyperlink" Target="https://www.alukah.net/literature_language/0/125977/#_ftn3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"/>
            <a:ext cx="7846640" cy="2924944"/>
          </a:xfrm>
        </p:spPr>
        <p:txBody>
          <a:bodyPr>
            <a:normAutofit/>
          </a:bodyPr>
          <a:lstStyle/>
          <a:p>
            <a:r>
              <a:rPr lang="ar-IQ" dirty="0" smtClean="0"/>
              <a:t>اسم كان </a:t>
            </a:r>
            <a:r>
              <a:rPr lang="ar-IQ" dirty="0" err="1" smtClean="0"/>
              <a:t>واخواتها</a:t>
            </a:r>
            <a:r>
              <a:rPr lang="ar-IQ" dirty="0" smtClean="0"/>
              <a:t>.......</a:t>
            </a:r>
            <a:r>
              <a:rPr lang="ar-IQ" dirty="0"/>
              <a:t/>
            </a:r>
            <a:br>
              <a:rPr lang="ar-IQ" dirty="0"/>
            </a:br>
            <a:r>
              <a:rPr lang="ar-IQ" b="1" dirty="0"/>
              <a:t>تعريف كان </a:t>
            </a:r>
            <a:r>
              <a:rPr lang="ar-IQ" b="1" dirty="0" err="1"/>
              <a:t>واخواتها</a:t>
            </a:r>
            <a:r>
              <a:rPr lang="ar-IQ" dirty="0"/>
              <a:t/>
            </a:r>
            <a:br>
              <a:rPr lang="ar-IQ" dirty="0"/>
            </a:br>
            <a:r>
              <a:rPr lang="ar-IQ" dirty="0"/>
              <a:t> </a:t>
            </a:r>
            <a:br>
              <a:rPr lang="ar-IQ" dirty="0"/>
            </a:br>
            <a:r>
              <a:rPr lang="ar-IQ" dirty="0"/>
              <a:t> 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728792" cy="5445224"/>
          </a:xfrm>
        </p:spPr>
        <p:txBody>
          <a:bodyPr>
            <a:normAutofit fontScale="55000" lnSpcReduction="20000"/>
          </a:bodyPr>
          <a:lstStyle/>
          <a:p>
            <a:r>
              <a:rPr lang="ar-IQ" b="1" dirty="0">
                <a:solidFill>
                  <a:srgbClr val="FF0000"/>
                </a:solidFill>
              </a:rPr>
              <a:t>تأمل الجمل التالية :</a:t>
            </a:r>
          </a:p>
          <a:p>
            <a:r>
              <a:rPr lang="ar-IQ" b="1" dirty="0">
                <a:solidFill>
                  <a:srgbClr val="FF0000"/>
                </a:solidFill>
              </a:rPr>
              <a:t>–</a:t>
            </a:r>
            <a:r>
              <a:rPr lang="ar-IQ" b="1" u="sng" dirty="0">
                <a:solidFill>
                  <a:srgbClr val="FF0000"/>
                </a:solidFill>
              </a:rPr>
              <a:t> كان الزحــامُ شديــداً .</a:t>
            </a:r>
            <a:endParaRPr lang="ar-IQ" b="1" dirty="0">
              <a:solidFill>
                <a:srgbClr val="FF0000"/>
              </a:solidFill>
            </a:endParaRPr>
          </a:p>
          <a:p>
            <a:r>
              <a:rPr lang="ar-IQ" b="1" dirty="0">
                <a:solidFill>
                  <a:srgbClr val="FF0000"/>
                </a:solidFill>
              </a:rPr>
              <a:t>– </a:t>
            </a:r>
            <a:r>
              <a:rPr lang="ar-IQ" b="1" u="sng" dirty="0">
                <a:solidFill>
                  <a:srgbClr val="FF0000"/>
                </a:solidFill>
              </a:rPr>
              <a:t>بات الضيفُ شبعانا</a:t>
            </a:r>
            <a:r>
              <a:rPr lang="ar-IQ" b="1" dirty="0">
                <a:solidFill>
                  <a:srgbClr val="FF0000"/>
                </a:solidFill>
              </a:rPr>
              <a:t> .</a:t>
            </a:r>
          </a:p>
          <a:p>
            <a:r>
              <a:rPr lang="ar-IQ" b="1" dirty="0">
                <a:solidFill>
                  <a:srgbClr val="FF0000"/>
                </a:solidFill>
              </a:rPr>
              <a:t>– </a:t>
            </a:r>
            <a:r>
              <a:rPr lang="ar-IQ" b="1" u="sng" dirty="0">
                <a:solidFill>
                  <a:srgbClr val="FF0000"/>
                </a:solidFill>
              </a:rPr>
              <a:t>يصير الهلال بدرا . </a:t>
            </a:r>
            <a:endParaRPr lang="ar-IQ" b="1" dirty="0">
              <a:solidFill>
                <a:srgbClr val="FF0000"/>
              </a:solidFill>
            </a:endParaRPr>
          </a:p>
          <a:p>
            <a:r>
              <a:rPr lang="ar-IQ" b="1" dirty="0">
                <a:solidFill>
                  <a:srgbClr val="FF0000"/>
                </a:solidFill>
              </a:rPr>
              <a:t>– </a:t>
            </a:r>
            <a:r>
              <a:rPr lang="ar-IQ" b="1" u="sng" dirty="0">
                <a:solidFill>
                  <a:srgbClr val="FF0000"/>
                </a:solidFill>
              </a:rPr>
              <a:t>ظل الضباب كثيفا</a:t>
            </a:r>
            <a:r>
              <a:rPr lang="ar-IQ" b="1" dirty="0">
                <a:solidFill>
                  <a:srgbClr val="FF0000"/>
                </a:solidFill>
              </a:rPr>
              <a:t> .</a:t>
            </a:r>
          </a:p>
          <a:p>
            <a:r>
              <a:rPr lang="ar-IQ" b="1" dirty="0">
                <a:solidFill>
                  <a:srgbClr val="FF0000"/>
                </a:solidFill>
              </a:rPr>
              <a:t>ستلاحظون أعزائي أن هذه الجمل مسبوقة بفعل ماض هو ( كانَ ) ، أو ( بات ) ، أو ( ظل ) ، ومسبوقة كذلك بفعل مضارع هو ( يصير ) .</a:t>
            </a:r>
          </a:p>
          <a:p>
            <a:r>
              <a:rPr lang="ar-IQ" b="1" dirty="0">
                <a:solidFill>
                  <a:srgbClr val="FF0000"/>
                </a:solidFill>
              </a:rPr>
              <a:t>وستلاحظون أن الجمل المسبوقة بالأفعال المذكورة كلها جمل اسمية ، وقبل أن تدخل عليها تلك الأفعال كانت :</a:t>
            </a:r>
          </a:p>
          <a:p>
            <a:r>
              <a:rPr lang="ar-IQ" b="1" dirty="0">
                <a:solidFill>
                  <a:srgbClr val="FF0000"/>
                </a:solidFill>
              </a:rPr>
              <a:t>– الزحامُ شديدا .</a:t>
            </a:r>
          </a:p>
          <a:p>
            <a:r>
              <a:rPr lang="ar-IQ" b="1" dirty="0">
                <a:solidFill>
                  <a:srgbClr val="FF0000"/>
                </a:solidFill>
              </a:rPr>
              <a:t>–  الضيفُ شبعانٌ .</a:t>
            </a:r>
          </a:p>
          <a:p>
            <a:r>
              <a:rPr lang="ar-IQ" b="1" dirty="0">
                <a:solidFill>
                  <a:srgbClr val="FF0000"/>
                </a:solidFill>
              </a:rPr>
              <a:t>– الهلالُ بدرٌ .</a:t>
            </a:r>
          </a:p>
          <a:p>
            <a:r>
              <a:rPr lang="ar-IQ" b="1" dirty="0">
                <a:solidFill>
                  <a:srgbClr val="FF0000"/>
                </a:solidFill>
              </a:rPr>
              <a:t>– الضبابُ كثيفٌ .</a:t>
            </a:r>
          </a:p>
          <a:p>
            <a:r>
              <a:rPr lang="ar-IQ" b="1" dirty="0">
                <a:solidFill>
                  <a:srgbClr val="FF0000"/>
                </a:solidFill>
              </a:rPr>
              <a:t>أي أنها جمل تتكون من مبتدأ مرفوع وخبر مرفوع ، لكن فور أن دخلت عليها تلك الأفعال بقي المبتدأ مرفوعا ، لكن الخبر صار منصوبا . تلك هي عائلة كان وأخواتها ، وتسمى أيضا أفعالا ناقصة أو </a:t>
            </a:r>
            <a:r>
              <a:rPr lang="ar-IQ" b="1" dirty="0" err="1">
                <a:solidFill>
                  <a:srgbClr val="FF0000"/>
                </a:solidFill>
              </a:rPr>
              <a:t>نواسخ</a:t>
            </a:r>
            <a:r>
              <a:rPr lang="ar-IQ" b="1" dirty="0">
                <a:solidFill>
                  <a:srgbClr val="FF0000"/>
                </a:solidFill>
              </a:rPr>
              <a:t> الابتداء .</a:t>
            </a:r>
          </a:p>
          <a:p>
            <a:r>
              <a:rPr lang="ar-IQ" b="1" dirty="0">
                <a:solidFill>
                  <a:srgbClr val="FF0000"/>
                </a:solidFill>
              </a:rPr>
              <a:t> </a:t>
            </a:r>
          </a:p>
          <a:p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47248" cy="1440160"/>
          </a:xfrm>
        </p:spPr>
        <p:txBody>
          <a:bodyPr>
            <a:normAutofit fontScale="90000"/>
          </a:bodyPr>
          <a:lstStyle/>
          <a:p>
            <a:r>
              <a:rPr lang="ar-IQ" b="1" dirty="0"/>
              <a:t>لماذا سميت كان وأخواتها أفعال ناسخة ناقصة ؟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 </a:t>
            </a:r>
            <a:r>
              <a:rPr lang="ar-IQ" b="1" dirty="0">
                <a:solidFill>
                  <a:srgbClr val="FF0000"/>
                </a:solidFill>
              </a:rPr>
              <a:t>لأنها لا تكتفي بوجود اسمها المرفوع ، وتحتاج إلى خبرها المنصوب حتى يكتمل معنى الجملة وتتم الفائدة ، فلا يمكن أن تقول : كان زيد – ظل الضباب – أصبح الرجل … بل يجب أن تتمها بخبر يوضح معناها .</a:t>
            </a:r>
          </a:p>
          <a:p>
            <a:r>
              <a:rPr lang="ar-IQ" b="1" dirty="0">
                <a:solidFill>
                  <a:srgbClr val="FF0000"/>
                </a:solidFill>
              </a:rPr>
              <a:t>وسميت أيضا بالأفعال الناسخة أو </a:t>
            </a:r>
            <a:r>
              <a:rPr lang="ar-IQ" b="1" dirty="0" err="1">
                <a:solidFill>
                  <a:srgbClr val="FF0000"/>
                </a:solidFill>
              </a:rPr>
              <a:t>النواسخ</a:t>
            </a:r>
            <a:r>
              <a:rPr lang="ar-IQ" b="1" dirty="0">
                <a:solidFill>
                  <a:srgbClr val="FF0000"/>
                </a:solidFill>
              </a:rPr>
              <a:t> لأنها نسخت حكم الخبر وبالتالي فهي تغير في إعراب الجملة التي تدخل عليها .</a:t>
            </a:r>
          </a:p>
          <a:p>
            <a:r>
              <a:rPr lang="ar-IQ" dirty="0"/>
              <a:t> 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/>
              <a:t>معاني كان </a:t>
            </a:r>
            <a:r>
              <a:rPr lang="ar-IQ" b="1" dirty="0" err="1"/>
              <a:t>واخواتها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IQ" dirty="0"/>
              <a:t>–</a:t>
            </a:r>
            <a:r>
              <a:rPr lang="ar-IQ" dirty="0">
                <a:solidFill>
                  <a:srgbClr val="00B0F0"/>
                </a:solidFill>
              </a:rPr>
              <a:t> </a:t>
            </a:r>
            <a:r>
              <a:rPr lang="ar-IQ" b="1" dirty="0">
                <a:solidFill>
                  <a:srgbClr val="00B0F0"/>
                </a:solidFill>
              </a:rPr>
              <a:t>كان</a:t>
            </a:r>
            <a:r>
              <a:rPr lang="ar-IQ" dirty="0">
                <a:solidFill>
                  <a:srgbClr val="00B0F0"/>
                </a:solidFill>
              </a:rPr>
              <a:t> : تفيد التوقيت المطلق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أصبح</a:t>
            </a:r>
            <a:r>
              <a:rPr lang="ar-IQ" dirty="0">
                <a:solidFill>
                  <a:srgbClr val="00B0F0"/>
                </a:solidFill>
              </a:rPr>
              <a:t> : التوقيت بالصبح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أمسى </a:t>
            </a:r>
            <a:r>
              <a:rPr lang="ar-IQ" dirty="0">
                <a:solidFill>
                  <a:srgbClr val="00B0F0"/>
                </a:solidFill>
              </a:rPr>
              <a:t>: التوقيت بالمساء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ظل </a:t>
            </a:r>
            <a:r>
              <a:rPr lang="ar-IQ" dirty="0">
                <a:solidFill>
                  <a:srgbClr val="00B0F0"/>
                </a:solidFill>
              </a:rPr>
              <a:t>: التوقيت بالنهار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أضحى</a:t>
            </a:r>
            <a:r>
              <a:rPr lang="ar-IQ" dirty="0">
                <a:solidFill>
                  <a:srgbClr val="00B0F0"/>
                </a:solidFill>
              </a:rPr>
              <a:t> : التوقيت بالضحى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بات </a:t>
            </a:r>
            <a:r>
              <a:rPr lang="ar-IQ" dirty="0">
                <a:solidFill>
                  <a:srgbClr val="00B0F0"/>
                </a:solidFill>
              </a:rPr>
              <a:t>: التوقيت بالليل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صار</a:t>
            </a:r>
            <a:r>
              <a:rPr lang="ar-IQ" dirty="0">
                <a:solidFill>
                  <a:srgbClr val="00B0F0"/>
                </a:solidFill>
              </a:rPr>
              <a:t> : تفيد التحويل ( تحويل الاسم إلى الخبر ) كمثال : صار القطن نسيجا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ليس</a:t>
            </a:r>
            <a:r>
              <a:rPr lang="ar-IQ" dirty="0">
                <a:solidFill>
                  <a:srgbClr val="00B0F0"/>
                </a:solidFill>
              </a:rPr>
              <a:t> : النفي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مازال ، ما برح ، ما انفك ، ما فتئ</a:t>
            </a:r>
            <a:r>
              <a:rPr lang="ar-IQ" dirty="0">
                <a:solidFill>
                  <a:srgbClr val="00B0F0"/>
                </a:solidFill>
              </a:rPr>
              <a:t> : تفيد الاستمرار .</a:t>
            </a:r>
          </a:p>
          <a:p>
            <a:r>
              <a:rPr lang="ar-IQ" dirty="0">
                <a:solidFill>
                  <a:srgbClr val="00B0F0"/>
                </a:solidFill>
              </a:rPr>
              <a:t>– </a:t>
            </a:r>
            <a:r>
              <a:rPr lang="ar-IQ" b="1" dirty="0">
                <a:solidFill>
                  <a:srgbClr val="00B0F0"/>
                </a:solidFill>
              </a:rPr>
              <a:t>ما دام</a:t>
            </a:r>
            <a:r>
              <a:rPr lang="ar-IQ" dirty="0">
                <a:solidFill>
                  <a:srgbClr val="00B0F0"/>
                </a:solidFill>
              </a:rPr>
              <a:t> : تفيد بيان المدة .</a:t>
            </a:r>
          </a:p>
          <a:p>
            <a:r>
              <a:rPr lang="ar-IQ" dirty="0">
                <a:solidFill>
                  <a:srgbClr val="00B0F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 err="1"/>
              <a:t>اعراب</a:t>
            </a:r>
            <a:r>
              <a:rPr lang="ar-IQ" b="1" dirty="0"/>
              <a:t> كان وأخواتها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rmAutofit fontScale="25000" lnSpcReduction="20000"/>
          </a:bodyPr>
          <a:lstStyle/>
          <a:p>
            <a:pPr lvl="1"/>
            <a:r>
              <a:rPr lang="ar-IQ" sz="5600" dirty="0">
                <a:solidFill>
                  <a:schemeClr val="accent2"/>
                </a:solidFill>
              </a:rPr>
              <a:t>قاعدة : تدخل كان وأخواتها على المبتدأ والخبر فترفع الأول ويسمى اسمها ، وتنصب الثاني ويسمى خبرها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أما علامات إعراب اسم وخبر كان فهي كالتالي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يرفع اسم كان بالضمة الظاهرة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1 – اسما مفردا : كان الجوُّ جميلا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2 – جمع مؤنث سالم :  أمست الممرضاتُ ساهرات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3 – جمع تكسير : كان الرجالُ غائبين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يرفع اسم كـان بالضمة المقدرة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1 – اسما مقصورا : ليس المستشفى بعيدا ( الضمة مقدرة بسبب التعذر )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2 – اسما منقوصا : أصبح القاضي في المحكمة ( الضمة مقدرة بسبب الثقل )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يرفع اسم كان بالألف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– مثنى : بات التلميذان ساهرين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يرفع اسم كان بالواو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– جمع مذكر سالم : ظل المهندسون مجتهدين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ينصب خبر كان بالفتحة الظاهرة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1 – اسما مفردا : أضحت الشمس مشرقةً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2 – جمع تكسير : ظل الجنود أقوياءَ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ينصب خبر كان بالفتحة المقدرة بسبب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– حرف الجر الزائد : ما كنتُ بغاضبٍ منك ( الباء حرف جر زائد ، وغاضب خبر كان منصوب بفتحة مقدرة منع من ظهورها اشتغال المحل بحركة حرف الجر الزائد )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ينصب خبر كان بالياء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1 – مثنى : أمسى اللاعبان نشيطين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2 – جمع مذكر سالم : كان المهندسون محترمين .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ينصب خبر كان بالكسرة إذا كان :</a:t>
            </a:r>
          </a:p>
          <a:p>
            <a:r>
              <a:rPr lang="ar-IQ" sz="5600" dirty="0">
                <a:solidFill>
                  <a:schemeClr val="accent2"/>
                </a:solidFill>
              </a:rPr>
              <a:t>– جمع مؤنث سالم : أصبحت الممرضات نشيطاتِ .</a:t>
            </a:r>
          </a:p>
          <a:p>
            <a:r>
              <a:rPr lang="ar-IQ" sz="5600" dirty="0"/>
              <a:t> 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 smtClean="0"/>
              <a:t>عمل كان وأخواتها</a:t>
            </a: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ar-IQ" dirty="0"/>
              <a:t> </a:t>
            </a:r>
            <a:endParaRPr lang="ar-IQ" sz="2500" dirty="0">
              <a:solidFill>
                <a:srgbClr val="0070C0"/>
              </a:solidFill>
            </a:endParaRPr>
          </a:p>
          <a:p>
            <a:pPr lvl="2"/>
            <a:r>
              <a:rPr lang="ar-IQ" sz="2500" dirty="0">
                <a:solidFill>
                  <a:srgbClr val="0070C0"/>
                </a:solidFill>
              </a:rPr>
              <a:t>لكي تباشر كان وأخواتــها عملها بأكمل وجه فيلزمها شروطا خاصة تحدد عملها ومهامها وهي كالتالي :</a:t>
            </a:r>
          </a:p>
          <a:p>
            <a:r>
              <a:rPr lang="ar-IQ" sz="2500" dirty="0">
                <a:solidFill>
                  <a:srgbClr val="0070C0"/>
                </a:solidFill>
              </a:rPr>
              <a:t>1 – الأفعال : كان ، صار ، ليس ، أصبح ، أمسى ، أضحى ، ظل ، بات ، تعمل بلا شرط ، أي ترفع المبتدأ </a:t>
            </a:r>
            <a:r>
              <a:rPr lang="ar-IQ" sz="2500" dirty="0" err="1">
                <a:solidFill>
                  <a:srgbClr val="0070C0"/>
                </a:solidFill>
              </a:rPr>
              <a:t>و</a:t>
            </a:r>
            <a:r>
              <a:rPr lang="ar-IQ" sz="2500" dirty="0">
                <a:solidFill>
                  <a:srgbClr val="0070C0"/>
                </a:solidFill>
              </a:rPr>
              <a:t> تنصب الخبر مطلقا ، مثل :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كان المطر غزيرا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أصبح الساهر متعبا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صار الجو صحوا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ليس الغش مقبولا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2 – الأفعال : زال ، برح ، انفك ، فتئ ، لا تعمل عمل كان إلا إذا اقترنت بنفي أو نهي ، مثل :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 </a:t>
            </a:r>
            <a:r>
              <a:rPr lang="ar-IQ" sz="2500" u="sng" dirty="0">
                <a:solidFill>
                  <a:srgbClr val="0070C0"/>
                </a:solidFill>
              </a:rPr>
              <a:t>ما</a:t>
            </a:r>
            <a:r>
              <a:rPr lang="ar-IQ" sz="2500" dirty="0">
                <a:solidFill>
                  <a:srgbClr val="0070C0"/>
                </a:solidFill>
              </a:rPr>
              <a:t> زال العدو ناقما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 </a:t>
            </a:r>
            <a:r>
              <a:rPr lang="ar-IQ" sz="2500" u="sng" dirty="0">
                <a:solidFill>
                  <a:srgbClr val="0070C0"/>
                </a:solidFill>
              </a:rPr>
              <a:t>ما</a:t>
            </a:r>
            <a:r>
              <a:rPr lang="ar-IQ" sz="2500" dirty="0">
                <a:solidFill>
                  <a:srgbClr val="0070C0"/>
                </a:solidFill>
              </a:rPr>
              <a:t> انفك الرجل نادما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 </a:t>
            </a:r>
            <a:r>
              <a:rPr lang="ar-IQ" sz="2500" u="sng" dirty="0">
                <a:solidFill>
                  <a:srgbClr val="0070C0"/>
                </a:solidFill>
              </a:rPr>
              <a:t>لا</a:t>
            </a:r>
            <a:r>
              <a:rPr lang="ar-IQ" sz="2500" dirty="0">
                <a:solidFill>
                  <a:srgbClr val="0070C0"/>
                </a:solidFill>
              </a:rPr>
              <a:t> تزل مجتهدا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3 – الفعل : دام ، يشترط أن تسبقه ما المصدرية الظرفية ، لأنها تحول الفعل إلى مصدر مسبوق بمدة ، مثل :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لا أخرج من البيت </a:t>
            </a:r>
            <a:r>
              <a:rPr lang="ar-IQ" sz="2500" u="sng" dirty="0">
                <a:solidFill>
                  <a:srgbClr val="0070C0"/>
                </a:solidFill>
              </a:rPr>
              <a:t>ما</a:t>
            </a:r>
            <a:r>
              <a:rPr lang="ar-IQ" sz="2500" dirty="0">
                <a:solidFill>
                  <a:srgbClr val="0070C0"/>
                </a:solidFill>
              </a:rPr>
              <a:t> دام المطر نازلا .</a:t>
            </a:r>
          </a:p>
          <a:p>
            <a:r>
              <a:rPr lang="ar-IQ" sz="2500" dirty="0">
                <a:solidFill>
                  <a:srgbClr val="0070C0"/>
                </a:solidFill>
              </a:rPr>
              <a:t>– لا أصاحبك </a:t>
            </a:r>
            <a:r>
              <a:rPr lang="ar-IQ" sz="2500" u="sng" dirty="0">
                <a:solidFill>
                  <a:srgbClr val="0070C0"/>
                </a:solidFill>
              </a:rPr>
              <a:t>ما</a:t>
            </a:r>
            <a:r>
              <a:rPr lang="ar-IQ" sz="2500" dirty="0">
                <a:solidFill>
                  <a:srgbClr val="0070C0"/>
                </a:solidFill>
              </a:rPr>
              <a:t> دمتَ متكبرا .</a:t>
            </a:r>
          </a:p>
          <a:p>
            <a:r>
              <a:rPr lang="ar-IQ" dirty="0"/>
              <a:t> 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b="1" dirty="0"/>
              <a:t>إعراب اسم كان وخبرها</a:t>
            </a:r>
            <a:br>
              <a:rPr lang="ar-IQ" b="1" dirty="0"/>
            </a:br>
            <a:r>
              <a:rPr lang="ar-IQ" dirty="0"/>
              <a:t>تدخل كان وأخواتها على الجملة الاسمية ترفع المبتدأ ( اسم كان ) وتنصب الخبر (خبر كان )</a:t>
            </a:r>
          </a:p>
          <a:p>
            <a:r>
              <a:rPr lang="ar-IQ" b="1" dirty="0"/>
              <a:t>مثال</a:t>
            </a:r>
            <a:br>
              <a:rPr lang="ar-IQ" b="1" dirty="0"/>
            </a:br>
            <a:r>
              <a:rPr lang="ar-IQ" dirty="0"/>
              <a:t>– كان الرسول حليمًا</a:t>
            </a:r>
            <a:br>
              <a:rPr lang="ar-IQ" dirty="0"/>
            </a:br>
            <a:r>
              <a:rPr lang="ar-IQ" dirty="0"/>
              <a:t>كان : فعل ماضٍ ناقص</a:t>
            </a:r>
            <a:br>
              <a:rPr lang="ar-IQ" dirty="0"/>
            </a:br>
            <a:r>
              <a:rPr lang="ar-IQ" dirty="0"/>
              <a:t>الرسول : اسم كان مرفوع وعلامة رفعه الضمة الظاهرة على آخره</a:t>
            </a:r>
            <a:br>
              <a:rPr lang="ar-IQ" dirty="0"/>
            </a:br>
            <a:r>
              <a:rPr lang="ar-IQ" dirty="0"/>
              <a:t>حليمًا : خبر كان منصوب وعلامة نصبه الفتحة الظاهرة على آخره.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/>
              <a:t>أنواع اسم (كان) وأخواتها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IQ" sz="1600" b="1" dirty="0"/>
              <a:t>إن اسم (كان) وأخواتها قد يكون:</a:t>
            </a:r>
          </a:p>
          <a:p>
            <a:r>
              <a:rPr lang="ar-IQ" sz="1600" b="1" dirty="0"/>
              <a:t>اسمًا ظاهرًا: سواء كان مفردًا، أم مثنى، أم جمعًا، وسواء كان مذكرًا، أم مؤنثًا.</a:t>
            </a:r>
          </a:p>
          <a:p>
            <a:r>
              <a:rPr lang="ar-IQ" sz="1600" b="1" dirty="0"/>
              <a:t>ومن أمثلة وقوع اسم (كان) اسمًا ظاهرًا من كتاب الله تعالى قوله سبحانه: ﴿ كَانَ النَّاسُ أُمَّةً وَاحِدَةً ﴾ [البقرة: 213]، وقوله عز وجل: ﴿ وَكَانَتِ امْرَأَتِي عَاقِرًا ﴾ [مريم: 5]، وقوله تبارك وتعالى: ﴿ لَوْ كَانَ هَؤُلَاءِ آلِهَةً مَا وَرَدُوهَا وَكُلٌّ فِيهَا خَالِدُونَ ﴾ [الأنبياء: 99].</a:t>
            </a:r>
          </a:p>
          <a:p>
            <a:r>
              <a:rPr lang="ar-IQ" sz="1600" b="1" dirty="0"/>
              <a:t/>
            </a:r>
            <a:br>
              <a:rPr lang="ar-IQ" sz="1600" b="1" dirty="0"/>
            </a:br>
            <a:endParaRPr lang="ar-IQ" sz="1600" b="1" dirty="0"/>
          </a:p>
          <a:p>
            <a:r>
              <a:rPr lang="ar-IQ" sz="1600" b="1" dirty="0"/>
              <a:t>وقد يكون </a:t>
            </a:r>
            <a:r>
              <a:rPr lang="ar-IQ" sz="1600" b="1" dirty="0" smtClean="0"/>
              <a:t>مضمرًا واسم </a:t>
            </a:r>
            <a:r>
              <a:rPr lang="ar-IQ" sz="1600" b="1" dirty="0"/>
              <a:t>(كان) وأخواتها المضمر إما أن يكون:</a:t>
            </a:r>
          </a:p>
          <a:p>
            <a:r>
              <a:rPr lang="ar-IQ" sz="1600" b="1" dirty="0"/>
              <a:t>ضميرًا </a:t>
            </a:r>
            <a:r>
              <a:rPr lang="ar-IQ" sz="1600" b="1" dirty="0" smtClean="0"/>
              <a:t>مستترًا ومثال </a:t>
            </a:r>
            <a:r>
              <a:rPr lang="ar-IQ" sz="1600" b="1" dirty="0"/>
              <a:t>ذلك قوله تعالى: ﴿ إِنَّهُ كَانَ عَبْدًا شَكُورًا ﴾ [الإسراء: 3]، وقوله عز وجل: ﴿ وَإِنْ كَانَتْ وَاحِدَةً فَلَهَا النِّصْفُ ﴾ [النساء: 11]، وقوله سبحانه: ﴿ قَالُوا تَاللَّهِ تَفْتَأُ تَذْكُرُ يُوسُفَ حَتَّى تَكُونَ حَرَضًا أَوْ تَكُونَ مِنَ الْهَالِكِينَ ﴾ [يوسف: 85]، وقوله تبارك وتعالى: {فَلَنْ أَكُونَ ظَهِيرًا لِلْمُجْرِمِينَ} [القصص: 17]، وقوله عز وجل: ﴿ وَإِمَّا أَنْ نَكُونَ أَوَّلَ مَنْ أَلْقَى ﴾ [طه: 65</a:t>
            </a:r>
            <a:r>
              <a:rPr lang="ar-IQ" sz="1600" b="1" dirty="0" smtClean="0"/>
              <a:t>] </a:t>
            </a:r>
            <a:endParaRPr lang="ar-IQ" sz="1600" b="1" dirty="0"/>
          </a:p>
          <a:p>
            <a:r>
              <a:rPr lang="ar-IQ" sz="1600" b="1" dirty="0"/>
              <a:t/>
            </a:r>
            <a:br>
              <a:rPr lang="ar-IQ" sz="1600" b="1" dirty="0"/>
            </a:br>
            <a:endParaRPr lang="ar-IQ" sz="1600" b="1" dirty="0"/>
          </a:p>
          <a:p>
            <a:r>
              <a:rPr lang="ar-IQ" sz="1600" b="1" dirty="0"/>
              <a:t>وإما أن يكون ضميرًا متصلًا من الضمائر الستة التي تكون في محل </a:t>
            </a:r>
            <a:r>
              <a:rPr lang="ar-IQ" sz="1600" b="1" dirty="0" smtClean="0"/>
              <a:t>رفع ؛ </a:t>
            </a:r>
            <a:r>
              <a:rPr lang="ar-IQ" sz="1600" b="1" dirty="0"/>
              <a:t>نحو قوله تعالى: ﴿ وَلَا يَزَالُونَ مُخْتَلِفِينَ ﴾ [هود: 118]، وقوله عز وجل: ﴿ قُلْ يَا أَهْلَ الْكِتَابِ لَسْتُمْ عَلَى شَيْءٍ حَتَّى تُقِيمُوا التَّوْرَاةَ وَالْإِنْجِيلَ ﴾ [المائدة: 68]، وقوله عز وجل: ﴿ فَإِنْ كَانَتَا اثْنَتَيْنِ ﴾ [النساء: 176</a:t>
            </a:r>
            <a:r>
              <a:rPr lang="ar-IQ" sz="1600" b="1" dirty="0" smtClean="0"/>
              <a:t>] </a:t>
            </a:r>
            <a:endParaRPr lang="ar-IQ" sz="1600" b="1" dirty="0"/>
          </a:p>
          <a:p>
            <a:r>
              <a:rPr lang="ar-IQ" sz="1600" b="1" dirty="0"/>
              <a:t/>
            </a:r>
            <a:br>
              <a:rPr lang="ar-IQ" sz="1600" b="1" dirty="0"/>
            </a:br>
            <a:endParaRPr lang="ar-IQ" sz="1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فائدة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4785395"/>
          </a:xfrm>
        </p:spPr>
        <p:txBody>
          <a:bodyPr>
            <a:normAutofit fontScale="47500" lnSpcReduction="20000"/>
          </a:bodyPr>
          <a:lstStyle/>
          <a:p>
            <a:r>
              <a:rPr lang="ar-IQ" sz="3400" b="1" dirty="0"/>
              <a:t>فائدة: يستفاد مِن ذكر أقسام كلٍّ من الفاعل ونائب الفاعل، واسم (كان) وأخواتها المضمر، وأنه قد يكون ضميرًا متصلًا من الضمائر المتصلة الستة التي ذكرناها في الصفحة الماضية - أن هذه الضمائر المتصلة الستة قد ترفع على أنها:</a:t>
            </a:r>
          </a:p>
          <a:p>
            <a:r>
              <a:rPr lang="ar-IQ" sz="3400" b="1" dirty="0"/>
              <a:t>1- فاعل، وذلك إذا بُني الفعل المتصل </a:t>
            </a:r>
            <a:r>
              <a:rPr lang="ar-IQ" sz="3400" b="1" dirty="0" err="1"/>
              <a:t>به</a:t>
            </a:r>
            <a:r>
              <a:rPr lang="ar-IQ" sz="3400" b="1" dirty="0"/>
              <a:t> ضمير من هذه الضمائر الستة للمعلوم؛ نحو قوله تعالى: ﴿ رَبَّنَا لَا تُؤَاخِذْنَا إِنْ نَسِينَا أَوْ أَخْطَأْنَا ﴾ [البقرة: 286]، فالضمير المتصل (</a:t>
            </a:r>
            <a:r>
              <a:rPr lang="ar-IQ" sz="3400" b="1" dirty="0" err="1"/>
              <a:t>نا</a:t>
            </a:r>
            <a:r>
              <a:rPr lang="ar-IQ" sz="3400" b="1" dirty="0"/>
              <a:t>) الفاعلين في الفعلين: (نسينا أو </a:t>
            </a:r>
            <a:r>
              <a:rPr lang="ar-IQ" sz="3400" b="1" dirty="0" smtClean="0"/>
              <a:t>أخطأنا)</a:t>
            </a:r>
            <a:r>
              <a:rPr lang="ar-IQ" sz="3400" b="1" dirty="0" smtClean="0">
                <a:hlinkClick r:id="rId2"/>
              </a:rPr>
              <a:t>]</a:t>
            </a:r>
            <a:r>
              <a:rPr lang="ar-IQ" sz="3400" b="1" dirty="0" smtClean="0"/>
              <a:t> هو </a:t>
            </a:r>
            <a:r>
              <a:rPr lang="ar-IQ" sz="3400" b="1" dirty="0"/>
              <a:t>في محلِّ رفع فاعل.</a:t>
            </a:r>
          </a:p>
          <a:p>
            <a:r>
              <a:rPr lang="ar-IQ" sz="3400" b="1" dirty="0"/>
              <a:t/>
            </a:r>
            <a:br>
              <a:rPr lang="ar-IQ" sz="3400" b="1" dirty="0"/>
            </a:br>
            <a:endParaRPr lang="ar-IQ" sz="3400" b="1" dirty="0"/>
          </a:p>
          <a:p>
            <a:r>
              <a:rPr lang="ar-IQ" sz="3400" b="1" dirty="0"/>
              <a:t>2- أو على أنها نائب فاعل، وذلك إذا بني الفعل المتصل </a:t>
            </a:r>
            <a:r>
              <a:rPr lang="ar-IQ" sz="3400" b="1" dirty="0" err="1"/>
              <a:t>به</a:t>
            </a:r>
            <a:r>
              <a:rPr lang="ar-IQ" sz="3400" b="1" dirty="0"/>
              <a:t> ضمير من هذه الضمائر الستة لما لم يسم فاعله؛ نحو قوله تعالى: ﴿ وَالسَّلَامُ عَلَيَّ يَوْمَ وُلِدْتُ وَيَوْمَ أَمُوتُ وَيَوْمَ أُبْعَثُ حَيًّا ﴾ [مريم: 33]، فقد اتصل الفعلُ (وُلِدت) بالضمير تاء الفاعل، وهو مبني لِما لم يُسمَّ فاعله، ولذلك يعرب هذا الضمير في محل رفع، نائب فاعل.</a:t>
            </a:r>
          </a:p>
          <a:p>
            <a:r>
              <a:rPr lang="ar-IQ" sz="3400" b="1" dirty="0"/>
              <a:t/>
            </a:r>
            <a:br>
              <a:rPr lang="ar-IQ" sz="3400" b="1" dirty="0"/>
            </a:br>
            <a:endParaRPr lang="ar-IQ" sz="3400" b="1" dirty="0"/>
          </a:p>
          <a:p>
            <a:r>
              <a:rPr lang="ar-IQ" sz="3400" b="1" dirty="0"/>
              <a:t>3- أو على أنها اسم لـ(كان) أو إحدى أخواتها، وذلك إذا اتصل ضمير من هذه الضمائر الستة بفعل من الأفعال (كان) وأخواتها؛ نحو قوله تعالى: ﴿ فَأَصْبَحْتُمْ بِنِعْمَتِهِ إِخْوَانًا ﴾ [آل عمران: 103]، فقد اتصل الفعلُ (أصبح</a:t>
            </a:r>
            <a:r>
              <a:rPr lang="ar-IQ" sz="3400" b="1" dirty="0" smtClean="0"/>
              <a:t>)</a:t>
            </a:r>
            <a:r>
              <a:rPr lang="ar-IQ" sz="3400" b="1" dirty="0" smtClean="0">
                <a:hlinkClick r:id="rId3"/>
              </a:rPr>
              <a:t>[]</a:t>
            </a:r>
            <a:r>
              <a:rPr lang="ar-IQ" sz="3400" b="1" dirty="0"/>
              <a:t> بالضمير المتصل تاء (الفاعل)، ولذلك كان هذا الضمير في محل رفع، اسم (أصبح).</a:t>
            </a:r>
          </a:p>
          <a:p>
            <a:r>
              <a:rPr lang="ar-IQ" dirty="0"/>
              <a:t/>
            </a:r>
            <a:br>
              <a:rPr lang="ar-IQ" dirty="0"/>
            </a:b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87</Words>
  <Application>Microsoft Office PowerPoint</Application>
  <PresentationFormat>عرض على الشاشة (3:4)‏</PresentationFormat>
  <Paragraphs>92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اسم كان واخواتها....... تعريف كان واخواتها    </vt:lpstr>
      <vt:lpstr>لماذا سميت كان وأخواتها أفعال ناسخة ناقصة ؟ </vt:lpstr>
      <vt:lpstr>معاني كان واخواتها </vt:lpstr>
      <vt:lpstr>اعراب كان وأخواتها </vt:lpstr>
      <vt:lpstr>عمل كان وأخواتها </vt:lpstr>
      <vt:lpstr>الشريحة 6</vt:lpstr>
      <vt:lpstr>أنواع اسم (كان) وأخواتها</vt:lpstr>
      <vt:lpstr>فائدة</vt:lpstr>
      <vt:lpstr>الشريحة 9</vt:lpstr>
    </vt:vector>
  </TitlesOfParts>
  <Company>Microsoft (C)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 كان واخواتها....... تعريف كان واخواتها</dc:title>
  <dc:creator>DR.Ahmed Saker 2O14</dc:creator>
  <cp:lastModifiedBy>DR.Ahmed Saker 2O14</cp:lastModifiedBy>
  <cp:revision>3</cp:revision>
  <dcterms:created xsi:type="dcterms:W3CDTF">2020-03-03T10:20:53Z</dcterms:created>
  <dcterms:modified xsi:type="dcterms:W3CDTF">2020-03-03T10:48:16Z</dcterms:modified>
</cp:coreProperties>
</file>