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08/07/1441</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08/07/1441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08/07/1441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08/07/1441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08/07/1441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08/07/1441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08/07/1441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08/07/1441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08/07/1441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08/07/1441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08/07/1441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t>08/07/1441</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908721"/>
            <a:ext cx="7990656" cy="2691730"/>
          </a:xfrm>
        </p:spPr>
        <p:txBody>
          <a:bodyPr>
            <a:normAutofit/>
          </a:bodyPr>
          <a:lstStyle/>
          <a:p>
            <a:r>
              <a:rPr lang="ar-IQ" sz="6600" dirty="0"/>
              <a:t>نظريه الإرشاد المعرفي عند بيك</a:t>
            </a:r>
          </a:p>
        </p:txBody>
      </p:sp>
      <p:sp>
        <p:nvSpPr>
          <p:cNvPr id="3" name="عنوان فرعي 2"/>
          <p:cNvSpPr>
            <a:spLocks noGrp="1"/>
          </p:cNvSpPr>
          <p:nvPr>
            <p:ph type="subTitle" idx="1"/>
          </p:nvPr>
        </p:nvSpPr>
        <p:spPr/>
        <p:txBody>
          <a:bodyPr>
            <a:normAutofit fontScale="85000" lnSpcReduction="20000"/>
          </a:bodyPr>
          <a:lstStyle/>
          <a:p>
            <a:r>
              <a:rPr lang="ar-IQ" sz="4400" dirty="0"/>
              <a:t>أعداد</a:t>
            </a:r>
          </a:p>
          <a:p>
            <a:r>
              <a:rPr lang="ar-IQ" sz="4400" dirty="0"/>
              <a:t>الأستاذ المساعد الدكتور</a:t>
            </a:r>
          </a:p>
          <a:p>
            <a:r>
              <a:rPr lang="ar-IQ" sz="4400" dirty="0"/>
              <a:t>علي محسن العامري</a:t>
            </a:r>
          </a:p>
          <a:p>
            <a:endParaRPr lang="ar-IQ" dirty="0"/>
          </a:p>
        </p:txBody>
      </p:sp>
    </p:spTree>
    <p:extLst>
      <p:ext uri="{BB962C8B-B14F-4D97-AF65-F5344CB8AC3E}">
        <p14:creationId xmlns:p14="http://schemas.microsoft.com/office/powerpoint/2010/main" val="4133083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568952" cy="5016758"/>
          </a:xfrm>
          <a:prstGeom prst="rect">
            <a:avLst/>
          </a:prstGeom>
        </p:spPr>
        <p:txBody>
          <a:bodyPr wrap="square">
            <a:spAutoFit/>
          </a:bodyPr>
          <a:lstStyle/>
          <a:p>
            <a:pPr algn="just"/>
            <a:r>
              <a:rPr lang="ar-IQ" sz="4000" dirty="0"/>
              <a:t>استخدام أمثله لاثبات ان ليس للمسترشد ذنب فيما حدث.</a:t>
            </a:r>
          </a:p>
          <a:p>
            <a:pPr algn="just"/>
            <a:r>
              <a:rPr lang="ar-IQ" sz="4000" dirty="0"/>
              <a:t>2. توضيح أن المريض فقط يحتاج الي قوه عزيمه.</a:t>
            </a:r>
          </a:p>
          <a:p>
            <a:pPr algn="just"/>
            <a:r>
              <a:rPr lang="ar-IQ" sz="4000" dirty="0"/>
              <a:t>3. يوضح المسترشد كيفيه التعامل في الظروف التي يحدث فيها القلق.</a:t>
            </a:r>
          </a:p>
          <a:p>
            <a:pPr algn="just"/>
            <a:r>
              <a:rPr lang="ar-IQ" sz="4000" dirty="0"/>
              <a:t>4. أن ينتقل من الافكار التي تتعارض مع المهمه إلي الفكره التي تساعد علي إنجاز المهمه. أي عندما تأتيه فكره محبطه يجب أن يذكر فكره ترفع الهمه. </a:t>
            </a:r>
          </a:p>
        </p:txBody>
      </p:sp>
    </p:spTree>
    <p:extLst>
      <p:ext uri="{BB962C8B-B14F-4D97-AF65-F5344CB8AC3E}">
        <p14:creationId xmlns:p14="http://schemas.microsoft.com/office/powerpoint/2010/main" val="3637762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640960" cy="6740307"/>
          </a:xfrm>
          <a:prstGeom prst="rect">
            <a:avLst/>
          </a:prstGeom>
        </p:spPr>
        <p:txBody>
          <a:bodyPr wrap="square">
            <a:spAutoFit/>
          </a:bodyPr>
          <a:lstStyle/>
          <a:p>
            <a:pPr algn="just"/>
            <a:r>
              <a:rPr lang="ar-IQ" sz="4800" dirty="0"/>
              <a:t>ثانياً: المظهران الثاني والثالث معاً (شده اليقظه، والتفسير الخاطئ) يري بيك أن علي المسترشد أن يسأل المريض ثلاثه أسئلة الهدف منها المساعدة علي التعامل مع إعاده  بناء الشخصية وهي:</a:t>
            </a:r>
          </a:p>
          <a:p>
            <a:pPr algn="just"/>
            <a:r>
              <a:rPr lang="ar-IQ" sz="4800" dirty="0"/>
              <a:t>1. ما الدليل على الأفكار الخاطئة ؟</a:t>
            </a:r>
          </a:p>
          <a:p>
            <a:pPr algn="just"/>
            <a:r>
              <a:rPr lang="ar-IQ" sz="4800" dirty="0"/>
              <a:t>2. ما الطريقة التي يمكن أن يقيم بها الموقف؟</a:t>
            </a:r>
          </a:p>
          <a:p>
            <a:pPr algn="just"/>
            <a:r>
              <a:rPr lang="ar-IQ" sz="4800" dirty="0"/>
              <a:t>3. ماذا سيحدث ؟</a:t>
            </a:r>
          </a:p>
        </p:txBody>
      </p:sp>
    </p:spTree>
    <p:extLst>
      <p:ext uri="{BB962C8B-B14F-4D97-AF65-F5344CB8AC3E}">
        <p14:creationId xmlns:p14="http://schemas.microsoft.com/office/powerpoint/2010/main" val="3311616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568952" cy="6186309"/>
          </a:xfrm>
          <a:prstGeom prst="rect">
            <a:avLst/>
          </a:prstGeom>
        </p:spPr>
        <p:txBody>
          <a:bodyPr wrap="square">
            <a:spAutoFit/>
          </a:bodyPr>
          <a:lstStyle/>
          <a:p>
            <a:pPr algn="just"/>
            <a:r>
              <a:rPr lang="ar-IQ" sz="3600" dirty="0"/>
              <a:t>بعد مناقشه الأفكار الخاطئة وتحديدها يطلب بيك من المريض أن يملأ اليوميات - واجب منزلي معرفي- أن يسجل المريض الأفكار السالبة، وبعد مناقشة هذه الجلسات يري بيك أن تبدأ طريقه جديدة تهدف إلي الكشف عن أهداف المريض. وفي الغالب أفكار المريض تكون سالبة لأنها ناتجه عن تفكير مريض، وهنالك كما يري بيك ثلاثه أهداف شائعه تمثل الخارطة في حياة الفرد المريض وهي:</a:t>
            </a:r>
          </a:p>
          <a:p>
            <a:pPr algn="just"/>
            <a:r>
              <a:rPr lang="ar-IQ" sz="3600" dirty="0"/>
              <a:t>أ‌. السعي لتحقيق القبول.</a:t>
            </a:r>
          </a:p>
          <a:p>
            <a:pPr algn="just"/>
            <a:r>
              <a:rPr lang="ar-IQ" sz="3600" dirty="0"/>
              <a:t>ب‌.  تقبل جميع الناس.</a:t>
            </a:r>
          </a:p>
          <a:p>
            <a:pPr algn="just"/>
            <a:r>
              <a:rPr lang="ar-IQ" sz="3600" dirty="0"/>
              <a:t> ج. التحكم فى الاشياء غير المتوقعه وهي تحوي أفكار غير عقلانيه.</a:t>
            </a:r>
          </a:p>
        </p:txBody>
      </p:sp>
    </p:spTree>
    <p:extLst>
      <p:ext uri="{BB962C8B-B14F-4D97-AF65-F5344CB8AC3E}">
        <p14:creationId xmlns:p14="http://schemas.microsoft.com/office/powerpoint/2010/main" val="898698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04664"/>
            <a:ext cx="8496944" cy="5632311"/>
          </a:xfrm>
          <a:prstGeom prst="rect">
            <a:avLst/>
          </a:prstGeom>
        </p:spPr>
        <p:txBody>
          <a:bodyPr wrap="square">
            <a:spAutoFit/>
          </a:bodyPr>
          <a:lstStyle/>
          <a:p>
            <a:pPr algn="just"/>
            <a:r>
              <a:rPr lang="ar-IQ" dirty="0"/>
              <a:t>ثالثاً</a:t>
            </a:r>
            <a:r>
              <a:rPr lang="ar-IQ" sz="4000" dirty="0"/>
              <a:t>: المظهر الأول: الهروب من كل اشكال الصراع واستراتيجيه بيك في هذه الحاله تتمثل في  المواجهه بالتدرج مصحوباً بالتحدث مع النفس وهذا هو المحتوي الفكري المعرفي.</a:t>
            </a:r>
          </a:p>
          <a:p>
            <a:pPr algn="just"/>
            <a:r>
              <a:rPr lang="ar-IQ" sz="4000" dirty="0"/>
              <a:t>رابعاً: المظهر الفيسولوجي: واستراتيجية بيك في هذه الحاله الاسترخاء العضلي </a:t>
            </a:r>
            <a:r>
              <a:rPr lang="en-US" sz="4000" dirty="0"/>
              <a:t>Relaxation)  Muscles) </a:t>
            </a:r>
            <a:r>
              <a:rPr lang="ar-IQ" sz="4000" dirty="0"/>
              <a:t>لأن الاسترخاء في الجلسات الاولي يعطي المريض الفرصة للسيطرة علي الموقف والاطمئنان قليلاً</a:t>
            </a:r>
            <a:r>
              <a:rPr lang="ar-IQ" dirty="0"/>
              <a:t>.</a:t>
            </a:r>
          </a:p>
        </p:txBody>
      </p:sp>
    </p:spTree>
    <p:extLst>
      <p:ext uri="{BB962C8B-B14F-4D97-AF65-F5344CB8AC3E}">
        <p14:creationId xmlns:p14="http://schemas.microsoft.com/office/powerpoint/2010/main" val="1256987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6672"/>
            <a:ext cx="8496944" cy="3785652"/>
          </a:xfrm>
          <a:prstGeom prst="rect">
            <a:avLst/>
          </a:prstGeom>
        </p:spPr>
        <p:txBody>
          <a:bodyPr wrap="square">
            <a:spAutoFit/>
          </a:bodyPr>
          <a:lstStyle/>
          <a:p>
            <a:pPr algn="just"/>
            <a:r>
              <a:rPr lang="ar-IQ" sz="4800" dirty="0"/>
              <a:t>خامساً: المظهر السلوكي: تسمى استراتيجيه بيك بـ (</a:t>
            </a:r>
            <a:r>
              <a:rPr lang="en-US" sz="4800" dirty="0"/>
              <a:t>Wasp) </a:t>
            </a:r>
            <a:r>
              <a:rPr lang="ar-IQ" sz="4800" dirty="0"/>
              <a:t>وهذه الحروف تمثل البداية لكلمات: التمهل والتمعن والاستمرار بالهدوء مثال : مهلك، تمعن، أستمر، بهدوء.</a:t>
            </a:r>
          </a:p>
        </p:txBody>
      </p:sp>
    </p:spTree>
    <p:extLst>
      <p:ext uri="{BB962C8B-B14F-4D97-AF65-F5344CB8AC3E}">
        <p14:creationId xmlns:p14="http://schemas.microsoft.com/office/powerpoint/2010/main" val="159946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20688"/>
            <a:ext cx="8568952" cy="5632311"/>
          </a:xfrm>
          <a:prstGeom prst="rect">
            <a:avLst/>
          </a:prstGeom>
        </p:spPr>
        <p:txBody>
          <a:bodyPr wrap="square">
            <a:spAutoFit/>
          </a:bodyPr>
          <a:lstStyle/>
          <a:p>
            <a:pPr algn="just"/>
            <a:r>
              <a:rPr lang="ar-IQ" dirty="0"/>
              <a:t> </a:t>
            </a:r>
            <a:r>
              <a:rPr lang="ar-IQ" sz="4000" dirty="0"/>
              <a:t>يقرر بيك صاحب أكثر نظريات الارشاد المعرفي شيوعاً أن منهجه نسق إرشادي يقوم علي أساس نظرية فى السيكوباثولوجيا ومجموعة من الاسس والاساليب الارشادية والمعارف المستمدة من البحوث الأمبيريقية. ويقوم الإرشاد حسب بيك علي اساس نظري عقلاني، وهو الطريقه التي يحدد بها الافراد أبنيه خبراتهم كيف يشعرون وكيف يسلكون، فإذا فسروا موقفاً بإنه خطر فإنهم يشعرون بالقلق ويريدون الهروب.</a:t>
            </a:r>
          </a:p>
        </p:txBody>
      </p:sp>
    </p:spTree>
    <p:extLst>
      <p:ext uri="{BB962C8B-B14F-4D97-AF65-F5344CB8AC3E}">
        <p14:creationId xmlns:p14="http://schemas.microsoft.com/office/powerpoint/2010/main" val="3869227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080120"/>
          </a:xfrm>
        </p:spPr>
        <p:txBody>
          <a:bodyPr/>
          <a:lstStyle/>
          <a:p>
            <a:r>
              <a:rPr lang="ar-IQ" b="1" dirty="0"/>
              <a:t>أسس النموذج المعرفي </a:t>
            </a:r>
          </a:p>
        </p:txBody>
      </p:sp>
      <p:sp>
        <p:nvSpPr>
          <p:cNvPr id="3" name="مستطيل 2"/>
          <p:cNvSpPr/>
          <p:nvPr/>
        </p:nvSpPr>
        <p:spPr>
          <a:xfrm>
            <a:off x="107504" y="1052736"/>
            <a:ext cx="8928992" cy="6402333"/>
          </a:xfrm>
          <a:prstGeom prst="rect">
            <a:avLst/>
          </a:prstGeom>
        </p:spPr>
        <p:txBody>
          <a:bodyPr wrap="square">
            <a:spAutoFit/>
          </a:bodyPr>
          <a:lstStyle/>
          <a:p>
            <a:pPr algn="just"/>
            <a:r>
              <a:rPr lang="ar-IQ" sz="3600" dirty="0"/>
              <a:t>يستند النموذج المعرفي إلي عدد من الأسس هي  كما يلى طبقاً لبيك:</a:t>
            </a:r>
          </a:p>
          <a:p>
            <a:pPr algn="just"/>
            <a:r>
              <a:rPr lang="ar-IQ" sz="3600" dirty="0"/>
              <a:t>1. الطريقه التي يشكل بها الأفراد بنيه الموقف تحدد كيف يشعرون ويسلكون.</a:t>
            </a:r>
          </a:p>
          <a:p>
            <a:pPr algn="just"/>
            <a:r>
              <a:rPr lang="ar-IQ" sz="3600" dirty="0"/>
              <a:t>2. تفسير موقف يحمل في طياته مكامن الضغط, عملية نشطة ومستمرة تشتمل علي تقديرات متتابعة للموقف الخارجي وقدرات الشخص علي مواجهة الموقف والمخاطر والتكلفة والكسب. </a:t>
            </a:r>
          </a:p>
          <a:p>
            <a:pPr algn="just"/>
            <a:r>
              <a:rPr lang="ar-IQ" sz="3600" dirty="0"/>
              <a:t>3. لكل فرد حساسيته الفردية التي تميل به إلى المعاناة السيكولوجية كما أن الحساسية الخاصة للشخص المعين يستثيرها عادة نوع من الضغوط الخاصة بها.</a:t>
            </a:r>
          </a:p>
        </p:txBody>
      </p:sp>
    </p:spTree>
    <p:extLst>
      <p:ext uri="{BB962C8B-B14F-4D97-AF65-F5344CB8AC3E}">
        <p14:creationId xmlns:p14="http://schemas.microsoft.com/office/powerpoint/2010/main" val="3110721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568952" cy="6247864"/>
          </a:xfrm>
          <a:prstGeom prst="rect">
            <a:avLst/>
          </a:prstGeom>
        </p:spPr>
        <p:txBody>
          <a:bodyPr wrap="square">
            <a:spAutoFit/>
          </a:bodyPr>
          <a:lstStyle/>
          <a:p>
            <a:pPr algn="just"/>
            <a:r>
              <a:rPr lang="ar-IQ" sz="4000" dirty="0"/>
              <a:t>تؤدي الضغوط في النشاط العادي للتنظيم المعرفي، وحين تكون المصالح الحيوية للفرد مهددة, فإن النظم المعرفية البدائية والمميزة للفرد تنشط, وينزع الفرد الي إصدار أحكام متطرفة ومطلقة ومنحازة وشمولية إلي جانب واحد.</a:t>
            </a:r>
          </a:p>
          <a:p>
            <a:pPr algn="just"/>
            <a:r>
              <a:rPr lang="ar-IQ" sz="4000" dirty="0"/>
              <a:t>5. تفسر الفروق في تنظيم الشخصية بعض التباين الكبير في حساسيات الافراد للضغوط.</a:t>
            </a:r>
          </a:p>
          <a:p>
            <a:pPr algn="just"/>
            <a:r>
              <a:rPr lang="ar-IQ" sz="4000" dirty="0"/>
              <a:t>6. تتكون زملات مثل اضطرابات القلق والاكتئاب من مخططات </a:t>
            </a:r>
            <a:r>
              <a:rPr lang="en-US" sz="4000" dirty="0"/>
              <a:t>Schemas  </a:t>
            </a:r>
            <a:r>
              <a:rPr lang="ar-IQ" sz="4000" dirty="0"/>
              <a:t>منشطة بقدر زائد وذات مضمون خاص بالزملة المعينة.</a:t>
            </a:r>
          </a:p>
        </p:txBody>
      </p:sp>
    </p:spTree>
    <p:extLst>
      <p:ext uri="{BB962C8B-B14F-4D97-AF65-F5344CB8AC3E}">
        <p14:creationId xmlns:p14="http://schemas.microsoft.com/office/powerpoint/2010/main" val="2617191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036496" cy="7478970"/>
          </a:xfrm>
          <a:prstGeom prst="rect">
            <a:avLst/>
          </a:prstGeom>
        </p:spPr>
        <p:txBody>
          <a:bodyPr wrap="square">
            <a:spAutoFit/>
          </a:bodyPr>
          <a:lstStyle/>
          <a:p>
            <a:pPr algn="just"/>
            <a:r>
              <a:rPr lang="ar-IQ" sz="4000" dirty="0"/>
              <a:t>تحدث تفاعلات المعاناة مع الأفراد الآخرين في دورة من الاستجابات المعرفية اللاتوافقية التي تتبادل التدعيم، وتؤدي ميكانزمات معينه مثل الطراز المعرفي المتمركز حول الأنا، والتشكيل </a:t>
            </a:r>
            <a:r>
              <a:rPr lang="en-US" sz="4000" dirty="0"/>
              <a:t>framing </a:t>
            </a:r>
            <a:r>
              <a:rPr lang="ar-IQ" sz="4000" dirty="0"/>
              <a:t>والاستقطاب الي زياده تنشيط الميكانيزمات المرتبطة بالاكتئاب والقلق والبارانويا والاضطرابات النفسية الأخري .</a:t>
            </a:r>
          </a:p>
          <a:p>
            <a:pPr algn="just"/>
            <a:r>
              <a:rPr lang="ar-IQ" sz="4000" dirty="0"/>
              <a:t>8. قد يُظهر الشخص نفسه الاستجابة البدنية للتهديدات السيكولوجية الاجتماعية أو الرمزية التي يظهرها للتهديدات الفيزيقية. وتتضمن تعبئه مسلسل (القتال- الهروب – التجمد) نفس النظم المعرفية الحركية سواء أكان مستوي  التهديد أو التحدي هو هجوم فيزيقي أو نقد اجتماعي. </a:t>
            </a:r>
          </a:p>
        </p:txBody>
      </p:sp>
    </p:spTree>
    <p:extLst>
      <p:ext uri="{BB962C8B-B14F-4D97-AF65-F5344CB8AC3E}">
        <p14:creationId xmlns:p14="http://schemas.microsoft.com/office/powerpoint/2010/main" val="398494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r>
              <a:rPr lang="ar-IQ" b="1" dirty="0"/>
              <a:t>الخطه الارشاديه</a:t>
            </a:r>
          </a:p>
        </p:txBody>
      </p:sp>
      <p:sp>
        <p:nvSpPr>
          <p:cNvPr id="3" name="مستطيل 2"/>
          <p:cNvSpPr/>
          <p:nvPr/>
        </p:nvSpPr>
        <p:spPr>
          <a:xfrm>
            <a:off x="107504" y="908720"/>
            <a:ext cx="8928992" cy="6986528"/>
          </a:xfrm>
          <a:prstGeom prst="rect">
            <a:avLst/>
          </a:prstGeom>
        </p:spPr>
        <p:txBody>
          <a:bodyPr wrap="square">
            <a:spAutoFit/>
          </a:bodyPr>
          <a:lstStyle/>
          <a:p>
            <a:pPr algn="just"/>
            <a:r>
              <a:rPr lang="ar-IQ" sz="3200" dirty="0"/>
              <a:t>يتم فيما يلى إستعراض ارشاد القلق كمثال حيث يسير بيك في علاجه للقلق وفق خطوات أساسيه كالآتي :</a:t>
            </a:r>
          </a:p>
          <a:p>
            <a:pPr algn="just"/>
            <a:r>
              <a:rPr lang="ar-IQ" sz="3200" dirty="0"/>
              <a:t>اولاً: يقوم بيك فى خطته الارشادية بتشخيص وتمييز الاضطرابات المصاحبه للقلق، إذ أن </a:t>
            </a:r>
            <a:r>
              <a:rPr lang="en-US" sz="3200" dirty="0"/>
              <a:t>DSM-4  </a:t>
            </a:r>
            <a:r>
              <a:rPr lang="ar-IQ" sz="3200" dirty="0"/>
              <a:t>يميز بين ثمانيه اضطرابات مرتبطه بالقلق.</a:t>
            </a:r>
          </a:p>
          <a:p>
            <a:pPr algn="just"/>
            <a:r>
              <a:rPr lang="ar-IQ" sz="3200" dirty="0"/>
              <a:t>ثانياً: بعد تمييز الإضطراب المصاحب للقلق يسير الإرشاد في الخطوات التاليه:</a:t>
            </a:r>
          </a:p>
          <a:p>
            <a:pPr algn="just"/>
            <a:r>
              <a:rPr lang="ar-IQ" sz="3200" dirty="0"/>
              <a:t>1. لابد في البدء أن يميز المرشد بين القلق والإضطراب المصاحب.  والتحقق من درجة وشدة كل منهما قياساً أيهما ظهر أولاً، ففي حاله إكتئاب والقلق هنالك مقياس </a:t>
            </a:r>
            <a:r>
              <a:rPr lang="en-US" sz="3200" dirty="0"/>
              <a:t>H.A.D.S </a:t>
            </a:r>
            <a:r>
              <a:rPr lang="ar-IQ" sz="3200" dirty="0"/>
              <a:t>المقياس العيادي للقلق والاكتئاب.</a:t>
            </a:r>
          </a:p>
          <a:p>
            <a:pPr algn="just"/>
            <a:r>
              <a:rPr lang="ar-IQ" sz="3200" dirty="0"/>
              <a:t>2. أن يعطي المرشد المسترشد شرحاً لخطوات العلاج وأن يكون مفصلاً ومبرراً كتابياً علي الورق مثل عدد الجلسات، تحديد الهدف، خطوات العلاج. </a:t>
            </a:r>
          </a:p>
        </p:txBody>
      </p:sp>
    </p:spTree>
    <p:extLst>
      <p:ext uri="{BB962C8B-B14F-4D97-AF65-F5344CB8AC3E}">
        <p14:creationId xmlns:p14="http://schemas.microsoft.com/office/powerpoint/2010/main" val="711799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712968" cy="6247864"/>
          </a:xfrm>
          <a:prstGeom prst="rect">
            <a:avLst/>
          </a:prstGeom>
        </p:spPr>
        <p:txBody>
          <a:bodyPr wrap="square">
            <a:spAutoFit/>
          </a:bodyPr>
          <a:lstStyle/>
          <a:p>
            <a:pPr algn="just"/>
            <a:r>
              <a:rPr lang="ar-IQ" dirty="0"/>
              <a:t> </a:t>
            </a:r>
            <a:r>
              <a:rPr lang="ar-IQ" sz="4000" dirty="0"/>
              <a:t>قدم عالم النفس والمعالج النفسي بتلر(</a:t>
            </a:r>
            <a:r>
              <a:rPr lang="en-US" sz="4000" dirty="0"/>
              <a:t>Butler 1985) </a:t>
            </a:r>
            <a:r>
              <a:rPr lang="ar-IQ" sz="4000" dirty="0"/>
              <a:t>نموذجا لمعالجه القلق العام يشمل تصورا ً لاسباب القلق وكيفية التعامل معه من منظور معرفي، حيث أن هنالك عوامل متداخله لظهور القلق العام وهي تنقسم إلي قسمين أولهما في شكل ضغوط شديده يدركها ويحسها الفرد (الظرف)، وثانيهما في شكل قابلية للإستجابه القلقية (إستعداد). وضح أن للقلق مستويان الأول نتاج للعاملين (الظرف والاستعداد) والثاني نتاج للأول، وفي كل منهما يظهر القلق في أربعه مظاهر كالآتي:</a:t>
            </a:r>
          </a:p>
        </p:txBody>
      </p:sp>
    </p:spTree>
    <p:extLst>
      <p:ext uri="{BB962C8B-B14F-4D97-AF65-F5344CB8AC3E}">
        <p14:creationId xmlns:p14="http://schemas.microsoft.com/office/powerpoint/2010/main" val="316538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60648"/>
            <a:ext cx="8784976" cy="6740307"/>
          </a:xfrm>
          <a:prstGeom prst="rect">
            <a:avLst/>
          </a:prstGeom>
        </p:spPr>
        <p:txBody>
          <a:bodyPr wrap="square">
            <a:spAutoFit/>
          </a:bodyPr>
          <a:lstStyle/>
          <a:p>
            <a:pPr algn="just"/>
            <a:r>
              <a:rPr lang="ar-IQ" sz="3600" dirty="0"/>
              <a:t>المستوى الأول:</a:t>
            </a:r>
          </a:p>
          <a:p>
            <a:pPr algn="just"/>
            <a:r>
              <a:rPr lang="ar-IQ" sz="3600" dirty="0"/>
              <a:t>     أ. مظاهر فيزيولوجيه ( توتر, قلق, ألم ظهر...ألخ)</a:t>
            </a:r>
          </a:p>
          <a:p>
            <a:pPr algn="just"/>
            <a:r>
              <a:rPr lang="ar-IQ" sz="3600" dirty="0"/>
              <a:t>    ب. مظاهر معرفيه ( تفكير مضطرب).</a:t>
            </a:r>
          </a:p>
          <a:p>
            <a:pPr algn="just"/>
            <a:r>
              <a:rPr lang="ar-IQ" sz="3600" dirty="0"/>
              <a:t>    ج. مظاهر سلوكيه (عدم القدره علي التركيز)</a:t>
            </a:r>
          </a:p>
          <a:p>
            <a:pPr algn="just"/>
            <a:r>
              <a:rPr lang="ar-IQ" sz="3600" dirty="0"/>
              <a:t>     د. مظاهر عاطفيه (الحركه الزائده، عدم القدره علي الجلوس في مكان واحد) .</a:t>
            </a:r>
          </a:p>
          <a:p>
            <a:pPr algn="just"/>
            <a:r>
              <a:rPr lang="ar-IQ" sz="3600" dirty="0"/>
              <a:t>المستوى الثاني:</a:t>
            </a:r>
          </a:p>
          <a:p>
            <a:pPr algn="just"/>
            <a:r>
              <a:rPr lang="ar-IQ" sz="3600" dirty="0"/>
              <a:t>  أ. الهروب والتفادي أى التهرب من كل أشكال الصراع. </a:t>
            </a:r>
          </a:p>
          <a:p>
            <a:pPr algn="just"/>
            <a:r>
              <a:rPr lang="ar-IQ" sz="3600" dirty="0"/>
              <a:t> ب.شده اليقظة والمراقبة أكثر من اللازم.</a:t>
            </a:r>
          </a:p>
          <a:p>
            <a:pPr algn="just"/>
            <a:r>
              <a:rPr lang="ar-IQ" sz="3600" dirty="0"/>
              <a:t> ج. التفسير الخاطئ للأحداث المحيطة.</a:t>
            </a:r>
          </a:p>
          <a:p>
            <a:pPr algn="just"/>
            <a:r>
              <a:rPr lang="ar-IQ" sz="3600" dirty="0"/>
              <a:t> د.الإحباط وتثبيط الهمه يدخل المريض في سلسلة من تأنيب الضمير والنفس.</a:t>
            </a:r>
          </a:p>
        </p:txBody>
      </p:sp>
    </p:spTree>
    <p:extLst>
      <p:ext uri="{BB962C8B-B14F-4D97-AF65-F5344CB8AC3E}">
        <p14:creationId xmlns:p14="http://schemas.microsoft.com/office/powerpoint/2010/main" val="3321173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خطة بتلر في علاج القلق</a:t>
            </a:r>
            <a:endParaRPr lang="ar-IQ" dirty="0"/>
          </a:p>
        </p:txBody>
      </p:sp>
      <p:sp>
        <p:nvSpPr>
          <p:cNvPr id="3" name="مستطيل 2"/>
          <p:cNvSpPr/>
          <p:nvPr/>
        </p:nvSpPr>
        <p:spPr>
          <a:xfrm>
            <a:off x="179512" y="1196752"/>
            <a:ext cx="8784976" cy="4524315"/>
          </a:xfrm>
          <a:prstGeom prst="rect">
            <a:avLst/>
          </a:prstGeom>
        </p:spPr>
        <p:txBody>
          <a:bodyPr wrap="square">
            <a:spAutoFit/>
          </a:bodyPr>
          <a:lstStyle/>
          <a:p>
            <a:pPr algn="just"/>
            <a:r>
              <a:rPr lang="ar-IQ" sz="3600" dirty="0"/>
              <a:t>وضح بتلر أيضاً من أين يبدأ المرشد علاج القلق، وذلك بعد تحديد المستوى مع الأخذ في الإعتبار الفروقات الفردية، كما أكد بتلر أن الهدف الأساسي هو التركيز علي تدريب المسترشد علي كيفيه السيطرة علي القلق، وأن  يبدأ المرشد في معالجته لاضطراب القلق العام بالإحباط </a:t>
            </a:r>
            <a:r>
              <a:rPr lang="en-US" sz="3600" dirty="0"/>
              <a:t>Demoralization   </a:t>
            </a:r>
            <a:r>
              <a:rPr lang="ar-IQ" sz="3600" dirty="0"/>
              <a:t>الذى يعبر عن الهمة المثبطة، وتأنيب الضمير، ولوم النفس، وهذه أكثر المراحل تعقيداً فيجب أن يغير المسترشد تجاهه وفكرته عن نفسه ويقوم المرشد بــــ :</a:t>
            </a:r>
          </a:p>
        </p:txBody>
      </p:sp>
    </p:spTree>
    <p:extLst>
      <p:ext uri="{BB962C8B-B14F-4D97-AF65-F5344CB8AC3E}">
        <p14:creationId xmlns:p14="http://schemas.microsoft.com/office/powerpoint/2010/main" val="19742907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TotalTime>
  <Words>1002</Words>
  <Application>Microsoft Office PowerPoint</Application>
  <PresentationFormat>عرض على الشاشة (3:4)‏</PresentationFormat>
  <Paragraphs>49</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غلاف فني</vt:lpstr>
      <vt:lpstr>نظريه الإرشاد المعرفي عند بيك</vt:lpstr>
      <vt:lpstr>عرض تقديمي في PowerPoint</vt:lpstr>
      <vt:lpstr>أسس النموذج المعرفي </vt:lpstr>
      <vt:lpstr>عرض تقديمي في PowerPoint</vt:lpstr>
      <vt:lpstr>عرض تقديمي في PowerPoint</vt:lpstr>
      <vt:lpstr>الخطه الارشاديه</vt:lpstr>
      <vt:lpstr>عرض تقديمي في PowerPoint</vt:lpstr>
      <vt:lpstr>عرض تقديمي في PowerPoint</vt:lpstr>
      <vt:lpstr>خطة بتلر في علاج القلق</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نظريه الإرشاد المعرفي عند بيك</dc:title>
  <dc:creator>almadar</dc:creator>
  <cp:lastModifiedBy>almadar</cp:lastModifiedBy>
  <cp:revision>2</cp:revision>
  <dcterms:created xsi:type="dcterms:W3CDTF">2020-03-02T19:31:53Z</dcterms:created>
  <dcterms:modified xsi:type="dcterms:W3CDTF">2020-03-02T19:55:27Z</dcterms:modified>
</cp:coreProperties>
</file>