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6" r:id="rId19"/>
    <p:sldId id="277" r:id="rId20"/>
    <p:sldId id="278" r:id="rId21"/>
    <p:sldId id="275" r:id="rId22"/>
    <p:sldId id="279" r:id="rId23"/>
    <p:sldId id="280" r:id="rId24"/>
    <p:sldId id="281" r:id="rId25"/>
    <p:sldId id="282" r:id="rId26"/>
    <p:sldId id="283" r:id="rId27"/>
    <p:sldId id="263" r:id="rId28"/>
    <p:sldId id="284" r:id="rId29"/>
    <p:sldId id="285" r:id="rId30"/>
    <p:sldId id="286" r:id="rId31"/>
    <p:sldId id="287" r:id="rId3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C59EE2"/>
    <a:srgbClr val="FF33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FE00ECC-BC0F-4A0E-B18B-840F00F4F71B}" type="datetimeFigureOut">
              <a:rPr lang="ar-SA" smtClean="0"/>
              <a:pPr/>
              <a:t>10/06/1439</a:t>
            </a:fld>
            <a:endParaRPr lang="ar-SA"/>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ar-SA"/>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3C8A861-58EB-43C9-AEC1-B8FD22A03000}"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83C8A861-58EB-43C9-AEC1-B8FD22A03000}"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83C8A861-58EB-43C9-AEC1-B8FD22A03000}"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83C8A861-58EB-43C9-AEC1-B8FD22A03000}" type="slidenum">
              <a:rPr lang="ar-SA" smtClean="0"/>
              <a:pPr/>
              <a:t>‹#›</a:t>
            </a:fld>
            <a:endParaRPr lang="ar-SA"/>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5" name="Footer Placeholder 4"/>
          <p:cNvSpPr>
            <a:spLocks noGrp="1"/>
          </p:cNvSpPr>
          <p:nvPr>
            <p:ph type="ftr" sz="quarter" idx="11"/>
          </p:nvPr>
        </p:nvSpPr>
        <p:spPr/>
        <p:txBody>
          <a:bodyPr/>
          <a:lstStyle>
            <a:extLst/>
          </a:lstStyle>
          <a:p>
            <a:endParaRPr lang="ar-SA"/>
          </a:p>
        </p:txBody>
      </p:sp>
      <p:sp>
        <p:nvSpPr>
          <p:cNvPr id="6" name="Slide Number Placeholder 5"/>
          <p:cNvSpPr>
            <a:spLocks noGrp="1"/>
          </p:cNvSpPr>
          <p:nvPr>
            <p:ph type="sldNum" sz="quarter" idx="12"/>
          </p:nvPr>
        </p:nvSpPr>
        <p:spPr/>
        <p:txBody>
          <a:bodyPr/>
          <a:lstStyle>
            <a:extLst/>
          </a:lstStyle>
          <a:p>
            <a:fld id="{83C8A861-58EB-43C9-AEC1-B8FD22A03000}" type="slidenum">
              <a:rPr lang="ar-SA" smtClean="0"/>
              <a:pPr/>
              <a:t>‹#›</a:t>
            </a:fld>
            <a:endParaRPr lang="ar-SA"/>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83C8A861-58EB-43C9-AEC1-B8FD22A03000}" type="slidenum">
              <a:rPr lang="ar-SA" smtClean="0"/>
              <a:pPr/>
              <a:t>‹#›</a:t>
            </a:fld>
            <a:endParaRPr lang="ar-SA"/>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8" name="Footer Placeholder 7"/>
          <p:cNvSpPr>
            <a:spLocks noGrp="1"/>
          </p:cNvSpPr>
          <p:nvPr>
            <p:ph type="ftr" sz="quarter" idx="11"/>
          </p:nvPr>
        </p:nvSpPr>
        <p:spPr/>
        <p:txBody>
          <a:bodyPr/>
          <a:lstStyle>
            <a:extLst/>
          </a:lstStyle>
          <a:p>
            <a:endParaRPr lang="ar-SA"/>
          </a:p>
        </p:txBody>
      </p:sp>
      <p:sp>
        <p:nvSpPr>
          <p:cNvPr id="9" name="Slide Number Placeholder 8"/>
          <p:cNvSpPr>
            <a:spLocks noGrp="1"/>
          </p:cNvSpPr>
          <p:nvPr>
            <p:ph type="sldNum" sz="quarter" idx="12"/>
          </p:nvPr>
        </p:nvSpPr>
        <p:spPr/>
        <p:txBody>
          <a:bodyPr/>
          <a:lstStyle>
            <a:extLst/>
          </a:lstStyle>
          <a:p>
            <a:fld id="{83C8A861-58EB-43C9-AEC1-B8FD22A03000}"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4" name="Footer Placeholder 3"/>
          <p:cNvSpPr>
            <a:spLocks noGrp="1"/>
          </p:cNvSpPr>
          <p:nvPr>
            <p:ph type="ftr" sz="quarter" idx="11"/>
          </p:nvPr>
        </p:nvSpPr>
        <p:spPr/>
        <p:txBody>
          <a:bodyPr/>
          <a:lstStyle>
            <a:extLst/>
          </a:lstStyle>
          <a:p>
            <a:endParaRPr lang="ar-SA"/>
          </a:p>
        </p:txBody>
      </p:sp>
      <p:sp>
        <p:nvSpPr>
          <p:cNvPr id="5" name="Slide Number Placeholder 4"/>
          <p:cNvSpPr>
            <a:spLocks noGrp="1"/>
          </p:cNvSpPr>
          <p:nvPr>
            <p:ph type="sldNum" sz="quarter" idx="12"/>
          </p:nvPr>
        </p:nvSpPr>
        <p:spPr/>
        <p:txBody>
          <a:bodyPr/>
          <a:lstStyle>
            <a:extLst/>
          </a:lstStyle>
          <a:p>
            <a:fld id="{83C8A861-58EB-43C9-AEC1-B8FD22A03000}" type="slidenum">
              <a:rPr lang="ar-SA" smtClean="0"/>
              <a:pPr/>
              <a:t>‹#›</a:t>
            </a:fld>
            <a:endParaRPr lang="ar-SA"/>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FE00ECC-BC0F-4A0E-B18B-840F00F4F71B}" type="datetimeFigureOut">
              <a:rPr lang="ar-SA" smtClean="0"/>
              <a:pPr/>
              <a:t>10/06/1439</a:t>
            </a:fld>
            <a:endParaRPr lang="ar-SA"/>
          </a:p>
        </p:txBody>
      </p:sp>
      <p:sp>
        <p:nvSpPr>
          <p:cNvPr id="3" name="Footer Placeholder 2"/>
          <p:cNvSpPr>
            <a:spLocks noGrp="1"/>
          </p:cNvSpPr>
          <p:nvPr>
            <p:ph type="ftr" sz="quarter" idx="11"/>
          </p:nvPr>
        </p:nvSpPr>
        <p:spPr/>
        <p:txBody>
          <a:bodyPr/>
          <a:lstStyle>
            <a:extLst/>
          </a:lstStyle>
          <a:p>
            <a:endParaRPr lang="ar-SA"/>
          </a:p>
        </p:txBody>
      </p:sp>
      <p:sp>
        <p:nvSpPr>
          <p:cNvPr id="4" name="Slide Number Placeholder 3"/>
          <p:cNvSpPr>
            <a:spLocks noGrp="1"/>
          </p:cNvSpPr>
          <p:nvPr>
            <p:ph type="sldNum" sz="quarter" idx="12"/>
          </p:nvPr>
        </p:nvSpPr>
        <p:spPr/>
        <p:txBody>
          <a:bodyPr/>
          <a:lstStyle>
            <a:extLst/>
          </a:lstStyle>
          <a:p>
            <a:fld id="{83C8A861-58EB-43C9-AEC1-B8FD22A03000}"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FE00ECC-BC0F-4A0E-B18B-840F00F4F71B}" type="datetimeFigureOut">
              <a:rPr lang="ar-SA" smtClean="0"/>
              <a:pPr/>
              <a:t>10/06/1439</a:t>
            </a:fld>
            <a:endParaRPr lang="ar-SA"/>
          </a:p>
        </p:txBody>
      </p:sp>
      <p:sp>
        <p:nvSpPr>
          <p:cNvPr id="6" name="Footer Placeholder 5"/>
          <p:cNvSpPr>
            <a:spLocks noGrp="1"/>
          </p:cNvSpPr>
          <p:nvPr>
            <p:ph type="ftr" sz="quarter" idx="11"/>
          </p:nvPr>
        </p:nvSpPr>
        <p:spPr/>
        <p:txBody>
          <a:bodyPr/>
          <a:lstStyle>
            <a:extLst/>
          </a:lstStyle>
          <a:p>
            <a:endParaRPr lang="ar-SA"/>
          </a:p>
        </p:txBody>
      </p:sp>
      <p:sp>
        <p:nvSpPr>
          <p:cNvPr id="7" name="Slide Number Placeholder 6"/>
          <p:cNvSpPr>
            <a:spLocks noGrp="1"/>
          </p:cNvSpPr>
          <p:nvPr>
            <p:ph type="sldNum" sz="quarter" idx="12"/>
          </p:nvPr>
        </p:nvSpPr>
        <p:spPr/>
        <p:txBody>
          <a:bodyPr/>
          <a:lstStyle>
            <a:extLst/>
          </a:lstStyle>
          <a:p>
            <a:fld id="{83C8A861-58EB-43C9-AEC1-B8FD22A03000}"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FE00ECC-BC0F-4A0E-B18B-840F00F4F71B}" type="datetimeFigureOut">
              <a:rPr lang="ar-SA" smtClean="0"/>
              <a:pPr/>
              <a:t>10/06/1439</a:t>
            </a:fld>
            <a:endParaRPr lang="ar-SA"/>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ar-SA"/>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3C8A861-58EB-43C9-AEC1-B8FD22A03000}" type="slidenum">
              <a:rPr lang="ar-SA" smtClean="0"/>
              <a:pPr/>
              <a:t>‹#›</a:t>
            </a:fld>
            <a:endParaRPr lang="ar-SA"/>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FE00ECC-BC0F-4A0E-B18B-840F00F4F71B}" type="datetimeFigureOut">
              <a:rPr lang="ar-SA" smtClean="0"/>
              <a:pPr/>
              <a:t>10/06/1439</a:t>
            </a:fld>
            <a:endParaRPr lang="ar-SA"/>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ar-SA"/>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3C8A861-58EB-43C9-AEC1-B8FD22A03000}"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solidFill>
                  <a:srgbClr val="FFFF00"/>
                </a:solidFill>
              </a:rPr>
              <a:t>الوظائف الحسية</a:t>
            </a:r>
            <a:endParaRPr lang="ar-SA" dirty="0">
              <a:solidFill>
                <a:srgbClr val="FFFF00"/>
              </a:solidFill>
            </a:endParaRPr>
          </a:p>
        </p:txBody>
      </p:sp>
      <p:sp>
        <p:nvSpPr>
          <p:cNvPr id="3" name="Subtitle 2"/>
          <p:cNvSpPr>
            <a:spLocks noGrp="1"/>
          </p:cNvSpPr>
          <p:nvPr>
            <p:ph type="subTitle" idx="1"/>
          </p:nvPr>
        </p:nvSpPr>
        <p:spPr/>
        <p:txBody>
          <a:bodyPr/>
          <a:lstStyle/>
          <a:p>
            <a:r>
              <a:rPr lang="ar-SA" b="1" dirty="0" smtClean="0">
                <a:solidFill>
                  <a:srgbClr val="FFFF00"/>
                </a:solidFill>
              </a:rPr>
              <a:t>الفصل الرابع</a:t>
            </a:r>
            <a:endParaRPr lang="ar-SA" b="1" dirty="0">
              <a:solidFill>
                <a:srgbClr val="FFFF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lstStyle/>
          <a:p>
            <a:pPr>
              <a:buNone/>
            </a:pPr>
            <a:r>
              <a:rPr lang="ar-SA" dirty="0" smtClean="0"/>
              <a:t>      إن القدرة على تذكر الطعوم، والقدرة الفائقة على الربط بين شيء منها وبين حادثة معينة وقعت في الماضي، </a:t>
            </a:r>
            <a:r>
              <a:rPr lang="ar-SA" dirty="0" smtClean="0">
                <a:solidFill>
                  <a:srgbClr val="FFFF00"/>
                </a:solidFill>
              </a:rPr>
              <a:t>ترجع</a:t>
            </a:r>
            <a:r>
              <a:rPr lang="ar-SA" dirty="0" smtClean="0"/>
              <a:t> إلى مسارات الارتباط الكثيرة المتنوعة في المخ.</a:t>
            </a:r>
          </a:p>
          <a:p>
            <a:pPr>
              <a:buNone/>
            </a:pPr>
            <a:r>
              <a:rPr lang="ar-SA" dirty="0" smtClean="0"/>
              <a:t>      ولا يستوي الناس في قدرتهم على أنماط حاسة الذوق عندهم بالنسبة لجميع ألوان الطعوم. فمنهم من يفتقر إلى بعض عناصر جهاز الذوق، وتظهر فيها درجات متفاوتة من عدم القدرة على التذوق، </a:t>
            </a:r>
            <a:r>
              <a:rPr lang="ar-SA" dirty="0" smtClean="0">
                <a:solidFill>
                  <a:srgbClr val="FFFF00"/>
                </a:solidFill>
              </a:rPr>
              <a:t>وقد يرجع </a:t>
            </a:r>
            <a:r>
              <a:rPr lang="ar-SA" dirty="0" smtClean="0"/>
              <a:t>هذا إلى نقص وراثي لديهم في مستقبلات معينة بذاتها.</a:t>
            </a:r>
          </a:p>
          <a:p>
            <a:pPr>
              <a:buFont typeface="Arial" pitchFamily="34" charset="0"/>
              <a:buChar char="•"/>
            </a:pPr>
            <a:r>
              <a:rPr lang="ar-SA" dirty="0" smtClean="0">
                <a:solidFill>
                  <a:srgbClr val="FFFF00"/>
                </a:solidFill>
              </a:rPr>
              <a:t>تمييز الذوق عن الشم وعن الحساسية العامة:</a:t>
            </a:r>
          </a:p>
          <a:p>
            <a:pPr>
              <a:buNone/>
            </a:pPr>
            <a:r>
              <a:rPr lang="ar-SA" dirty="0" smtClean="0"/>
              <a:t>       بعد استبعاد الشم والحرارة واللمس، فالكيفيات الحسية التي تظل باقية هي الحامض والحلو والمر والمالح، تلك هي الكيفيات الذوقية الحقيقية؛ إذ إنها الوحيدة التي تحدث في المناطق، التي تحوي براعم التذوق.</a:t>
            </a:r>
            <a:endParaRPr lang="ar-S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normAutofit lnSpcReduction="10000"/>
          </a:bodyPr>
          <a:lstStyle/>
          <a:p>
            <a:pPr algn="just">
              <a:buNone/>
            </a:pPr>
            <a:r>
              <a:rPr lang="ar-SA" dirty="0" smtClean="0"/>
              <a:t>       حاسة الشم هي أقل الحواس أهمية بالنسبة للإنسان، ولكنها تضيف إلى معلوماته عن البيئة التي يعيش فيها شيئاً كثيراً.</a:t>
            </a:r>
          </a:p>
          <a:p>
            <a:pPr algn="just">
              <a:buNone/>
            </a:pPr>
            <a:endParaRPr lang="ar-SA" dirty="0" smtClean="0"/>
          </a:p>
          <a:p>
            <a:pPr algn="just">
              <a:buNone/>
            </a:pPr>
            <a:r>
              <a:rPr lang="ar-SA" dirty="0" smtClean="0"/>
              <a:t>       فعند دخول الهواء إلى الأنف فإنه يرشَح ويدفأ , فيخالط الهواء مستقبلات حاسة الشم , فالشعر الذي على السطح يلامس الرائحة التي يجب أن تكون ذائبة في إفرازات الأنف؛ حتى تستطيع تلك المستقبلات الإحساس بها. وهذا الجهاز أيضاً من أجهزة الجسم، لا يؤدي وظيفته إلا في وجود الرطوبة.</a:t>
            </a:r>
          </a:p>
          <a:p>
            <a:pPr algn="just">
              <a:buNone/>
            </a:pPr>
            <a:endParaRPr lang="ar-SA" dirty="0" smtClean="0"/>
          </a:p>
          <a:p>
            <a:pPr algn="just">
              <a:buNone/>
            </a:pPr>
            <a:r>
              <a:rPr lang="ar-SA" dirty="0" smtClean="0"/>
              <a:t>       وترسل تلك المستقبلات محاور عصبية تتجه خلفاً، مخترقة عظام الجمجمة حتى تبلغ العصب الشمي، ومن ثم تمضي إلى المخ المتوسط، ثم تبلغ اخيراً مركز الشم في الفص الصدغي .</a:t>
            </a:r>
          </a:p>
          <a:p>
            <a:pPr>
              <a:buNone/>
            </a:pPr>
            <a:endParaRPr lang="ar-SA" dirty="0"/>
          </a:p>
        </p:txBody>
      </p:sp>
      <p:sp>
        <p:nvSpPr>
          <p:cNvPr id="3" name="Title 2"/>
          <p:cNvSpPr>
            <a:spLocks noGrp="1"/>
          </p:cNvSpPr>
          <p:nvPr>
            <p:ph type="title"/>
          </p:nvPr>
        </p:nvSpPr>
        <p:spPr>
          <a:xfrm>
            <a:off x="457200" y="260648"/>
            <a:ext cx="8229600" cy="648072"/>
          </a:xfrm>
        </p:spPr>
        <p:txBody>
          <a:bodyPr>
            <a:normAutofit/>
          </a:bodyPr>
          <a:lstStyle/>
          <a:p>
            <a:pPr algn="ctr"/>
            <a:r>
              <a:rPr lang="ar-SA" sz="2800" dirty="0" smtClean="0">
                <a:solidFill>
                  <a:srgbClr val="66FF33"/>
                </a:solidFill>
                <a:effectLst/>
              </a:rPr>
              <a:t>3- حاسة الشم</a:t>
            </a:r>
            <a:endParaRPr lang="ar-SA" sz="2800" dirty="0">
              <a:solidFill>
                <a:srgbClr val="66FF33"/>
              </a:solidFill>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760640"/>
          </a:xfrm>
        </p:spPr>
        <p:txBody>
          <a:bodyPr>
            <a:normAutofit fontScale="92500"/>
          </a:bodyPr>
          <a:lstStyle/>
          <a:p>
            <a:pPr>
              <a:buFont typeface="Arial" pitchFamily="34" charset="0"/>
              <a:buChar char="•"/>
            </a:pPr>
            <a:r>
              <a:rPr lang="ar-SA" dirty="0" smtClean="0">
                <a:solidFill>
                  <a:srgbClr val="FFFF00"/>
                </a:solidFill>
              </a:rPr>
              <a:t>طرق تمييز الشم من الحساسية العامة ومن التذوق:</a:t>
            </a:r>
          </a:p>
          <a:p>
            <a:pPr>
              <a:buNone/>
            </a:pPr>
            <a:r>
              <a:rPr lang="ar-SA" dirty="0" smtClean="0"/>
              <a:t>      للذوق والشم صلة وثيقة بالتغذية والتنفس، فإنهما يحرسان مدخل القناة الهضمية ومدخل القصبة الهوائية من كل جسم ضار غير ملائم.</a:t>
            </a:r>
          </a:p>
          <a:p>
            <a:pPr>
              <a:buNone/>
            </a:pPr>
            <a:endParaRPr lang="ar-SA" dirty="0" smtClean="0"/>
          </a:p>
          <a:p>
            <a:pPr>
              <a:buNone/>
            </a:pPr>
            <a:r>
              <a:rPr lang="ar-SA" dirty="0" smtClean="0"/>
              <a:t>      وهناك </a:t>
            </a:r>
            <a:r>
              <a:rPr lang="ar-SA" dirty="0" smtClean="0">
                <a:solidFill>
                  <a:srgbClr val="FFFF00"/>
                </a:solidFill>
              </a:rPr>
              <a:t>صعوبتان رئيستان </a:t>
            </a:r>
            <a:r>
              <a:rPr lang="ar-SA" dirty="0" smtClean="0"/>
              <a:t>في دراسة الذوق والشم </a:t>
            </a:r>
          </a:p>
          <a:p>
            <a:pPr>
              <a:buNone/>
            </a:pPr>
            <a:r>
              <a:rPr lang="ar-SA" dirty="0" smtClean="0"/>
              <a:t>       </a:t>
            </a:r>
            <a:r>
              <a:rPr lang="ar-SA" dirty="0" smtClean="0">
                <a:solidFill>
                  <a:srgbClr val="FFFF00"/>
                </a:solidFill>
              </a:rPr>
              <a:t>الصعوبة الأولى </a:t>
            </a:r>
            <a:r>
              <a:rPr lang="ar-SA" dirty="0" smtClean="0"/>
              <a:t>وتتعلق بصفة رئيسية بالأجهزة التي لدينا، وهي تنشأ عن الصعوبة في تقديم المنبه الكيميائي وبطريقة ملائمة. وعلى الرغم من تصميم أجهزة مختلفة لوضع المنبه أو نفثه... غير أنها لا تصل في دقة ضبطها الى المستوى، الذي يتحقق في التنبيه البصري والسمعي.</a:t>
            </a:r>
          </a:p>
          <a:p>
            <a:pPr>
              <a:buNone/>
            </a:pPr>
            <a:r>
              <a:rPr lang="ar-SA" dirty="0" smtClean="0"/>
              <a:t>      </a:t>
            </a:r>
            <a:r>
              <a:rPr lang="ar-SA" dirty="0" smtClean="0">
                <a:solidFill>
                  <a:srgbClr val="FFFF00"/>
                </a:solidFill>
              </a:rPr>
              <a:t>الصعوبة الثانية ( أكثر خطورة ) </a:t>
            </a:r>
            <a:r>
              <a:rPr lang="ar-SA" dirty="0" smtClean="0"/>
              <a:t>وتنحصر في نقص المعرفة للمنبه الحقيقي للتذوق والشم، ولم يتم تحديد خاصية المنبه التي تجعل السكر حلواً أو غيره من المواد الحلوة الطعم حلوة. فلا يوجد أي توحيد منطقي للعلاقات الكثيرة القائمة بين التركيب الكيميائي من جهاز الذوق والشم من جهة ونقص المعرفة من جهة أخرى.</a:t>
            </a:r>
            <a:endParaRPr lang="ar-S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normAutofit fontScale="92500"/>
          </a:bodyPr>
          <a:lstStyle/>
          <a:p>
            <a:pPr>
              <a:buNone/>
            </a:pPr>
            <a:r>
              <a:rPr lang="ar-SA" dirty="0" smtClean="0"/>
              <a:t>      تنشأ معظم المدركات الحسية من اتصال النهايات العصبية اتصالاً فعلياً مباشراً بالمؤثرات التي أحدثتها، ومن ثم كان الإدراك الحسي قاصراً على الإلمام بالبيئة الخارجية والداخلية المتصلين بالفرد اتصالاً مباشراً.</a:t>
            </a:r>
          </a:p>
          <a:p>
            <a:pPr>
              <a:buNone/>
            </a:pPr>
            <a:endParaRPr lang="ar-SA" dirty="0" smtClean="0"/>
          </a:p>
          <a:p>
            <a:pPr>
              <a:buNone/>
            </a:pPr>
            <a:r>
              <a:rPr lang="ar-SA" dirty="0" smtClean="0"/>
              <a:t>        أما </a:t>
            </a:r>
            <a:r>
              <a:rPr lang="ar-SA" b="1" dirty="0" smtClean="0">
                <a:solidFill>
                  <a:srgbClr val="66FF33"/>
                </a:solidFill>
              </a:rPr>
              <a:t>الإبصار</a:t>
            </a:r>
            <a:r>
              <a:rPr lang="ar-SA" dirty="0" smtClean="0"/>
              <a:t>.. فإنه يسمح أن نستقبل الانطباعات البعيدة كل البعد عن تلك الحدود الضيقة، كما أنه يمكننا من إدراك الذات بالنسبة إلى المكان وإلى الأشياء الأخرى، وأنه من الصعب على الفرد البصير أن يتخيل ما يرسم في ذهن من يولد وهو محروم عن البصر.</a:t>
            </a:r>
          </a:p>
          <a:p>
            <a:pPr>
              <a:buNone/>
            </a:pPr>
            <a:endParaRPr lang="ar-SA" dirty="0" smtClean="0"/>
          </a:p>
          <a:p>
            <a:pPr>
              <a:buNone/>
            </a:pPr>
            <a:r>
              <a:rPr lang="ar-SA" b="1" dirty="0" smtClean="0">
                <a:solidFill>
                  <a:srgbClr val="92D050"/>
                </a:solidFill>
              </a:rPr>
              <a:t>      </a:t>
            </a:r>
            <a:r>
              <a:rPr lang="ar-SA" b="1" dirty="0" smtClean="0">
                <a:solidFill>
                  <a:srgbClr val="66FF33"/>
                </a:solidFill>
              </a:rPr>
              <a:t>وموضع العين </a:t>
            </a:r>
            <a:r>
              <a:rPr lang="ar-SA" dirty="0" smtClean="0"/>
              <a:t>في كهف عميق </a:t>
            </a:r>
            <a:r>
              <a:rPr lang="ar-SA" dirty="0" smtClean="0">
                <a:solidFill>
                  <a:srgbClr val="FFFF00"/>
                </a:solidFill>
              </a:rPr>
              <a:t>يسمى الحجاج </a:t>
            </a:r>
            <a:r>
              <a:rPr lang="ar-SA" dirty="0" smtClean="0"/>
              <a:t>يحفظ العين اذا تعرضت للأذى، كما أن مقلة العين توجد في مهاد دهني هو لها بمثابة الوسائد تقيها من الصدمات الموجعة للرأس.</a:t>
            </a:r>
            <a:endParaRPr lang="ar-SA" dirty="0"/>
          </a:p>
        </p:txBody>
      </p:sp>
      <p:sp>
        <p:nvSpPr>
          <p:cNvPr id="3" name="Title 2"/>
          <p:cNvSpPr>
            <a:spLocks noGrp="1"/>
          </p:cNvSpPr>
          <p:nvPr>
            <p:ph type="title"/>
          </p:nvPr>
        </p:nvSpPr>
        <p:spPr>
          <a:xfrm>
            <a:off x="457200" y="274638"/>
            <a:ext cx="8229600" cy="778098"/>
          </a:xfrm>
        </p:spPr>
        <p:txBody>
          <a:bodyPr>
            <a:normAutofit/>
          </a:bodyPr>
          <a:lstStyle/>
          <a:p>
            <a:pPr algn="ctr"/>
            <a:r>
              <a:rPr lang="ar-SA" sz="2800" dirty="0" smtClean="0">
                <a:solidFill>
                  <a:srgbClr val="66FF33"/>
                </a:solidFill>
                <a:effectLst/>
              </a:rPr>
              <a:t>4- حاسة الابصار</a:t>
            </a:r>
            <a:endParaRPr lang="ar-SA" sz="2800" dirty="0">
              <a:solidFill>
                <a:srgbClr val="66FF33"/>
              </a:solidFill>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832648"/>
          </a:xfrm>
        </p:spPr>
        <p:txBody>
          <a:bodyPr>
            <a:normAutofit/>
          </a:bodyPr>
          <a:lstStyle/>
          <a:p>
            <a:pPr>
              <a:buNone/>
            </a:pPr>
            <a:r>
              <a:rPr lang="ar-SA" dirty="0" smtClean="0"/>
              <a:t>       أما </a:t>
            </a:r>
            <a:r>
              <a:rPr lang="ar-SA" b="1" dirty="0" smtClean="0">
                <a:solidFill>
                  <a:srgbClr val="66FF33"/>
                </a:solidFill>
              </a:rPr>
              <a:t>سطحها المكشوف </a:t>
            </a:r>
            <a:r>
              <a:rPr lang="ar-SA" dirty="0" smtClean="0"/>
              <a:t>فله غطاء مناسب سهل الحركة وهو الجفن، يغلق إذا ما لحق العين أي أذى محتمل نتيجة لفعل منعكس، وإن كانت حركته واقعة تحت سيطرة الإرادة أيضاً، وتزود الرموش العين بوسائل إضافية ترد عنها الدقائق الضارة.</a:t>
            </a:r>
          </a:p>
          <a:p>
            <a:pPr>
              <a:buNone/>
            </a:pPr>
            <a:r>
              <a:rPr lang="ar-SA" dirty="0" smtClean="0">
                <a:solidFill>
                  <a:srgbClr val="92D050"/>
                </a:solidFill>
              </a:rPr>
              <a:t>      </a:t>
            </a:r>
            <a:r>
              <a:rPr lang="ar-SA" b="1" dirty="0" smtClean="0">
                <a:solidFill>
                  <a:srgbClr val="66FF33"/>
                </a:solidFill>
              </a:rPr>
              <a:t>وغدة الدمع </a:t>
            </a:r>
            <a:r>
              <a:rPr lang="ar-SA" dirty="0" smtClean="0"/>
              <a:t>تقوم بإفراز تيار مستمر من سائل ملحي، يغسل سطحها المكشوف، ثم ينصرف إلى الانف من خلال القنوات الدمعية، ويسمى السائل دمعاً حين يزداد إفرازه.</a:t>
            </a:r>
          </a:p>
          <a:p>
            <a:pPr>
              <a:buNone/>
            </a:pPr>
            <a:r>
              <a:rPr lang="ar-SA" dirty="0" smtClean="0">
                <a:solidFill>
                  <a:srgbClr val="92D050"/>
                </a:solidFill>
              </a:rPr>
              <a:t>      </a:t>
            </a:r>
            <a:r>
              <a:rPr lang="ar-SA" b="1" dirty="0" smtClean="0">
                <a:solidFill>
                  <a:srgbClr val="66FF33"/>
                </a:solidFill>
              </a:rPr>
              <a:t>وتستطيع العين </a:t>
            </a:r>
            <a:r>
              <a:rPr lang="ar-SA" dirty="0" smtClean="0"/>
              <a:t>أن تدور من خلال محجرها دوراناً محدوداً بفعل ست عضلات عينية، تستمد أعصابها من الأعصاب المخية ( الثالث والرابع والسادس ) ، وأن الوحدة لجميع حركات العينين هي </a:t>
            </a:r>
            <a:r>
              <a:rPr lang="ar-SA" dirty="0" smtClean="0">
                <a:solidFill>
                  <a:srgbClr val="FFFF00"/>
                </a:solidFill>
              </a:rPr>
              <a:t>أمر له أهمية قصوى لتجنب ازدواج المرئيات </a:t>
            </a:r>
            <a:r>
              <a:rPr lang="ar-SA" dirty="0" smtClean="0"/>
              <a:t>، وكذلك يبلغ التناسق بين العضلات العينية درجة فائقة، تمكننا من تركيز البصر وتمديده نحو الأشياء الدقيقة.</a:t>
            </a:r>
            <a:endParaRPr lang="ar-SA"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544616"/>
          </a:xfrm>
        </p:spPr>
        <p:txBody>
          <a:bodyPr/>
          <a:lstStyle/>
          <a:p>
            <a:pPr>
              <a:buNone/>
            </a:pPr>
            <a:r>
              <a:rPr lang="ar-SA" dirty="0" smtClean="0"/>
              <a:t>    </a:t>
            </a:r>
            <a:r>
              <a:rPr lang="ar-SA" b="1" dirty="0" smtClean="0">
                <a:solidFill>
                  <a:srgbClr val="66FF33"/>
                </a:solidFill>
              </a:rPr>
              <a:t>والعينان</a:t>
            </a:r>
            <a:r>
              <a:rPr lang="ar-SA" dirty="0" smtClean="0"/>
              <a:t> لا تكفان عن الحركة تماماً، وهذا هو السر في الفشل بالتظاهر بالنوم.والعين عضو كروي الشكل، لا نرى من سطحه إلا جزءاً صغيراً، وهي أداة بصرية بالغة التعقيد . </a:t>
            </a:r>
          </a:p>
          <a:p>
            <a:pPr>
              <a:buNone/>
            </a:pPr>
            <a:endParaRPr lang="ar-SA" dirty="0" smtClean="0"/>
          </a:p>
          <a:p>
            <a:pPr>
              <a:buNone/>
            </a:pPr>
            <a:r>
              <a:rPr lang="ar-SA" dirty="0" smtClean="0">
                <a:solidFill>
                  <a:srgbClr val="92D050"/>
                </a:solidFill>
              </a:rPr>
              <a:t>      </a:t>
            </a:r>
            <a:r>
              <a:rPr lang="ar-SA" b="1" dirty="0" smtClean="0">
                <a:solidFill>
                  <a:srgbClr val="66FF33"/>
                </a:solidFill>
              </a:rPr>
              <a:t>وتنقسم المقلة </a:t>
            </a:r>
            <a:r>
              <a:rPr lang="ar-SA" dirty="0" smtClean="0"/>
              <a:t>( كرة العين) من الداخل على وجه التقريب إلى </a:t>
            </a:r>
            <a:r>
              <a:rPr lang="ar-SA" dirty="0" smtClean="0">
                <a:solidFill>
                  <a:srgbClr val="FFFF00"/>
                </a:solidFill>
              </a:rPr>
              <a:t>قسمين :</a:t>
            </a:r>
          </a:p>
          <a:p>
            <a:pPr>
              <a:buNone/>
            </a:pPr>
            <a:r>
              <a:rPr lang="ar-SA" dirty="0" smtClean="0"/>
              <a:t>      </a:t>
            </a:r>
            <a:r>
              <a:rPr lang="ar-SA" dirty="0" smtClean="0">
                <a:solidFill>
                  <a:srgbClr val="FFFF00"/>
                </a:solidFill>
              </a:rPr>
              <a:t>قسم أمامي </a:t>
            </a:r>
            <a:r>
              <a:rPr lang="ar-SA" dirty="0" smtClean="0"/>
              <a:t>صغير يحوي سائلاً رقيقاً صافياً   </a:t>
            </a:r>
            <a:r>
              <a:rPr lang="ar-SA" dirty="0" smtClean="0">
                <a:solidFill>
                  <a:srgbClr val="FFFF00"/>
                </a:solidFill>
              </a:rPr>
              <a:t>( السائل المائي) </a:t>
            </a:r>
            <a:r>
              <a:rPr lang="ar-SA" dirty="0" smtClean="0"/>
              <a:t>.  </a:t>
            </a:r>
            <a:r>
              <a:rPr lang="ar-SA" dirty="0" err="1" smtClean="0"/>
              <a:t>و</a:t>
            </a:r>
            <a:endParaRPr lang="ar-SA" dirty="0" smtClean="0"/>
          </a:p>
          <a:p>
            <a:pPr>
              <a:buNone/>
            </a:pPr>
            <a:r>
              <a:rPr lang="ar-SA" dirty="0" smtClean="0"/>
              <a:t>     </a:t>
            </a:r>
            <a:r>
              <a:rPr lang="ar-SA" dirty="0" smtClean="0">
                <a:solidFill>
                  <a:srgbClr val="FFFF00"/>
                </a:solidFill>
              </a:rPr>
              <a:t>قسم رئيسي </a:t>
            </a:r>
            <a:r>
              <a:rPr lang="ar-SA" dirty="0" smtClean="0"/>
              <a:t>كبير يحوي مادة هلامية أو جيلاتينية  </a:t>
            </a:r>
            <a:r>
              <a:rPr lang="ar-SA" dirty="0" smtClean="0">
                <a:solidFill>
                  <a:srgbClr val="FFFF00"/>
                </a:solidFill>
              </a:rPr>
              <a:t>(السائل الزجاجي)</a:t>
            </a:r>
            <a:r>
              <a:rPr lang="ar-SA" dirty="0" smtClean="0"/>
              <a:t>.</a:t>
            </a:r>
          </a:p>
          <a:p>
            <a:pPr>
              <a:buNone/>
            </a:pPr>
            <a:endParaRPr lang="ar-SA" dirty="0" smtClean="0"/>
          </a:p>
          <a:p>
            <a:pPr>
              <a:buNone/>
            </a:pPr>
            <a:r>
              <a:rPr lang="ar-SA" dirty="0" smtClean="0"/>
              <a:t>      و</a:t>
            </a:r>
            <a:r>
              <a:rPr lang="ar-SA" dirty="0" smtClean="0">
                <a:solidFill>
                  <a:srgbClr val="FFFF00"/>
                </a:solidFill>
              </a:rPr>
              <a:t>تجري</a:t>
            </a:r>
            <a:r>
              <a:rPr lang="ar-SA" dirty="0" smtClean="0"/>
              <a:t> في هذين السائلين </a:t>
            </a:r>
            <a:r>
              <a:rPr lang="ar-SA" dirty="0" smtClean="0">
                <a:solidFill>
                  <a:srgbClr val="FFFF00"/>
                </a:solidFill>
              </a:rPr>
              <a:t>عملية دوران</a:t>
            </a:r>
            <a:r>
              <a:rPr lang="ar-SA" dirty="0" smtClean="0"/>
              <a:t>، كما يحدث بينهما وبين مجرى الدم تبادل محدود. ومن </a:t>
            </a:r>
            <a:r>
              <a:rPr lang="ar-SA" b="1" dirty="0" smtClean="0">
                <a:solidFill>
                  <a:srgbClr val="66FF33"/>
                </a:solidFill>
              </a:rPr>
              <a:t>الفروق</a:t>
            </a:r>
            <a:r>
              <a:rPr lang="ar-SA" dirty="0" smtClean="0"/>
              <a:t> البارزة بين هذين السائلين والدم الدائر في الجسم أنهما لا يحويان أية مواد مضادة.</a:t>
            </a:r>
            <a:endParaRPr lang="ar-S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lstStyle/>
          <a:p>
            <a:pPr algn="just">
              <a:buNone/>
            </a:pPr>
            <a:r>
              <a:rPr lang="ar-SA" dirty="0" smtClean="0"/>
              <a:t>      وفي </a:t>
            </a:r>
            <a:r>
              <a:rPr lang="ar-SA" b="1" dirty="0" smtClean="0">
                <a:solidFill>
                  <a:srgbClr val="66FF33"/>
                </a:solidFill>
              </a:rPr>
              <a:t>العين</a:t>
            </a:r>
            <a:r>
              <a:rPr lang="ar-SA" dirty="0" smtClean="0"/>
              <a:t> يوجد النسيج الصادق الشفافية الوحيد في جسم الانسان البالغ، وهذه الشفافية الكاملة لها بالطبع أهميتها البالغة. </a:t>
            </a:r>
          </a:p>
          <a:p>
            <a:pPr algn="just">
              <a:buNone/>
            </a:pPr>
            <a:r>
              <a:rPr lang="ar-SA" dirty="0" smtClean="0">
                <a:solidFill>
                  <a:srgbClr val="92D050"/>
                </a:solidFill>
              </a:rPr>
              <a:t>        </a:t>
            </a:r>
            <a:r>
              <a:rPr lang="ar-SA" b="1" dirty="0" smtClean="0">
                <a:solidFill>
                  <a:srgbClr val="66FF33"/>
                </a:solidFill>
              </a:rPr>
              <a:t>والقرنية</a:t>
            </a:r>
            <a:r>
              <a:rPr lang="ar-SA" dirty="0" smtClean="0"/>
              <a:t> هي النافذة الأمامية الصافية القليلة التحدب، التي يتحتم على كل الأشعة الضوئية الداخلة إلى العين أن تنفذ فيها، وتعتبر القرنية في الواقع امتداداً للجلد، وهي تشبه في تكوينها من طلائية متعددة الطبقات ومن نسيج ضام، ولكنها تختلف عنه في خلوها خلواً تاماً من الأصباغ، كما أن نسيجها الضام لا يحوي أية أوعية دموية. وإذا ما أصيبت القرنية إصابة ما استطاعت أن تصلح نفسها. وإذا ما تكدرت القرنية وفقدت صفاءها أصبحت عاجزة عن الإبصار.</a:t>
            </a:r>
          </a:p>
          <a:p>
            <a:pPr algn="just">
              <a:buNone/>
            </a:pPr>
            <a:r>
              <a:rPr lang="ar-SA" dirty="0" smtClean="0"/>
              <a:t>        </a:t>
            </a:r>
            <a:r>
              <a:rPr lang="ar-SA" b="1" dirty="0" smtClean="0">
                <a:solidFill>
                  <a:srgbClr val="66FF33"/>
                </a:solidFill>
              </a:rPr>
              <a:t>والقرنية</a:t>
            </a:r>
            <a:r>
              <a:rPr lang="ar-SA" dirty="0" smtClean="0"/>
              <a:t> تفوق سواها من أنسجة الجسم في تهيؤها لطول البقاء، ولهذا نستطيع أن ننزع القرنية من قرد أو أنسان، مات تواً، ثم تطعم بها عين رجل لتحل مكان قرنيته.</a:t>
            </a:r>
            <a:endParaRPr lang="ar-S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5818651"/>
          </a:xfrm>
        </p:spPr>
        <p:txBody>
          <a:bodyPr/>
          <a:lstStyle/>
          <a:p>
            <a:pPr>
              <a:buNone/>
            </a:pPr>
            <a:endParaRPr lang="ar-SA" dirty="0" smtClean="0"/>
          </a:p>
          <a:p>
            <a:pPr algn="just">
              <a:buNone/>
            </a:pPr>
            <a:r>
              <a:rPr lang="ar-SA" dirty="0" smtClean="0">
                <a:solidFill>
                  <a:srgbClr val="92D050"/>
                </a:solidFill>
              </a:rPr>
              <a:t>       </a:t>
            </a:r>
            <a:r>
              <a:rPr lang="ar-SA" b="1" dirty="0" smtClean="0">
                <a:solidFill>
                  <a:srgbClr val="66FF33"/>
                </a:solidFill>
              </a:rPr>
              <a:t>وتقع العدسة </a:t>
            </a:r>
            <a:r>
              <a:rPr lang="ar-SA" dirty="0" smtClean="0"/>
              <a:t>خلف القرنية بمسافة قصيرة، ويفصلها عنها السائل المائي ويحجبها جزئياً </a:t>
            </a:r>
            <a:r>
              <a:rPr lang="ar-SA" b="1" u="sng" dirty="0" smtClean="0"/>
              <a:t>حاجز ملون </a:t>
            </a:r>
            <a:r>
              <a:rPr lang="ar-SA" dirty="0" smtClean="0">
                <a:solidFill>
                  <a:srgbClr val="FFFF00"/>
                </a:solidFill>
              </a:rPr>
              <a:t>يسمى القزحية</a:t>
            </a:r>
            <a:r>
              <a:rPr lang="ar-SA" dirty="0" smtClean="0"/>
              <a:t>. وعمل العدسة والقزحية منسجمان مع بعضهما البعض؛ بحيث تهيئان لاستقبال صوراً محدودة، واضحة، والتمكن من تسديد البصر نحو الأجسام القريبة والبعيدة على السواء.</a:t>
            </a:r>
          </a:p>
          <a:p>
            <a:pPr algn="just">
              <a:buNone/>
            </a:pPr>
            <a:endParaRPr lang="ar-SA" dirty="0" smtClean="0"/>
          </a:p>
          <a:p>
            <a:pPr algn="just">
              <a:buNone/>
            </a:pPr>
            <a:r>
              <a:rPr lang="ar-SA" dirty="0" smtClean="0"/>
              <a:t>       وتشبه </a:t>
            </a:r>
            <a:r>
              <a:rPr lang="ar-SA" b="1" dirty="0" smtClean="0">
                <a:solidFill>
                  <a:srgbClr val="66FF33"/>
                </a:solidFill>
              </a:rPr>
              <a:t>العدسة</a:t>
            </a:r>
            <a:r>
              <a:rPr lang="ar-SA" dirty="0" smtClean="0"/>
              <a:t> القرنية في تكوينها من نسيج شفاف، خال من الأصباغ والدم. وقد تتعرض أحياناً </a:t>
            </a:r>
            <a:r>
              <a:rPr lang="ar-SA" b="1" dirty="0" smtClean="0"/>
              <a:t>لعتامة</a:t>
            </a:r>
            <a:r>
              <a:rPr lang="ar-SA" dirty="0" smtClean="0"/>
              <a:t> </a:t>
            </a:r>
            <a:r>
              <a:rPr lang="ar-SA" dirty="0" smtClean="0">
                <a:solidFill>
                  <a:srgbClr val="FFFF00"/>
                </a:solidFill>
              </a:rPr>
              <a:t>تسمى ( الكاتاركت) أو</a:t>
            </a:r>
          </a:p>
          <a:p>
            <a:pPr algn="just">
              <a:buNone/>
            </a:pPr>
            <a:r>
              <a:rPr lang="ar-SA" dirty="0" smtClean="0">
                <a:solidFill>
                  <a:srgbClr val="FFFF00"/>
                </a:solidFill>
              </a:rPr>
              <a:t> ( الماء الأبيض).</a:t>
            </a:r>
            <a:r>
              <a:rPr lang="ar-SA" dirty="0" smtClean="0"/>
              <a:t> </a:t>
            </a:r>
            <a:r>
              <a:rPr lang="ar-SA" b="1" dirty="0" smtClean="0"/>
              <a:t>وهو داء يعوق الإبصار إلى حد ملحوظ</a:t>
            </a:r>
            <a:r>
              <a:rPr lang="ar-SA" dirty="0" smtClean="0"/>
              <a:t>، ويصيب على الخصوص كبار السن، ولكن يمكن معالجته بإزالة العدسة، واستخدام نظارة مقربة تعوض المريض عن فقدها، وحالياً توضع عدسة بديلة.</a:t>
            </a:r>
          </a:p>
          <a:p>
            <a:pPr>
              <a:buNone/>
            </a:pPr>
            <a:endParaRPr lang="ar-SA"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616624"/>
          </a:xfrm>
        </p:spPr>
        <p:txBody>
          <a:bodyPr>
            <a:normAutofit lnSpcReduction="10000"/>
          </a:bodyPr>
          <a:lstStyle/>
          <a:p>
            <a:pPr algn="just">
              <a:buNone/>
            </a:pPr>
            <a:r>
              <a:rPr lang="ar-SA" dirty="0" smtClean="0">
                <a:solidFill>
                  <a:srgbClr val="92D050"/>
                </a:solidFill>
              </a:rPr>
              <a:t>       </a:t>
            </a:r>
            <a:r>
              <a:rPr lang="ar-SA" b="1" dirty="0" smtClean="0">
                <a:solidFill>
                  <a:srgbClr val="66FF33"/>
                </a:solidFill>
              </a:rPr>
              <a:t>أما الشبكية، </a:t>
            </a:r>
            <a:r>
              <a:rPr lang="ar-SA" dirty="0" smtClean="0"/>
              <a:t>وهي البطانة الداخلية لكرة العين.. فهي تحوي الأعضاء النهائية الحسية للإبصار، ويمثلها في آلة التصوير الفيلم الحساس، إذ إن التغيرات التي تكون الصورة في الشبكية ترتد في الاتجاه العكسي ارتداداً سريعاً، وبذلك تستطيع الخلايا نفسها أن تكون صوراً جديدة تتوالى توالياً سريعاً. </a:t>
            </a:r>
          </a:p>
          <a:p>
            <a:pPr algn="just">
              <a:buNone/>
            </a:pPr>
            <a:endParaRPr lang="ar-SA" dirty="0" smtClean="0"/>
          </a:p>
          <a:p>
            <a:pPr algn="just">
              <a:buNone/>
            </a:pPr>
            <a:r>
              <a:rPr lang="ar-SA" dirty="0" smtClean="0"/>
              <a:t>      وإذا ثبت الشخص نظره على منظر في ضوء ساطع نسبياً استطاع بعد أن يسبل جفنيه أن يرى معالمه المنيرة والمظلمة، ولكنها سرعان </a:t>
            </a:r>
          </a:p>
          <a:p>
            <a:pPr algn="just">
              <a:buNone/>
            </a:pPr>
            <a:r>
              <a:rPr lang="ar-SA" dirty="0" smtClean="0"/>
              <a:t>ما تتلاشى.</a:t>
            </a:r>
          </a:p>
          <a:p>
            <a:pPr algn="just">
              <a:buNone/>
            </a:pPr>
            <a:r>
              <a:rPr lang="ar-SA" dirty="0" smtClean="0"/>
              <a:t>     </a:t>
            </a:r>
            <a:r>
              <a:rPr lang="ar-SA" b="1" dirty="0" smtClean="0">
                <a:solidFill>
                  <a:srgbClr val="66FF33"/>
                </a:solidFill>
              </a:rPr>
              <a:t>وتحوي الشبكة </a:t>
            </a:r>
            <a:r>
              <a:rPr lang="ar-SA" dirty="0" smtClean="0"/>
              <a:t>خلايا عظيمة التخصص، </a:t>
            </a:r>
            <a:r>
              <a:rPr lang="ar-SA" dirty="0" smtClean="0">
                <a:solidFill>
                  <a:srgbClr val="FFFF00"/>
                </a:solidFill>
              </a:rPr>
              <a:t>تسمى العصى والمخاريط</a:t>
            </a:r>
            <a:r>
              <a:rPr lang="ar-SA" dirty="0" smtClean="0"/>
              <a:t>، وهذه لا توجد في أي عضو آخر من أعضاء الجسم، وهي المستقبلات للضوء.</a:t>
            </a:r>
          </a:p>
          <a:p>
            <a:pPr algn="just">
              <a:buNone/>
            </a:pPr>
            <a:r>
              <a:rPr lang="ar-SA" b="1" dirty="0" smtClean="0">
                <a:solidFill>
                  <a:srgbClr val="FFFF00"/>
                </a:solidFill>
              </a:rPr>
              <a:t>العصى : </a:t>
            </a:r>
            <a:r>
              <a:rPr lang="ar-SA" dirty="0" smtClean="0"/>
              <a:t>ندرك من خلالها درجة سطوع الضوء أو شدته .</a:t>
            </a:r>
          </a:p>
          <a:p>
            <a:pPr algn="just">
              <a:buNone/>
            </a:pPr>
            <a:r>
              <a:rPr lang="ar-SA" b="1" dirty="0" smtClean="0">
                <a:solidFill>
                  <a:srgbClr val="FFFF00"/>
                </a:solidFill>
              </a:rPr>
              <a:t>المخاريط :</a:t>
            </a:r>
            <a:r>
              <a:rPr lang="ar-SA" dirty="0" smtClean="0"/>
              <a:t> تضفي الألوان على الصور المتكونة .</a:t>
            </a:r>
          </a:p>
          <a:p>
            <a:pPr>
              <a:buNone/>
            </a:pPr>
            <a:endParaRPr lang="ar-SA"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rmAutofit fontScale="92500" lnSpcReduction="10000"/>
          </a:bodyPr>
          <a:lstStyle/>
          <a:p>
            <a:pPr algn="just">
              <a:buNone/>
            </a:pPr>
            <a:r>
              <a:rPr lang="ar-SA" b="1" dirty="0" smtClean="0">
                <a:solidFill>
                  <a:srgbClr val="66FF33"/>
                </a:solidFill>
              </a:rPr>
              <a:t>      أما طريقة الإبصار للألوان</a:t>
            </a:r>
            <a:r>
              <a:rPr lang="ar-SA" dirty="0" smtClean="0"/>
              <a:t>، فقد افترض العلماء أن المخاريط تحوي أنواعاً مختلفة من المواد الحساسة للضوء، يتاثر كل نوع منها بلون معين، وتنقل كل من السيالات العصبية المتنوعة المتولدة فيها من هذا التأثر إلى خلايا عصبية خاصة بها في المخ، عبر محاور خاصة ايضاً.</a:t>
            </a:r>
          </a:p>
          <a:p>
            <a:pPr algn="just">
              <a:buNone/>
            </a:pPr>
            <a:r>
              <a:rPr lang="ar-SA" dirty="0" smtClean="0"/>
              <a:t> </a:t>
            </a:r>
          </a:p>
          <a:p>
            <a:pPr algn="just">
              <a:buNone/>
            </a:pPr>
            <a:r>
              <a:rPr lang="ar-SA" dirty="0" smtClean="0"/>
              <a:t>        ويندر أن يصاب الناس </a:t>
            </a:r>
            <a:r>
              <a:rPr lang="ar-SA" b="1" dirty="0" smtClean="0">
                <a:solidFill>
                  <a:srgbClr val="FFFF00"/>
                </a:solidFill>
              </a:rPr>
              <a:t>”بعمى الألوان“</a:t>
            </a:r>
            <a:r>
              <a:rPr lang="ar-SA" b="1" dirty="0" smtClean="0"/>
              <a:t> </a:t>
            </a:r>
            <a:r>
              <a:rPr lang="ar-SA" dirty="0" smtClean="0"/>
              <a:t>الكامل، ولكن هناك درجات متفاوتة في مقدار الإصابة به، كما أن هناك تفاوتاً في القدرة على تمييز الألوان، والإفتراض أن هذا </a:t>
            </a:r>
            <a:r>
              <a:rPr lang="ar-SA" b="1" dirty="0" smtClean="0">
                <a:solidFill>
                  <a:srgbClr val="FFFF00"/>
                </a:solidFill>
              </a:rPr>
              <a:t>التفاوت والتباين يرجع </a:t>
            </a:r>
            <a:r>
              <a:rPr lang="ar-SA" dirty="0" smtClean="0"/>
              <a:t>إلى اختلافات ما تحويه العيون من العصى.</a:t>
            </a:r>
          </a:p>
          <a:p>
            <a:pPr algn="just">
              <a:buNone/>
            </a:pPr>
            <a:endParaRPr lang="ar-SA" dirty="0" smtClean="0"/>
          </a:p>
          <a:p>
            <a:pPr algn="just">
              <a:buNone/>
            </a:pPr>
            <a:r>
              <a:rPr lang="ar-SA" dirty="0" smtClean="0"/>
              <a:t>        ويختلف الناس بعضهم عن بعض في قوة إبصارهم في الظلام، فنقص </a:t>
            </a:r>
            <a:r>
              <a:rPr lang="ar-SA" b="1" dirty="0" smtClean="0">
                <a:solidFill>
                  <a:schemeClr val="bg2">
                    <a:lumMod val="40000"/>
                    <a:lumOff val="60000"/>
                  </a:schemeClr>
                </a:solidFill>
              </a:rPr>
              <a:t>فيتامين (أ)</a:t>
            </a:r>
            <a:r>
              <a:rPr lang="ar-SA" b="1" dirty="0" smtClean="0">
                <a:solidFill>
                  <a:srgbClr val="FF0000"/>
                </a:solidFill>
              </a:rPr>
              <a:t> </a:t>
            </a:r>
            <a:r>
              <a:rPr lang="ar-SA" dirty="0" smtClean="0"/>
              <a:t>في الطعام يمنع تكون المادة الكيميائية في الخلايا العصوية        </a:t>
            </a:r>
            <a:r>
              <a:rPr lang="ar-SA" b="1" dirty="0" smtClean="0">
                <a:solidFill>
                  <a:schemeClr val="accent3">
                    <a:lumMod val="40000"/>
                    <a:lumOff val="60000"/>
                  </a:schemeClr>
                </a:solidFill>
              </a:rPr>
              <a:t>( الارجوان البصري) </a:t>
            </a:r>
            <a:r>
              <a:rPr lang="ar-SA" dirty="0" smtClean="0"/>
              <a:t>وبالتالي لا يستطيع هؤلاء المرضى الرؤية في الظلام، ويوجد فيتامين (أ) في الخضروات الملونة والكبد والكلاوي.</a:t>
            </a:r>
            <a:endParaRPr lang="ar-S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616624"/>
          </a:xfrm>
        </p:spPr>
        <p:txBody>
          <a:bodyPr>
            <a:normAutofit/>
          </a:bodyPr>
          <a:lstStyle/>
          <a:p>
            <a:pPr>
              <a:buNone/>
            </a:pPr>
            <a:r>
              <a:rPr lang="ar-SA" dirty="0" smtClean="0">
                <a:solidFill>
                  <a:srgbClr val="FFFF00"/>
                </a:solidFill>
              </a:rPr>
              <a:t>أولاً - الحساسية الباطنية العامة ( الحاجات العضوية):</a:t>
            </a:r>
          </a:p>
          <a:p>
            <a:pPr algn="just">
              <a:buNone/>
            </a:pPr>
            <a:r>
              <a:rPr lang="ar-SA" sz="2400" dirty="0" smtClean="0">
                <a:solidFill>
                  <a:srgbClr val="66FF33"/>
                </a:solidFill>
              </a:rPr>
              <a:t>       تتوقف هذه الحساسية على</a:t>
            </a:r>
            <a:r>
              <a:rPr lang="ar-SA" sz="2400" dirty="0" smtClean="0"/>
              <a:t> حالة الأحشاء من امتلاء وإفراغ ( المعدة ، الأمعاء، المثانة..) وعلى زيادة أو نقصان بعض المواد الكيميائية في الدم وفي سائر السوائل العضوية، وتنتقل هذه الإحساسات بواسطة الأعصاب الموجودة في الأجهزة الحشوية من الجهاز الهضمي، التنفسي، الدوري، والبولي التناسلي، إلى الألياف العصبية الموصلة إلى قشرة المخ. </a:t>
            </a:r>
          </a:p>
          <a:p>
            <a:pPr algn="just">
              <a:buNone/>
            </a:pPr>
            <a:r>
              <a:rPr lang="ar-SA" sz="2400" dirty="0" smtClean="0">
                <a:solidFill>
                  <a:srgbClr val="66FF33"/>
                </a:solidFill>
              </a:rPr>
              <a:t>       ومن مظاهر الحساسية الباطنية العامة : </a:t>
            </a:r>
            <a:r>
              <a:rPr lang="ar-SA" sz="2400" dirty="0" smtClean="0"/>
              <a:t>الجوع والعطش والتقزز، والتعب والرعشة، والشعور بالضيق أو الإنفراج، وإثارة الشهوة الجنسية، والانقلابات المزاجية من ارتياح وانقباض.</a:t>
            </a:r>
          </a:p>
          <a:p>
            <a:pPr algn="just">
              <a:buNone/>
            </a:pPr>
            <a:r>
              <a:rPr lang="ar-SA" sz="2400" dirty="0" smtClean="0">
                <a:solidFill>
                  <a:srgbClr val="66FF33"/>
                </a:solidFill>
              </a:rPr>
              <a:t>        ولهذه الحساسية أهمية عظمى في </a:t>
            </a:r>
            <a:r>
              <a:rPr lang="ar-SA" sz="2400" dirty="0" smtClean="0"/>
              <a:t>تنشيط السلوك وتعديله , </a:t>
            </a:r>
            <a:r>
              <a:rPr lang="ar-SA" sz="2400" u="sng" dirty="0" smtClean="0">
                <a:solidFill>
                  <a:srgbClr val="FFC000"/>
                </a:solidFill>
              </a:rPr>
              <a:t>ويقصد بالتعديل </a:t>
            </a:r>
            <a:r>
              <a:rPr lang="ar-SA" sz="2400" dirty="0" smtClean="0"/>
              <a:t>إخضاع الحاجات العضوية من جوع وعطش وغيرهما لإيقاع دوري معين .</a:t>
            </a:r>
          </a:p>
          <a:p>
            <a:pPr algn="just">
              <a:buNone/>
            </a:pPr>
            <a:r>
              <a:rPr lang="ar-SA" sz="2400" dirty="0" smtClean="0"/>
              <a:t>        </a:t>
            </a:r>
            <a:r>
              <a:rPr lang="ar-SA" sz="2400" dirty="0" smtClean="0">
                <a:solidFill>
                  <a:srgbClr val="66FF33"/>
                </a:solidFill>
              </a:rPr>
              <a:t>وقد ينجم عن اختلال هذه الحساسية </a:t>
            </a:r>
            <a:r>
              <a:rPr lang="ar-SA" sz="2400" dirty="0" smtClean="0"/>
              <a:t>أن يفقد المريض المقدرة على التمييز بين حالتي الجوع والشبع،وأن يفقد الشهية للطعام ، ولا يعود يتقزز، ولا يعود ينفعل إلا قليلاً، فيصيبه الخمول وعدم الاكتراث.</a:t>
            </a:r>
            <a:endParaRPr lang="ar-SA" sz="2400" dirty="0"/>
          </a:p>
        </p:txBody>
      </p:sp>
      <p:sp>
        <p:nvSpPr>
          <p:cNvPr id="3" name="Title 2"/>
          <p:cNvSpPr>
            <a:spLocks noGrp="1"/>
          </p:cNvSpPr>
          <p:nvPr>
            <p:ph type="title"/>
          </p:nvPr>
        </p:nvSpPr>
        <p:spPr>
          <a:xfrm>
            <a:off x="457200" y="274638"/>
            <a:ext cx="8229600" cy="706090"/>
          </a:xfrm>
        </p:spPr>
        <p:txBody>
          <a:bodyPr>
            <a:normAutofit fontScale="90000"/>
          </a:bodyPr>
          <a:lstStyle/>
          <a:p>
            <a:pPr algn="ctr"/>
            <a:r>
              <a:rPr lang="ar-SA" dirty="0" smtClean="0">
                <a:solidFill>
                  <a:srgbClr val="FFFF00"/>
                </a:solidFill>
              </a:rPr>
              <a:t>الوظائف الحسية</a:t>
            </a:r>
            <a:endParaRPr lang="ar-SA"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336704"/>
          </a:xfrm>
        </p:spPr>
        <p:txBody>
          <a:bodyPr>
            <a:normAutofit fontScale="92500" lnSpcReduction="10000"/>
          </a:bodyPr>
          <a:lstStyle/>
          <a:p>
            <a:pPr>
              <a:buNone/>
            </a:pPr>
            <a:endParaRPr lang="ar-SA" dirty="0" smtClean="0">
              <a:solidFill>
                <a:srgbClr val="00B0F0"/>
              </a:solidFill>
            </a:endParaRPr>
          </a:p>
          <a:p>
            <a:pPr>
              <a:buNone/>
            </a:pPr>
            <a:r>
              <a:rPr lang="ar-SA" b="1" dirty="0" smtClean="0">
                <a:solidFill>
                  <a:srgbClr val="FFFF00"/>
                </a:solidFill>
              </a:rPr>
              <a:t>وللضوء ثلاث خصائص:</a:t>
            </a:r>
          </a:p>
          <a:p>
            <a:pPr>
              <a:buFontTx/>
              <a:buChar char="-"/>
            </a:pPr>
            <a:r>
              <a:rPr lang="ar-SA" dirty="0" smtClean="0">
                <a:solidFill>
                  <a:srgbClr val="FFFF00"/>
                </a:solidFill>
              </a:rPr>
              <a:t>الشدة  : </a:t>
            </a:r>
            <a:r>
              <a:rPr lang="ar-SA" dirty="0" smtClean="0"/>
              <a:t>ويقابلها درجة النصوع، وتتراوح درجات النصوع بين الحالك والناصع، وما يتوسطهما هو سلم الرمادي.</a:t>
            </a:r>
          </a:p>
          <a:p>
            <a:pPr>
              <a:buFontTx/>
              <a:buChar char="-"/>
            </a:pPr>
            <a:r>
              <a:rPr lang="ar-SA" dirty="0" smtClean="0">
                <a:solidFill>
                  <a:srgbClr val="FFFF00"/>
                </a:solidFill>
              </a:rPr>
              <a:t>التردد: </a:t>
            </a:r>
            <a:r>
              <a:rPr lang="ar-SA" dirty="0" smtClean="0"/>
              <a:t>ويقابلها ألوان الطيف الشمسي وأهمها الأحمر والأصفر والأخضر والأزرق.</a:t>
            </a:r>
          </a:p>
          <a:p>
            <a:pPr>
              <a:buFontTx/>
              <a:buChar char="-"/>
            </a:pPr>
            <a:r>
              <a:rPr lang="ar-SA" dirty="0" smtClean="0">
                <a:solidFill>
                  <a:srgbClr val="FFFF00"/>
                </a:solidFill>
              </a:rPr>
              <a:t>التركيب: </a:t>
            </a:r>
            <a:r>
              <a:rPr lang="ar-SA" dirty="0" smtClean="0"/>
              <a:t>يقابلها الإشباع اللوني، أو ما تمتاز به الألوان الناتجة عن مزج بعض الألوان البسيطة.</a:t>
            </a:r>
          </a:p>
          <a:p>
            <a:pPr>
              <a:buFontTx/>
              <a:buChar char="-"/>
            </a:pPr>
            <a:endParaRPr lang="ar-SA" dirty="0" smtClean="0"/>
          </a:p>
          <a:p>
            <a:pPr>
              <a:buFontTx/>
              <a:buChar char="-"/>
            </a:pPr>
            <a:r>
              <a:rPr lang="ar-SA" b="1" dirty="0" smtClean="0">
                <a:solidFill>
                  <a:srgbClr val="FFFF00"/>
                </a:solidFill>
              </a:rPr>
              <a:t>تمييز اللون :</a:t>
            </a:r>
          </a:p>
          <a:p>
            <a:pPr>
              <a:buNone/>
            </a:pPr>
            <a:r>
              <a:rPr lang="ar-SA" dirty="0" smtClean="0"/>
              <a:t>      هناك </a:t>
            </a:r>
            <a:r>
              <a:rPr lang="ar-SA" dirty="0" smtClean="0">
                <a:solidFill>
                  <a:srgbClr val="FFFF00"/>
                </a:solidFill>
              </a:rPr>
              <a:t>ثلاث وسائل </a:t>
            </a:r>
            <a:r>
              <a:rPr lang="ar-SA" dirty="0" smtClean="0"/>
              <a:t>لتمييز اللون :</a:t>
            </a:r>
          </a:p>
          <a:p>
            <a:pPr>
              <a:buNone/>
            </a:pPr>
            <a:r>
              <a:rPr lang="ar-SA" dirty="0" smtClean="0">
                <a:solidFill>
                  <a:srgbClr val="FFFF00"/>
                </a:solidFill>
              </a:rPr>
              <a:t>-</a:t>
            </a:r>
            <a:r>
              <a:rPr lang="ar-SA" dirty="0" smtClean="0"/>
              <a:t> صنف اللون ( أحمر , أخضر , أصفر , ... الخ ) .</a:t>
            </a:r>
          </a:p>
          <a:p>
            <a:pPr>
              <a:buNone/>
            </a:pPr>
            <a:r>
              <a:rPr lang="ar-SA" dirty="0" smtClean="0">
                <a:solidFill>
                  <a:srgbClr val="FFFF00"/>
                </a:solidFill>
              </a:rPr>
              <a:t>-</a:t>
            </a:r>
            <a:r>
              <a:rPr lang="ar-SA" dirty="0" smtClean="0"/>
              <a:t> النصوع ( درجات الجلاء والقيمة ) .</a:t>
            </a:r>
          </a:p>
          <a:p>
            <a:pPr>
              <a:buNone/>
            </a:pPr>
            <a:r>
              <a:rPr lang="ar-SA" dirty="0" smtClean="0">
                <a:solidFill>
                  <a:srgbClr val="FFFF00"/>
                </a:solidFill>
              </a:rPr>
              <a:t>-</a:t>
            </a:r>
            <a:r>
              <a:rPr lang="ar-SA" dirty="0" smtClean="0"/>
              <a:t> درجة التشبع اللون ( أصفر محمر , نيلي , موف على فوشي ) .</a:t>
            </a:r>
          </a:p>
          <a:p>
            <a:pPr>
              <a:buNone/>
            </a:pPr>
            <a:r>
              <a:rPr lang="ar-SA" dirty="0" smtClean="0"/>
              <a:t>   وتوجد </a:t>
            </a:r>
            <a:r>
              <a:rPr lang="ar-SA" b="1" dirty="0" smtClean="0">
                <a:solidFill>
                  <a:srgbClr val="66FF33"/>
                </a:solidFill>
              </a:rPr>
              <a:t>ثلاثة ألوان رئيسية </a:t>
            </a:r>
            <a:r>
              <a:rPr lang="ar-SA" dirty="0" smtClean="0"/>
              <a:t>أولية لاستجابة الشبكة للضوء </a:t>
            </a:r>
            <a:r>
              <a:rPr lang="ar-SA" b="1" dirty="0" smtClean="0">
                <a:solidFill>
                  <a:srgbClr val="66FF33"/>
                </a:solidFill>
              </a:rPr>
              <a:t>وهي :</a:t>
            </a:r>
            <a:r>
              <a:rPr lang="ar-SA" dirty="0" smtClean="0"/>
              <a:t> </a:t>
            </a:r>
            <a:r>
              <a:rPr lang="ar-SA" b="1" dirty="0" smtClean="0">
                <a:solidFill>
                  <a:srgbClr val="FF0000"/>
                </a:solidFill>
              </a:rPr>
              <a:t>الأحمر</a:t>
            </a:r>
            <a:r>
              <a:rPr lang="ar-SA" b="1" dirty="0" smtClean="0"/>
              <a:t> </a:t>
            </a:r>
            <a:r>
              <a:rPr lang="ar-SA" b="1" dirty="0" smtClean="0">
                <a:solidFill>
                  <a:srgbClr val="66FF33"/>
                </a:solidFill>
              </a:rPr>
              <a:t>والأخضر</a:t>
            </a:r>
            <a:r>
              <a:rPr lang="ar-SA" b="1" dirty="0" smtClean="0"/>
              <a:t> </a:t>
            </a:r>
            <a:r>
              <a:rPr lang="ar-SA" b="1" dirty="0" smtClean="0">
                <a:solidFill>
                  <a:srgbClr val="00B0F0"/>
                </a:solidFill>
              </a:rPr>
              <a:t>والأزرق</a:t>
            </a:r>
            <a:r>
              <a:rPr lang="ar-SA" b="1" dirty="0" smtClean="0"/>
              <a:t>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336704"/>
          </a:xfrm>
        </p:spPr>
        <p:txBody>
          <a:bodyPr>
            <a:normAutofit/>
          </a:bodyPr>
          <a:lstStyle/>
          <a:p>
            <a:pPr>
              <a:buNone/>
            </a:pPr>
            <a:endParaRPr lang="ar-SA" dirty="0" smtClean="0">
              <a:solidFill>
                <a:srgbClr val="FFFF00"/>
              </a:solidFill>
            </a:endParaRPr>
          </a:p>
          <a:p>
            <a:pPr>
              <a:buFont typeface="Arial" pitchFamily="34" charset="0"/>
              <a:buChar char="•"/>
            </a:pPr>
            <a:r>
              <a:rPr lang="ar-SA" sz="2400" b="1" dirty="0" smtClean="0">
                <a:solidFill>
                  <a:srgbClr val="FFFF00"/>
                </a:solidFill>
              </a:rPr>
              <a:t>العمى اللوني: </a:t>
            </a:r>
          </a:p>
          <a:p>
            <a:pPr>
              <a:buFont typeface="Arial" pitchFamily="34" charset="0"/>
              <a:buChar char="•"/>
            </a:pPr>
            <a:r>
              <a:rPr lang="ar-SA" sz="2400" dirty="0" smtClean="0"/>
              <a:t>يوجد </a:t>
            </a:r>
            <a:r>
              <a:rPr lang="ar-SA" sz="2400" dirty="0" smtClean="0">
                <a:solidFill>
                  <a:srgbClr val="FFFF00"/>
                </a:solidFill>
              </a:rPr>
              <a:t>نوعان</a:t>
            </a:r>
            <a:r>
              <a:rPr lang="ar-SA" sz="2400" dirty="0" smtClean="0"/>
              <a:t> كلي وجزئي</a:t>
            </a:r>
          </a:p>
          <a:p>
            <a:pPr>
              <a:buNone/>
            </a:pPr>
            <a:r>
              <a:rPr lang="ar-SA" sz="2400" dirty="0" smtClean="0">
                <a:solidFill>
                  <a:srgbClr val="FFFF00"/>
                </a:solidFill>
              </a:rPr>
              <a:t>         عمى اللوني الكلي : </a:t>
            </a:r>
            <a:r>
              <a:rPr lang="ar-SA" sz="2400" dirty="0" smtClean="0"/>
              <a:t>يعني أن الفرد يرى فقط بالخلايا العصوية </a:t>
            </a:r>
            <a:r>
              <a:rPr lang="ar-SA" sz="2400" b="1" dirty="0" smtClean="0"/>
              <a:t>أي يرى الفاتح والغامق</a:t>
            </a:r>
            <a:r>
              <a:rPr lang="ar-SA" sz="2400" dirty="0" smtClean="0"/>
              <a:t>، ولكنه لا يرى ألوان الطيف المختلفة، وبالتالي لا يرى هؤلاء بالنهار كالاشخاص العاديين؛ فالحياة بالنسبة لهم كالفيلم السينمائي غير الملون    ( أبيض وأسود ) .</a:t>
            </a:r>
          </a:p>
          <a:p>
            <a:pPr>
              <a:buNone/>
            </a:pPr>
            <a:r>
              <a:rPr lang="ar-SA" sz="2400" dirty="0" smtClean="0">
                <a:solidFill>
                  <a:srgbClr val="FFFF00"/>
                </a:solidFill>
              </a:rPr>
              <a:t>        العمى اللوني الجزئي : </a:t>
            </a:r>
            <a:r>
              <a:rPr lang="ar-SA" sz="2400" dirty="0" smtClean="0"/>
              <a:t>وهو ليس مرضاً ، ولا يصاحبه أي اضطراب في العين أو المخ، وكذلك لا يمكن شفاؤه أو تحسينه بالتمرين، وهو خاصية موروثة، والمصاب بالعمى اللوني الجزئي لا يستطيع التمييز بين الألوان الطيفية.</a:t>
            </a:r>
          </a:p>
          <a:p>
            <a:pPr>
              <a:buNone/>
            </a:pPr>
            <a:r>
              <a:rPr lang="ar-SA" sz="2400" dirty="0" smtClean="0"/>
              <a:t>         </a:t>
            </a:r>
            <a:r>
              <a:rPr lang="ar-SA" sz="2400" b="1" dirty="0" smtClean="0">
                <a:solidFill>
                  <a:srgbClr val="66FF33"/>
                </a:solidFill>
              </a:rPr>
              <a:t>ويوجد ثلاثة أنواع من عدم التمييز: </a:t>
            </a:r>
            <a:r>
              <a:rPr lang="ar-SA" sz="2400" b="1" dirty="0" smtClean="0">
                <a:solidFill>
                  <a:srgbClr val="FFFF00"/>
                </a:solidFill>
              </a:rPr>
              <a:t>وأكثرها شيوعاً </a:t>
            </a:r>
            <a:r>
              <a:rPr lang="ar-SA" sz="2400" dirty="0" smtClean="0"/>
              <a:t>هؤلاء الذين يمزجون بين الاحمر والاخضر، ويقال عنهم مصابون بالعمى اللوني الاحمر والاخضر، وقد تبين من هؤلاء المصابين بالعمى اللوني في عين واحدة لا يستطيعون رؤية اللونين الأحمر والأخضر ( يرونه أصفر) لذلك لا يستطيعون التقيد بإشارات المرور . </a:t>
            </a:r>
            <a:endParaRPr lang="ar-SA"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lstStyle/>
          <a:p>
            <a:pPr>
              <a:buNone/>
            </a:pPr>
            <a:r>
              <a:rPr lang="ar-SA" dirty="0" smtClean="0"/>
              <a:t>      السمع كالبصر، يتيح استقبال المؤثرات الحسية الناشئة من مصادر بعيدة. إلا إن السمع وسيلة مهمة للإدراك والأمن.</a:t>
            </a:r>
          </a:p>
          <a:p>
            <a:pPr>
              <a:buNone/>
            </a:pPr>
            <a:r>
              <a:rPr lang="ar-SA" dirty="0" smtClean="0"/>
              <a:t>      </a:t>
            </a:r>
            <a:r>
              <a:rPr lang="ar-SA" b="1" dirty="0" smtClean="0">
                <a:solidFill>
                  <a:srgbClr val="66FF33"/>
                </a:solidFill>
              </a:rPr>
              <a:t>ويحتوي جهاز السمع </a:t>
            </a:r>
            <a:r>
              <a:rPr lang="ar-SA" dirty="0" smtClean="0"/>
              <a:t>على </a:t>
            </a:r>
            <a:r>
              <a:rPr lang="ar-SA" dirty="0" smtClean="0">
                <a:solidFill>
                  <a:srgbClr val="FFFF00"/>
                </a:solidFill>
              </a:rPr>
              <a:t>الأذن الخارجية </a:t>
            </a:r>
            <a:r>
              <a:rPr lang="ar-SA" dirty="0" smtClean="0"/>
              <a:t>التي </a:t>
            </a:r>
            <a:r>
              <a:rPr lang="ar-SA" u="sng" dirty="0" smtClean="0"/>
              <a:t>تلتقط أمواج الصوت</a:t>
            </a:r>
            <a:r>
              <a:rPr lang="ar-SA" dirty="0" smtClean="0"/>
              <a:t>، </a:t>
            </a:r>
            <a:r>
              <a:rPr lang="ar-SA" dirty="0" smtClean="0">
                <a:solidFill>
                  <a:srgbClr val="FFFF00"/>
                </a:solidFill>
              </a:rPr>
              <a:t>والأذن الوسطى </a:t>
            </a:r>
            <a:r>
              <a:rPr lang="ar-SA" dirty="0" smtClean="0"/>
              <a:t>المملوءة بالهواء، والتي </a:t>
            </a:r>
            <a:r>
              <a:rPr lang="ar-SA" u="sng" dirty="0" smtClean="0"/>
              <a:t>تنقل الأمواج</a:t>
            </a:r>
            <a:r>
              <a:rPr lang="ar-SA" dirty="0" smtClean="0"/>
              <a:t>، </a:t>
            </a:r>
            <a:r>
              <a:rPr lang="ar-SA" dirty="0" smtClean="0">
                <a:solidFill>
                  <a:srgbClr val="FFFF00"/>
                </a:solidFill>
              </a:rPr>
              <a:t>والأذن الداخلية</a:t>
            </a:r>
            <a:r>
              <a:rPr lang="ar-SA" dirty="0" smtClean="0"/>
              <a:t> المملوءة بسائل، وهي التي توجد فيها أعضاء السمع النهائية؛ أي </a:t>
            </a:r>
            <a:r>
              <a:rPr lang="ar-SA" u="sng" dirty="0" smtClean="0"/>
              <a:t>المستقبلات الحسية</a:t>
            </a:r>
            <a:r>
              <a:rPr lang="ar-SA" dirty="0" smtClean="0"/>
              <a:t>، التي يربطها العصب السمعي ومساراته بمراكز السمع في المخ.</a:t>
            </a:r>
          </a:p>
          <a:p>
            <a:pPr>
              <a:buNone/>
            </a:pPr>
            <a:endParaRPr lang="ar-SA" dirty="0" smtClean="0"/>
          </a:p>
        </p:txBody>
      </p:sp>
      <p:sp>
        <p:nvSpPr>
          <p:cNvPr id="3" name="Title 2"/>
          <p:cNvSpPr>
            <a:spLocks noGrp="1"/>
          </p:cNvSpPr>
          <p:nvPr>
            <p:ph type="title"/>
          </p:nvPr>
        </p:nvSpPr>
        <p:spPr>
          <a:xfrm>
            <a:off x="457200" y="274638"/>
            <a:ext cx="8229600" cy="706090"/>
          </a:xfrm>
        </p:spPr>
        <p:txBody>
          <a:bodyPr>
            <a:normAutofit/>
          </a:bodyPr>
          <a:lstStyle/>
          <a:p>
            <a:pPr algn="ctr"/>
            <a:r>
              <a:rPr lang="ar-SA" sz="2800" dirty="0" smtClean="0">
                <a:solidFill>
                  <a:srgbClr val="66FF33"/>
                </a:solidFill>
                <a:effectLst/>
              </a:rPr>
              <a:t>5- حاسة السمع</a:t>
            </a:r>
            <a:endParaRPr lang="ar-SA" sz="2800" dirty="0">
              <a:solidFill>
                <a:srgbClr val="66FF33"/>
              </a:solidFill>
              <a:effectLst/>
            </a:endParaRPr>
          </a:p>
        </p:txBody>
      </p:sp>
      <p:pic>
        <p:nvPicPr>
          <p:cNvPr id="4" name="Content Placeholder 3" descr="http://i618.photobucket.com/albums/tt264/1taher1/54172.jpg"/>
          <p:cNvPicPr>
            <a:picLocks/>
          </p:cNvPicPr>
          <p:nvPr/>
        </p:nvPicPr>
        <p:blipFill>
          <a:blip r:embed="rId2" cstate="print"/>
          <a:srcRect/>
          <a:stretch>
            <a:fillRect/>
          </a:stretch>
        </p:blipFill>
        <p:spPr bwMode="auto">
          <a:xfrm>
            <a:off x="2051720" y="4149080"/>
            <a:ext cx="5688632" cy="22789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6120680"/>
          </a:xfrm>
        </p:spPr>
        <p:txBody>
          <a:bodyPr>
            <a:normAutofit fontScale="92500" lnSpcReduction="10000"/>
          </a:bodyPr>
          <a:lstStyle/>
          <a:p>
            <a:pPr>
              <a:buNone/>
            </a:pPr>
            <a:endParaRPr lang="ar-SA" dirty="0" smtClean="0"/>
          </a:p>
          <a:p>
            <a:pPr>
              <a:buNone/>
            </a:pPr>
            <a:endParaRPr lang="ar-SA" dirty="0" smtClean="0"/>
          </a:p>
          <a:p>
            <a:pPr>
              <a:buNone/>
            </a:pPr>
            <a:endParaRPr lang="ar-SA" dirty="0" smtClean="0"/>
          </a:p>
          <a:p>
            <a:pPr>
              <a:buNone/>
            </a:pPr>
            <a:endParaRPr lang="ar-SA" dirty="0" smtClean="0"/>
          </a:p>
          <a:p>
            <a:pPr>
              <a:buNone/>
            </a:pPr>
            <a:endParaRPr lang="ar-SA" dirty="0" smtClean="0"/>
          </a:p>
          <a:p>
            <a:pPr>
              <a:buNone/>
            </a:pPr>
            <a:endParaRPr lang="ar-SA" dirty="0" smtClean="0"/>
          </a:p>
          <a:p>
            <a:pPr>
              <a:buNone/>
            </a:pPr>
            <a:r>
              <a:rPr lang="ar-SA" dirty="0" smtClean="0"/>
              <a:t>         </a:t>
            </a:r>
            <a:r>
              <a:rPr lang="ar-SA" b="1" dirty="0" smtClean="0">
                <a:solidFill>
                  <a:srgbClr val="66FF33"/>
                </a:solidFill>
              </a:rPr>
              <a:t>فأما الإذن الخارجية أو الصوان </a:t>
            </a:r>
            <a:r>
              <a:rPr lang="ar-SA" dirty="0" smtClean="0"/>
              <a:t>( وهو الجزء الظاهر من الأذن).. فإنها ليست ضرورية ويمكن أن نستعيض عنها بوضع يد من حولها، وتتشحم قناتها بإفراز شبيه بالإفراز الدهني في الجلد، يتحول عند تجميده الى </a:t>
            </a:r>
            <a:r>
              <a:rPr lang="ar-SA" b="1" dirty="0" smtClean="0">
                <a:solidFill>
                  <a:srgbClr val="FFFF00"/>
                </a:solidFill>
              </a:rPr>
              <a:t>مادة شمعية تسمى الصماخ </a:t>
            </a:r>
            <a:r>
              <a:rPr lang="ar-SA" dirty="0" smtClean="0"/>
              <a:t>قد تعوق السمع إذا تركت لتتراكم فيها.</a:t>
            </a:r>
          </a:p>
          <a:p>
            <a:pPr>
              <a:buNone/>
            </a:pPr>
            <a:endParaRPr lang="ar-SA" dirty="0" smtClean="0"/>
          </a:p>
          <a:p>
            <a:pPr>
              <a:buNone/>
            </a:pPr>
            <a:r>
              <a:rPr lang="ar-SA" dirty="0" smtClean="0"/>
              <a:t>         وفي نهاية تلك القناة توجد صفيحة مقعرة قليلاً هي طبلة الاذن أو غشاء الطلبة الذي يغلقها إغلاقاً تاماً. وموجات الصوت التي تطرق ذلك الغشاء تحدث الذبذبات التي يدركها المخ في النهاية أصواتاً، وإذا ازدادت الطبلة غلظةً نتيجةً للعدوى والالتهاب المتكررين، أو تعرضت للتلف ، ضعفت حاسة السمع ضعفاً شديداً.</a:t>
            </a:r>
            <a:endParaRPr lang="ar-SA" dirty="0"/>
          </a:p>
        </p:txBody>
      </p:sp>
      <p:pic>
        <p:nvPicPr>
          <p:cNvPr id="4" name="Content Placeholder 3" descr="http://i618.photobucket.com/albums/tt264/1taher1/54172.jpg"/>
          <p:cNvPicPr>
            <a:picLocks/>
          </p:cNvPicPr>
          <p:nvPr/>
        </p:nvPicPr>
        <p:blipFill>
          <a:blip r:embed="rId2" cstate="print"/>
          <a:srcRect/>
          <a:stretch>
            <a:fillRect/>
          </a:stretch>
        </p:blipFill>
        <p:spPr bwMode="auto">
          <a:xfrm>
            <a:off x="1979712" y="188640"/>
            <a:ext cx="5688632" cy="22789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0"/>
            <a:ext cx="8229600" cy="6669360"/>
          </a:xfrm>
        </p:spPr>
        <p:txBody>
          <a:bodyPr>
            <a:normAutofit lnSpcReduction="10000"/>
          </a:bodyPr>
          <a:lstStyle/>
          <a:p>
            <a:endParaRPr lang="ar-SA" dirty="0" smtClean="0"/>
          </a:p>
          <a:p>
            <a:endParaRPr lang="ar-SA" dirty="0" smtClean="0"/>
          </a:p>
          <a:p>
            <a:endParaRPr lang="ar-SA" dirty="0" smtClean="0"/>
          </a:p>
          <a:p>
            <a:endParaRPr lang="ar-SA" dirty="0" smtClean="0"/>
          </a:p>
          <a:p>
            <a:endParaRPr lang="ar-SA" dirty="0" smtClean="0"/>
          </a:p>
          <a:p>
            <a:endParaRPr lang="ar-SA" dirty="0" smtClean="0"/>
          </a:p>
          <a:p>
            <a:endParaRPr lang="ar-SA" dirty="0" smtClean="0"/>
          </a:p>
          <a:p>
            <a:pPr>
              <a:buNone/>
            </a:pPr>
            <a:r>
              <a:rPr lang="ar-SA" dirty="0" smtClean="0"/>
              <a:t>        وتوجد في </a:t>
            </a:r>
            <a:r>
              <a:rPr lang="ar-SA" b="1" dirty="0" smtClean="0">
                <a:solidFill>
                  <a:srgbClr val="66FF33"/>
                </a:solidFill>
              </a:rPr>
              <a:t>الأذن الوسطى </a:t>
            </a:r>
            <a:r>
              <a:rPr lang="ar-SA" dirty="0" smtClean="0"/>
              <a:t>خلف الطبلة مباشرة </a:t>
            </a:r>
            <a:r>
              <a:rPr lang="ar-SA" dirty="0" smtClean="0">
                <a:solidFill>
                  <a:srgbClr val="FFFF00"/>
                </a:solidFill>
              </a:rPr>
              <a:t>ثلاث عظيمات</a:t>
            </a:r>
            <a:r>
              <a:rPr lang="ar-SA" dirty="0" smtClean="0"/>
              <a:t>، ضئيلة الحجم تكون سلسلة متصلة لنقل الذبذبات الى الكوة (النافذة) الواقعة بين الأذن الوسطى والأذن الداخلية.</a:t>
            </a:r>
          </a:p>
          <a:p>
            <a:pPr>
              <a:buNone/>
            </a:pPr>
            <a:endParaRPr lang="ar-SA" dirty="0" smtClean="0"/>
          </a:p>
          <a:p>
            <a:pPr>
              <a:buNone/>
            </a:pPr>
            <a:r>
              <a:rPr lang="ar-SA" dirty="0" smtClean="0"/>
              <a:t>       ولهذه </a:t>
            </a:r>
            <a:r>
              <a:rPr lang="ar-SA" dirty="0" smtClean="0">
                <a:solidFill>
                  <a:srgbClr val="FFFF00"/>
                </a:solidFill>
              </a:rPr>
              <a:t>العظيمات اسماء </a:t>
            </a:r>
            <a:r>
              <a:rPr lang="ar-SA" dirty="0" smtClean="0"/>
              <a:t>خاصة تشير الى أشكالها، </a:t>
            </a:r>
            <a:r>
              <a:rPr lang="ar-SA" dirty="0" smtClean="0">
                <a:solidFill>
                  <a:srgbClr val="FFFF00"/>
                </a:solidFill>
              </a:rPr>
              <a:t>فالمطرقة</a:t>
            </a:r>
            <a:r>
              <a:rPr lang="ar-SA" dirty="0" smtClean="0"/>
              <a:t> يتصل مقبضها بالطبلة، ورأسها بالعظيمة الثانية وهي </a:t>
            </a:r>
            <a:r>
              <a:rPr lang="ar-SA" dirty="0" smtClean="0">
                <a:solidFill>
                  <a:srgbClr val="FFFF00"/>
                </a:solidFill>
              </a:rPr>
              <a:t>السندان</a:t>
            </a:r>
            <a:r>
              <a:rPr lang="ar-SA" dirty="0" smtClean="0"/>
              <a:t> التي تتصل بدورها بالعظيمة الثالثة التي تسمى </a:t>
            </a:r>
            <a:r>
              <a:rPr lang="ar-SA" dirty="0" smtClean="0">
                <a:solidFill>
                  <a:srgbClr val="FFFF00"/>
                </a:solidFill>
              </a:rPr>
              <a:t>الركاب</a:t>
            </a:r>
            <a:r>
              <a:rPr lang="ar-SA" dirty="0" smtClean="0"/>
              <a:t> وتقع قدمها في مواجهة الكوة، وإذا تصلبت الأربطة التي تصل تلك العظيمات بعضها ببعض، قلت قدرتها على الاهتزاز وأصيبت الأذن بصمم جزئي.</a:t>
            </a:r>
          </a:p>
        </p:txBody>
      </p:sp>
      <p:pic>
        <p:nvPicPr>
          <p:cNvPr id="5" name="Content Placeholder 3" descr="http://i618.photobucket.com/albums/tt264/1taher1/54172.jpg"/>
          <p:cNvPicPr>
            <a:picLocks/>
          </p:cNvPicPr>
          <p:nvPr/>
        </p:nvPicPr>
        <p:blipFill>
          <a:blip r:embed="rId2" cstate="print"/>
          <a:srcRect/>
          <a:stretch>
            <a:fillRect/>
          </a:stretch>
        </p:blipFill>
        <p:spPr bwMode="auto">
          <a:xfrm>
            <a:off x="1979712" y="188640"/>
            <a:ext cx="5688632" cy="22789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192688"/>
          </a:xfrm>
        </p:spPr>
        <p:txBody>
          <a:bodyPr>
            <a:normAutofit/>
          </a:bodyPr>
          <a:lstStyle/>
          <a:p>
            <a:endParaRPr lang="ar-SA" dirty="0" smtClean="0"/>
          </a:p>
          <a:p>
            <a:pPr>
              <a:buNone/>
            </a:pPr>
            <a:r>
              <a:rPr lang="ar-SA" dirty="0" smtClean="0"/>
              <a:t>      والهواء الذي في الأذن الوسطى يمتص على الدوام، وهذ الغرفة تتصل بالبلعوم بواسطة </a:t>
            </a:r>
            <a:r>
              <a:rPr lang="ar-SA" dirty="0" smtClean="0">
                <a:solidFill>
                  <a:srgbClr val="FFFF00"/>
                </a:solidFill>
              </a:rPr>
              <a:t>قناة ( استاكيوس )</a:t>
            </a:r>
            <a:r>
              <a:rPr lang="ar-SA" dirty="0" smtClean="0"/>
              <a:t>، ومن ثم يتجدد هواؤها بما يندفع إليها من الهواء في أثناء الابتلاع أو السعال أو العطاس، فيعود ضغط الهواء على كل من سطحي غشاء الطبلة إلى الاتزان.</a:t>
            </a:r>
          </a:p>
          <a:p>
            <a:pPr>
              <a:buNone/>
            </a:pPr>
            <a:r>
              <a:rPr lang="ar-SA" b="1" dirty="0" smtClean="0">
                <a:solidFill>
                  <a:srgbClr val="66FF33"/>
                </a:solidFill>
              </a:rPr>
              <a:t>      أما الأذن الداخلية</a:t>
            </a:r>
            <a:r>
              <a:rPr lang="ar-SA" dirty="0" smtClean="0"/>
              <a:t>.. فإنها مملوءة بسائل، تنتقل خلاله الذبذبات الحاصلة في الغشاء المشدود على الكوة، حتى تصل الى العضو النهائي أو العنصر العصبي في الجهاز، وهو </a:t>
            </a:r>
            <a:r>
              <a:rPr lang="ar-SA" b="1" dirty="0" smtClean="0">
                <a:solidFill>
                  <a:srgbClr val="66FF33"/>
                </a:solidFill>
              </a:rPr>
              <a:t>القوقعة</a:t>
            </a:r>
            <a:r>
              <a:rPr lang="ar-SA" dirty="0" smtClean="0"/>
              <a:t> التي </a:t>
            </a:r>
            <a:r>
              <a:rPr lang="ar-SA" dirty="0" smtClean="0">
                <a:solidFill>
                  <a:srgbClr val="FFFF00"/>
                </a:solidFill>
              </a:rPr>
              <a:t>هي</a:t>
            </a:r>
            <a:r>
              <a:rPr lang="ar-SA" dirty="0" smtClean="0"/>
              <a:t> </a:t>
            </a:r>
            <a:r>
              <a:rPr lang="ar-SA" b="1" dirty="0" smtClean="0"/>
              <a:t>أنبوبة مملوءة بسائل يزيد طولها قليلاً عن البوصة، وتلتف حول نفسها التفاف قوقعة الحلزون.</a:t>
            </a:r>
          </a:p>
          <a:p>
            <a:pPr>
              <a:buNone/>
            </a:pPr>
            <a:r>
              <a:rPr lang="ar-SA" dirty="0" smtClean="0"/>
              <a:t>       </a:t>
            </a:r>
            <a:r>
              <a:rPr lang="ar-SA" b="1" dirty="0" smtClean="0">
                <a:solidFill>
                  <a:srgbClr val="66FF33"/>
                </a:solidFill>
              </a:rPr>
              <a:t>وتوجد في القوقعة </a:t>
            </a:r>
            <a:r>
              <a:rPr lang="ar-SA" dirty="0" smtClean="0"/>
              <a:t>خلايا لها بروزات شعرية الشكل، تلتقط الأمواج من السائل، ثم ينتقل منها السيال العصبي خلال المشتبكات العصبية إلى عقد العصب الدماغي الثامن، إلي العصب السمعي الذي يرسل محاوره إلى المخ. </a:t>
            </a:r>
            <a:endParaRPr lang="ar-S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5746643"/>
          </a:xfrm>
        </p:spPr>
        <p:txBody>
          <a:bodyPr/>
          <a:lstStyle/>
          <a:p>
            <a:pPr>
              <a:buNone/>
            </a:pPr>
            <a:r>
              <a:rPr lang="ar-SA" dirty="0" smtClean="0"/>
              <a:t>     </a:t>
            </a:r>
          </a:p>
          <a:p>
            <a:pPr>
              <a:buNone/>
            </a:pPr>
            <a:r>
              <a:rPr lang="ar-SA" dirty="0" smtClean="0"/>
              <a:t>      ويتراوح سلم الذبذبات الصوتية التي تدركها الأذن البشرية بين 20-20000 ذبذبة في الثانية.</a:t>
            </a:r>
          </a:p>
          <a:p>
            <a:pPr>
              <a:buNone/>
            </a:pPr>
            <a:r>
              <a:rPr lang="ar-SA" dirty="0" smtClean="0">
                <a:solidFill>
                  <a:srgbClr val="FFFF00"/>
                </a:solidFill>
              </a:rPr>
              <a:t>وللصوت ثلاث خصائص وهي:</a:t>
            </a:r>
          </a:p>
          <a:p>
            <a:pPr>
              <a:buNone/>
            </a:pPr>
            <a:r>
              <a:rPr lang="ar-SA" dirty="0" smtClean="0">
                <a:solidFill>
                  <a:srgbClr val="FFFF00"/>
                </a:solidFill>
              </a:rPr>
              <a:t>الشدة أو سعة الموجة: </a:t>
            </a:r>
            <a:r>
              <a:rPr lang="ar-SA" dirty="0" smtClean="0"/>
              <a:t>ويقابلها مايعرف بالرنة فيقال عن الصوت إنه قوي رنان أو ضعيف خافت.</a:t>
            </a:r>
          </a:p>
          <a:p>
            <a:pPr>
              <a:buNone/>
            </a:pPr>
            <a:r>
              <a:rPr lang="ar-SA" dirty="0" smtClean="0">
                <a:solidFill>
                  <a:srgbClr val="FFFF00"/>
                </a:solidFill>
              </a:rPr>
              <a:t>التردد أو طول الموجة: </a:t>
            </a:r>
            <a:r>
              <a:rPr lang="ar-SA" dirty="0" smtClean="0"/>
              <a:t>ويقابله مايعرف بالكيفية الصوتية، أي ما تمتاز به الأنغام الصادرة عن الآلات المختلفة باختلاف أجزائها الرنانة ( أوتار أو خشب أو نحاس).</a:t>
            </a:r>
          </a:p>
          <a:p>
            <a:pPr>
              <a:buNone/>
            </a:pPr>
            <a:r>
              <a:rPr lang="ar-SA" dirty="0" smtClean="0">
                <a:solidFill>
                  <a:srgbClr val="FFFF00"/>
                </a:solidFill>
              </a:rPr>
              <a:t>درجة التركيب:</a:t>
            </a:r>
            <a:r>
              <a:rPr lang="ar-SA" dirty="0" smtClean="0">
                <a:solidFill>
                  <a:srgbClr val="00B0F0"/>
                </a:solidFill>
              </a:rPr>
              <a:t> </a:t>
            </a:r>
            <a:r>
              <a:rPr lang="ar-SA" dirty="0" smtClean="0"/>
              <a:t>أي تركيب النغمة الأساسية بنغمات أخرى تعرف بالنغمات التوافقية.</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404664"/>
            <a:ext cx="8229600" cy="6192688"/>
          </a:xfrm>
        </p:spPr>
        <p:txBody>
          <a:bodyPr>
            <a:normAutofit fontScale="92500"/>
          </a:bodyPr>
          <a:lstStyle/>
          <a:p>
            <a:endParaRPr lang="ar-SA" dirty="0" smtClean="0"/>
          </a:p>
          <a:p>
            <a:endParaRPr lang="ar-SA" dirty="0" smtClean="0"/>
          </a:p>
          <a:p>
            <a:endParaRPr lang="ar-SA" dirty="0" smtClean="0"/>
          </a:p>
          <a:p>
            <a:endParaRPr lang="ar-SA" dirty="0" smtClean="0"/>
          </a:p>
          <a:p>
            <a:endParaRPr lang="ar-SA" dirty="0" smtClean="0"/>
          </a:p>
          <a:p>
            <a:pPr>
              <a:buNone/>
            </a:pPr>
            <a:endParaRPr lang="ar-SA" dirty="0" smtClean="0"/>
          </a:p>
          <a:p>
            <a:pPr>
              <a:buNone/>
            </a:pPr>
            <a:r>
              <a:rPr lang="ar-SA" b="1" dirty="0" smtClean="0">
                <a:solidFill>
                  <a:srgbClr val="FFFF00"/>
                </a:solidFill>
              </a:rPr>
              <a:t>        والأذن البشرية </a:t>
            </a:r>
            <a:r>
              <a:rPr lang="ar-SA" dirty="0" smtClean="0"/>
              <a:t>أدق تحليلاً وأنفذ تمييزاً للكيفيات الصوتية من العين للكيفيات الضوئية؛ فليس في إمكان العين تحليل اللون المركب إلى ألوانه البسيطة، في حين تميز الأذن المدربة بين النغم الأساسي والأنغام التوافقية.</a:t>
            </a:r>
          </a:p>
          <a:p>
            <a:pPr>
              <a:buNone/>
            </a:pPr>
            <a:r>
              <a:rPr lang="ar-SA" dirty="0" smtClean="0"/>
              <a:t>        </a:t>
            </a:r>
            <a:r>
              <a:rPr lang="ar-SA" b="1" dirty="0" smtClean="0">
                <a:solidFill>
                  <a:srgbClr val="66FF33"/>
                </a:solidFill>
              </a:rPr>
              <a:t>وتحوي القوقعة </a:t>
            </a:r>
            <a:r>
              <a:rPr lang="ar-SA" dirty="0" smtClean="0"/>
              <a:t>الخلايا الخاصة بالاستجابة الصوتية، وهذه الخلايا تقع على الغشاء القاعدي، وأن كل جزء من هذا الغشاء يحس بذبذبات خاصة، ويبدأ الاهتزاز عندما ينبه بواسطة السائل الذي يملأ القوقعة، وهكذا يختص كل جزء من الغشاء بذبذبة معينة ولا يستجيب إلا لها، وإذا حدث مرض في جزء خاص من هذا الغشاء .. يفقد استجابته لهذه الذبذبة أو هذا الصوت.</a:t>
            </a:r>
          </a:p>
          <a:p>
            <a:endParaRPr lang="ar-SA" dirty="0" smtClean="0"/>
          </a:p>
        </p:txBody>
      </p:sp>
      <p:pic>
        <p:nvPicPr>
          <p:cNvPr id="6" name="Content Placeholder 3" descr="http://i618.photobucket.com/albums/tt264/1taher1/54172.jpg"/>
          <p:cNvPicPr>
            <a:picLocks/>
          </p:cNvPicPr>
          <p:nvPr/>
        </p:nvPicPr>
        <p:blipFill>
          <a:blip r:embed="rId2" cstate="print"/>
          <a:srcRect/>
          <a:stretch>
            <a:fillRect/>
          </a:stretch>
        </p:blipFill>
        <p:spPr bwMode="auto">
          <a:xfrm>
            <a:off x="2051720" y="188640"/>
            <a:ext cx="5688632" cy="22789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264696"/>
          </a:xfrm>
        </p:spPr>
        <p:txBody>
          <a:bodyPr>
            <a:normAutofit lnSpcReduction="10000"/>
          </a:bodyPr>
          <a:lstStyle/>
          <a:p>
            <a:pPr>
              <a:buNone/>
            </a:pPr>
            <a:r>
              <a:rPr lang="ar-SA" dirty="0" smtClean="0"/>
              <a:t>       وبينت الابحاث الحديثة أن التعرض المستمر لضوضاء عالية لمدة طويلة يسبب ضموراً في بعض خلايا الغشاء القاعدي، ويفقد الفرد السمع عند سماعه المتكرر للأجهزة الكهربائية الموسيقية الحديثة في الموسيقى الغربية، أو المعيشة في الضوضاء المستمرة. </a:t>
            </a:r>
          </a:p>
          <a:p>
            <a:pPr>
              <a:buNone/>
            </a:pPr>
            <a:endParaRPr lang="ar-SA" dirty="0" smtClean="0"/>
          </a:p>
          <a:p>
            <a:pPr algn="ctr">
              <a:buNone/>
            </a:pPr>
            <a:r>
              <a:rPr lang="ar-SA" b="1" dirty="0" smtClean="0">
                <a:solidFill>
                  <a:srgbClr val="66FF33"/>
                </a:solidFill>
              </a:rPr>
              <a:t>6- حاسة الاتزان</a:t>
            </a:r>
          </a:p>
          <a:p>
            <a:pPr>
              <a:buNone/>
            </a:pPr>
            <a:r>
              <a:rPr lang="ar-SA" dirty="0" smtClean="0"/>
              <a:t>       لا يمكن الاحتفاظ على اعتدال القامة أثناء المشي أو الوقوف، إذا فقدنا القدرة على التوازن، </a:t>
            </a:r>
            <a:r>
              <a:rPr lang="ar-SA" b="1" dirty="0" smtClean="0">
                <a:solidFill>
                  <a:srgbClr val="66FF33"/>
                </a:solidFill>
              </a:rPr>
              <a:t>وتعتمد حاسة الاتزان </a:t>
            </a:r>
            <a:r>
              <a:rPr lang="ar-SA" dirty="0" smtClean="0"/>
              <a:t>على </a:t>
            </a:r>
            <a:r>
              <a:rPr lang="ar-SA" b="1" dirty="0" smtClean="0"/>
              <a:t>أحاسيس متعددة تصدر من الجلد والعضلات والعينين، ومن جزء من الأذن الداخلية     ( الجزء التيهي) </a:t>
            </a:r>
            <a:r>
              <a:rPr lang="ar-SA" b="1" dirty="0" smtClean="0">
                <a:solidFill>
                  <a:srgbClr val="FFFF00"/>
                </a:solidFill>
              </a:rPr>
              <a:t>يسمى</a:t>
            </a:r>
            <a:r>
              <a:rPr lang="ar-SA" b="1" dirty="0" smtClean="0"/>
              <a:t> القنوات الهلالية،</a:t>
            </a:r>
            <a:r>
              <a:rPr lang="ar-SA" dirty="0" smtClean="0"/>
              <a:t> ولها دور كبير في هذا المجال.</a:t>
            </a:r>
          </a:p>
          <a:p>
            <a:pPr>
              <a:buNone/>
            </a:pPr>
            <a:r>
              <a:rPr lang="ar-SA" dirty="0" smtClean="0"/>
              <a:t>      وهناك </a:t>
            </a:r>
            <a:r>
              <a:rPr lang="ar-SA" b="1" dirty="0" smtClean="0">
                <a:solidFill>
                  <a:srgbClr val="66FF33"/>
                </a:solidFill>
              </a:rPr>
              <a:t>عضوان صغيران </a:t>
            </a:r>
            <a:r>
              <a:rPr lang="ar-SA" dirty="0" smtClean="0"/>
              <a:t>في هذه المنطقة ، يسهمان في المحافظة على توازن الجسم، </a:t>
            </a:r>
            <a:r>
              <a:rPr lang="ar-SA" b="1" dirty="0" smtClean="0">
                <a:solidFill>
                  <a:srgbClr val="66FF33"/>
                </a:solidFill>
              </a:rPr>
              <a:t>وهما</a:t>
            </a:r>
            <a:r>
              <a:rPr lang="ar-SA" dirty="0" smtClean="0">
                <a:solidFill>
                  <a:srgbClr val="FFFF00"/>
                </a:solidFill>
              </a:rPr>
              <a:t> القريبة ( القربة الصغيرة) والكييس ( الكيس الصغير)</a:t>
            </a:r>
            <a:r>
              <a:rPr lang="ar-SA" dirty="0" smtClean="0"/>
              <a:t>، وفي كل من هذين العضوين بقع من الخلايا ذات الزوائد الشعرية، وتتصل هذه الزوائد بمادة هلامية فيها بللورات جيرية، فإذا ما تغيرت أوضاع هذه الأعضاء أنبأت بالوضع الذي يتخذه الرأس.</a:t>
            </a:r>
            <a:endParaRPr lang="ar-S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52736"/>
            <a:ext cx="8229600" cy="4954555"/>
          </a:xfrm>
        </p:spPr>
        <p:txBody>
          <a:bodyPr/>
          <a:lstStyle/>
          <a:p>
            <a:r>
              <a:rPr lang="ar-SA" dirty="0" smtClean="0"/>
              <a:t>تتم دراسة الإحساس على </a:t>
            </a:r>
            <a:r>
              <a:rPr lang="ar-SA" dirty="0" smtClean="0">
                <a:solidFill>
                  <a:srgbClr val="FFFF00"/>
                </a:solidFill>
              </a:rPr>
              <a:t>ثلاث مراحل وهي:</a:t>
            </a:r>
          </a:p>
          <a:p>
            <a:pPr>
              <a:buNone/>
            </a:pPr>
            <a:r>
              <a:rPr lang="ar-SA" dirty="0" smtClean="0">
                <a:solidFill>
                  <a:srgbClr val="FFFF00"/>
                </a:solidFill>
              </a:rPr>
              <a:t>1- مرحلة الشروط الفيزيائية: </a:t>
            </a:r>
            <a:r>
              <a:rPr lang="ar-SA" dirty="0" smtClean="0"/>
              <a:t>لا يؤثر المنبه الحسي إلا إذا مس العضو الحاس، ويكون هذا التماس إما مباشراً كما في اللمس أو الذوق، وإما غير مباشر كما في الشم والبصر والسمع.</a:t>
            </a:r>
          </a:p>
          <a:p>
            <a:pPr>
              <a:buNone/>
            </a:pPr>
            <a:r>
              <a:rPr lang="ar-SA" dirty="0" smtClean="0">
                <a:solidFill>
                  <a:srgbClr val="FFFF00"/>
                </a:solidFill>
              </a:rPr>
              <a:t>2- مرحلة الشروط الفسيولوجية: وتنقسم</a:t>
            </a:r>
            <a:r>
              <a:rPr lang="ar-SA" dirty="0" smtClean="0"/>
              <a:t> الى مراحل فرعية </a:t>
            </a:r>
            <a:r>
              <a:rPr lang="ar-SA" dirty="0" smtClean="0">
                <a:solidFill>
                  <a:srgbClr val="FFFF00"/>
                </a:solidFill>
              </a:rPr>
              <a:t>هي:</a:t>
            </a:r>
          </a:p>
          <a:p>
            <a:pPr marL="624078" indent="-514350">
              <a:buNone/>
            </a:pPr>
            <a:r>
              <a:rPr lang="ar-SA" dirty="0" smtClean="0">
                <a:solidFill>
                  <a:srgbClr val="FFFF00"/>
                </a:solidFill>
              </a:rPr>
              <a:t>أ-</a:t>
            </a:r>
            <a:r>
              <a:rPr lang="ar-SA" dirty="0" smtClean="0"/>
              <a:t> انفعال العضو الحاس المحيطي وهو استقبال نوع معين من التنبيهات وتركيزها ثم تحليلها.</a:t>
            </a:r>
          </a:p>
          <a:p>
            <a:pPr marL="624078" indent="-514350">
              <a:buNone/>
            </a:pPr>
            <a:r>
              <a:rPr lang="ar-SA" dirty="0" smtClean="0">
                <a:solidFill>
                  <a:srgbClr val="FFFF00"/>
                </a:solidFill>
              </a:rPr>
              <a:t>ب-</a:t>
            </a:r>
            <a:r>
              <a:rPr lang="ar-SA" dirty="0" smtClean="0"/>
              <a:t> توصيل التنبيه بواسطة العصب المورد إلى المراكز العليا في اللحاء.</a:t>
            </a:r>
          </a:p>
          <a:p>
            <a:pPr marL="624078" indent="-514350">
              <a:buNone/>
            </a:pPr>
            <a:r>
              <a:rPr lang="ar-SA" dirty="0" smtClean="0">
                <a:solidFill>
                  <a:srgbClr val="FFFF00"/>
                </a:solidFill>
              </a:rPr>
              <a:t>ج-</a:t>
            </a:r>
            <a:r>
              <a:rPr lang="ar-SA" dirty="0" smtClean="0"/>
              <a:t> انفعال المركز الحسي في اللحاء ( والمراكز العصبية ليست مستقلة، فهناك ألياف </a:t>
            </a:r>
            <a:r>
              <a:rPr lang="ar-SA" dirty="0" smtClean="0">
                <a:solidFill>
                  <a:srgbClr val="FFFF00"/>
                </a:solidFill>
              </a:rPr>
              <a:t>ترابط</a:t>
            </a:r>
            <a:r>
              <a:rPr lang="ar-SA" dirty="0" smtClean="0"/>
              <a:t> تصل المراكز بعضها ببعض، وهذا </a:t>
            </a:r>
            <a:r>
              <a:rPr lang="ar-SA" dirty="0" smtClean="0">
                <a:solidFill>
                  <a:srgbClr val="FFFF00"/>
                </a:solidFill>
              </a:rPr>
              <a:t>يفسر</a:t>
            </a:r>
            <a:r>
              <a:rPr lang="ar-SA" dirty="0" smtClean="0"/>
              <a:t> تكامل الإحساسات المختلفة في العمليات الإدراكية المركبة).</a:t>
            </a:r>
            <a:endParaRPr lang="ar-SA" dirty="0"/>
          </a:p>
        </p:txBody>
      </p:sp>
      <p:sp>
        <p:nvSpPr>
          <p:cNvPr id="3" name="Title 2"/>
          <p:cNvSpPr>
            <a:spLocks noGrp="1"/>
          </p:cNvSpPr>
          <p:nvPr>
            <p:ph type="title"/>
          </p:nvPr>
        </p:nvSpPr>
        <p:spPr>
          <a:xfrm>
            <a:off x="457200" y="274638"/>
            <a:ext cx="8229600" cy="706090"/>
          </a:xfrm>
        </p:spPr>
        <p:txBody>
          <a:bodyPr>
            <a:normAutofit/>
          </a:bodyPr>
          <a:lstStyle/>
          <a:p>
            <a:pPr algn="ctr"/>
            <a:r>
              <a:rPr lang="ar-SA" sz="3200" dirty="0" smtClean="0">
                <a:solidFill>
                  <a:srgbClr val="FFFF00"/>
                </a:solidFill>
                <a:effectLst/>
              </a:rPr>
              <a:t>عملية التنبيه وظاهرة الإحساس</a:t>
            </a:r>
            <a:endParaRPr lang="ar-SA" sz="3200" dirty="0">
              <a:solidFill>
                <a:srgbClr val="FFFF00"/>
              </a:solidFill>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264696"/>
          </a:xfrm>
        </p:spPr>
        <p:txBody>
          <a:bodyPr>
            <a:normAutofit fontScale="92500" lnSpcReduction="10000"/>
          </a:bodyPr>
          <a:lstStyle/>
          <a:p>
            <a:pPr algn="just">
              <a:buNone/>
            </a:pPr>
            <a:r>
              <a:rPr lang="ar-SA" dirty="0" smtClean="0">
                <a:solidFill>
                  <a:srgbClr val="FFFF00"/>
                </a:solidFill>
              </a:rPr>
              <a:t>ثانياً - الحساسية الباطنية الخاصة:</a:t>
            </a:r>
          </a:p>
          <a:p>
            <a:pPr algn="just">
              <a:buNone/>
            </a:pPr>
            <a:r>
              <a:rPr lang="ar-SA" sz="2600" dirty="0" smtClean="0"/>
              <a:t>        التوتر العضلي، والحركة، والتوازن. هي أكثر تمييزاً من الحساسية الحشوية، إذ إن لها أعضاء خاصة لاستقبال التنبيهات الموجودة </a:t>
            </a:r>
            <a:r>
              <a:rPr lang="ar-SA" sz="2600" dirty="0" smtClean="0">
                <a:solidFill>
                  <a:srgbClr val="FFC000"/>
                </a:solidFill>
              </a:rPr>
              <a:t>في :</a:t>
            </a:r>
          </a:p>
          <a:p>
            <a:pPr marL="624078" indent="-514350" algn="just">
              <a:buNone/>
            </a:pPr>
            <a:r>
              <a:rPr lang="ar-SA" sz="2600" dirty="0" smtClean="0"/>
              <a:t>  </a:t>
            </a:r>
            <a:r>
              <a:rPr lang="ar-SA" sz="2600" dirty="0" smtClean="0">
                <a:solidFill>
                  <a:srgbClr val="FFC000"/>
                </a:solidFill>
              </a:rPr>
              <a:t>أ-</a:t>
            </a:r>
            <a:r>
              <a:rPr lang="ar-SA" sz="2600" dirty="0" smtClean="0">
                <a:solidFill>
                  <a:srgbClr val="00B0F0"/>
                </a:solidFill>
              </a:rPr>
              <a:t> </a:t>
            </a:r>
            <a:r>
              <a:rPr lang="ar-SA" sz="2600" dirty="0" smtClean="0"/>
              <a:t>العضلات والأوتار والمفاصل.</a:t>
            </a:r>
          </a:p>
          <a:p>
            <a:pPr marL="624078" indent="-514350" algn="just">
              <a:buNone/>
            </a:pPr>
            <a:r>
              <a:rPr lang="ar-SA" sz="2600" dirty="0" smtClean="0">
                <a:solidFill>
                  <a:srgbClr val="FFC000"/>
                </a:solidFill>
              </a:rPr>
              <a:t>ب-</a:t>
            </a:r>
            <a:r>
              <a:rPr lang="ar-SA" sz="2600" dirty="0" smtClean="0">
                <a:solidFill>
                  <a:srgbClr val="00B0F0"/>
                </a:solidFill>
              </a:rPr>
              <a:t> </a:t>
            </a:r>
            <a:r>
              <a:rPr lang="ar-SA" sz="2600" dirty="0" smtClean="0"/>
              <a:t>الجزء التيهي التوازني من الأذن الداخلية.</a:t>
            </a:r>
          </a:p>
          <a:p>
            <a:pPr marL="624078" indent="-514350" algn="just">
              <a:buNone/>
            </a:pPr>
            <a:r>
              <a:rPr lang="ar-SA" sz="2600" dirty="0" smtClean="0"/>
              <a:t>         وهذه الحساسية متنوعة النواحي </a:t>
            </a:r>
            <a:r>
              <a:rPr lang="ar-SA" sz="2600" dirty="0" smtClean="0">
                <a:solidFill>
                  <a:srgbClr val="FFC000"/>
                </a:solidFill>
              </a:rPr>
              <a:t>لتعدد أدواتها </a:t>
            </a:r>
            <a:r>
              <a:rPr lang="ar-SA" sz="2600" dirty="0" smtClean="0"/>
              <a:t>، وهي بمثابة حساسية لمسية عميقة، </a:t>
            </a:r>
            <a:r>
              <a:rPr lang="ar-SA" sz="2600" dirty="0" smtClean="0">
                <a:solidFill>
                  <a:srgbClr val="FFFF00"/>
                </a:solidFill>
              </a:rPr>
              <a:t>لأنها</a:t>
            </a:r>
            <a:r>
              <a:rPr lang="ar-SA" sz="2600" dirty="0" smtClean="0"/>
              <a:t> متصلة بالحساسية الحشوية من جهة، وبالحساسية اللمسية السطحية المنتشرة، وتتأثر بالمنبهات الميكانيكية كالضغط ، والشد والاحتكاك، والحركة. </a:t>
            </a:r>
          </a:p>
          <a:p>
            <a:pPr marL="624078" indent="-514350" algn="just">
              <a:buNone/>
            </a:pPr>
            <a:r>
              <a:rPr lang="ar-SA" sz="2600" dirty="0" smtClean="0">
                <a:solidFill>
                  <a:srgbClr val="66FF33"/>
                </a:solidFill>
              </a:rPr>
              <a:t>  وتنقسم أو تصنف مظاهرها بالنسبة الى أدواتها:</a:t>
            </a:r>
          </a:p>
          <a:p>
            <a:pPr marL="624078" indent="-514350" algn="just">
              <a:buNone/>
            </a:pPr>
            <a:r>
              <a:rPr lang="ar-SA" sz="2600" dirty="0" smtClean="0">
                <a:solidFill>
                  <a:srgbClr val="66FF33"/>
                </a:solidFill>
              </a:rPr>
              <a:t>   أ - الحساسية الخاصة بجهاز الروافع ( حاسة الحركة ) : </a:t>
            </a:r>
            <a:r>
              <a:rPr lang="ar-SA" sz="2600" dirty="0" smtClean="0"/>
              <a:t>عظام، مفاصل، أوتار، عضلات. </a:t>
            </a:r>
          </a:p>
          <a:p>
            <a:pPr marL="624078" indent="-514350" algn="just">
              <a:buNone/>
            </a:pPr>
            <a:r>
              <a:rPr lang="ar-SA" sz="2600" dirty="0" smtClean="0"/>
              <a:t>      </a:t>
            </a:r>
            <a:r>
              <a:rPr lang="ar-SA" sz="2600" dirty="0" smtClean="0">
                <a:solidFill>
                  <a:srgbClr val="FFC000"/>
                </a:solidFill>
              </a:rPr>
              <a:t>وتقسم إلى :</a:t>
            </a:r>
          </a:p>
          <a:p>
            <a:pPr marL="624078" indent="-514350" algn="just">
              <a:buNone/>
            </a:pPr>
            <a:r>
              <a:rPr lang="ar-SA" sz="2600" dirty="0" smtClean="0"/>
              <a:t>   </a:t>
            </a:r>
            <a:r>
              <a:rPr lang="ar-SA" sz="2600" dirty="0" smtClean="0">
                <a:solidFill>
                  <a:srgbClr val="FFC000"/>
                </a:solidFill>
              </a:rPr>
              <a:t>*</a:t>
            </a:r>
            <a:r>
              <a:rPr lang="ar-SA" sz="2600" dirty="0" smtClean="0"/>
              <a:t> </a:t>
            </a:r>
            <a:r>
              <a:rPr lang="ar-SA" sz="2600" dirty="0" smtClean="0">
                <a:solidFill>
                  <a:srgbClr val="FFC000"/>
                </a:solidFill>
              </a:rPr>
              <a:t>الحاسة التوترية العضلية : </a:t>
            </a:r>
            <a:r>
              <a:rPr lang="ar-SA" sz="2600" dirty="0" smtClean="0"/>
              <a:t>الإحساس بالضغط العميق وبالجهد والمقاومة والتعب، والإحساس بثقل الأجسام في حالة تثبيت العضد والساعد واليد.</a:t>
            </a:r>
          </a:p>
          <a:p>
            <a:pPr marL="624078" indent="-514350" algn="just">
              <a:buNone/>
            </a:pPr>
            <a:r>
              <a:rPr lang="ar-SA" sz="2600" dirty="0" smtClean="0"/>
              <a:t>   </a:t>
            </a:r>
            <a:r>
              <a:rPr lang="ar-SA" sz="2600" dirty="0" smtClean="0">
                <a:solidFill>
                  <a:srgbClr val="FFC000"/>
                </a:solidFill>
              </a:rPr>
              <a:t>* الحاسة الحركية : </a:t>
            </a:r>
            <a:r>
              <a:rPr lang="ar-SA" sz="2600" dirty="0" smtClean="0"/>
              <a:t>الإحساس بوضع الأطراف وحركتها (مدى، اتجاه، سرعة) بالنسبة للجسم وبالنسبة إلى بعضها البعض مع بقاء الرأس ثابت.</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832648"/>
          </a:xfrm>
        </p:spPr>
        <p:txBody>
          <a:bodyPr/>
          <a:lstStyle/>
          <a:p>
            <a:pPr>
              <a:buNone/>
            </a:pPr>
            <a:r>
              <a:rPr lang="ar-SA" dirty="0" smtClean="0"/>
              <a:t>       وقد يتنبه المركز الحسي تحت تأثير عوامل داخلية طارئة، وينجم عن هذا التنبيه الداخلي تلك الصور التي نراها في الأحلام،أو تلك الصور الوهمية المجسمة التي ينفعل لها بعض المرضى بأمراض عقلية، ويعزون وجودها إلى أشياء خارجية واقعية، كالهلاوس السمعية أو البصرية أو اللمسية، أي سمعهم أو رؤيتهم أو إحساسهم بمدركات حسية دون وجود منبهات خارجية. </a:t>
            </a:r>
          </a:p>
          <a:p>
            <a:pPr>
              <a:buNone/>
            </a:pPr>
            <a:r>
              <a:rPr lang="ar-SA" dirty="0" smtClean="0">
                <a:solidFill>
                  <a:srgbClr val="FFFF00"/>
                </a:solidFill>
              </a:rPr>
              <a:t>3- المرحلة النفسية: </a:t>
            </a:r>
            <a:r>
              <a:rPr lang="ar-SA" dirty="0" smtClean="0"/>
              <a:t>المنبه لا يفاجئ جسماً جامداً بل جسماً حسياً، يمتاز بقسط وافر أو يسير من النشاط ومن الإحساس، فالإنسان عند النوم لا يصل إلى حالة الغيبوبة الحسية التامة، بل هو في حالة إحساس كامن.</a:t>
            </a:r>
          </a:p>
          <a:p>
            <a:pPr>
              <a:buNone/>
            </a:pPr>
            <a:r>
              <a:rPr lang="ar-SA" dirty="0" smtClean="0"/>
              <a:t>     إن </a:t>
            </a:r>
            <a:r>
              <a:rPr lang="ar-SA" b="1" dirty="0" smtClean="0">
                <a:solidFill>
                  <a:srgbClr val="FFFF00"/>
                </a:solidFill>
              </a:rPr>
              <a:t>المنبه الحسي هو </a:t>
            </a:r>
            <a:r>
              <a:rPr lang="ar-SA" dirty="0" smtClean="0"/>
              <a:t>مجرد منشط للطاقة الداخلية والإحساس الكامن، </a:t>
            </a:r>
            <a:r>
              <a:rPr lang="ar-SA" b="1" dirty="0" smtClean="0">
                <a:solidFill>
                  <a:srgbClr val="FFFF00"/>
                </a:solidFill>
              </a:rPr>
              <a:t>ووظيفة الجهاز العصبي</a:t>
            </a:r>
            <a:r>
              <a:rPr lang="ar-SA" dirty="0" smtClean="0"/>
              <a:t> توجيه آثار هذا التطور وتركيزه؛ ولهذا </a:t>
            </a:r>
            <a:r>
              <a:rPr lang="ar-SA" b="1" dirty="0" smtClean="0"/>
              <a:t>السبب نقول أن الإحساس هو </a:t>
            </a:r>
            <a:r>
              <a:rPr lang="ar-SA" b="1" dirty="0" smtClean="0">
                <a:solidFill>
                  <a:srgbClr val="FFFF00"/>
                </a:solidFill>
              </a:rPr>
              <a:t>الإحساس بالفارق وما يسمى بالشعور. </a:t>
            </a:r>
            <a:endParaRPr lang="ar-SA" b="1" dirty="0">
              <a:solidFill>
                <a:srgbClr val="FFFF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p:txBody>
          <a:bodyPr/>
          <a:lstStyle/>
          <a:p>
            <a:pPr>
              <a:buNone/>
            </a:pPr>
            <a:r>
              <a:rPr lang="ar-SA" b="1" dirty="0" smtClean="0">
                <a:solidFill>
                  <a:srgbClr val="FFFF00"/>
                </a:solidFill>
              </a:rPr>
              <a:t>خصائص الإحساس :</a:t>
            </a:r>
          </a:p>
          <a:p>
            <a:pPr>
              <a:buNone/>
            </a:pPr>
            <a:r>
              <a:rPr lang="ar-SA" dirty="0" smtClean="0"/>
              <a:t>       هناك شروط يجب أن يستوفيها المؤثر الحسي لكي يصبح منبهاً .</a:t>
            </a:r>
          </a:p>
          <a:p>
            <a:pPr>
              <a:buNone/>
            </a:pPr>
            <a:r>
              <a:rPr lang="ar-SA" dirty="0" smtClean="0"/>
              <a:t>وهذه الشروط تعتمد على </a:t>
            </a:r>
            <a:r>
              <a:rPr lang="ar-SA" dirty="0" smtClean="0">
                <a:solidFill>
                  <a:srgbClr val="FFFF00"/>
                </a:solidFill>
              </a:rPr>
              <a:t>الحقائق التالية :</a:t>
            </a:r>
          </a:p>
          <a:p>
            <a:pPr>
              <a:buNone/>
            </a:pPr>
            <a:r>
              <a:rPr lang="ar-SA" dirty="0" smtClean="0">
                <a:solidFill>
                  <a:srgbClr val="FFFF00"/>
                </a:solidFill>
              </a:rPr>
              <a:t>1-</a:t>
            </a:r>
            <a:r>
              <a:rPr lang="ar-SA" dirty="0" smtClean="0"/>
              <a:t> تختلف الاستجابة </a:t>
            </a:r>
            <a:r>
              <a:rPr lang="ar-SA" smtClean="0"/>
              <a:t>للمنبه باختلاف </a:t>
            </a:r>
            <a:r>
              <a:rPr lang="ar-SA" dirty="0" smtClean="0"/>
              <a:t>حالة الشخص من ( صحو ونوم وتعب وانتباه سابق واتجاه فكري ورغبة ) </a:t>
            </a:r>
            <a:r>
              <a:rPr lang="ar-SA" dirty="0" smtClean="0">
                <a:solidFill>
                  <a:srgbClr val="FFFF00"/>
                </a:solidFill>
              </a:rPr>
              <a:t>مثل :</a:t>
            </a:r>
            <a:r>
              <a:rPr lang="ar-SA" dirty="0" smtClean="0"/>
              <a:t> انتباه الأم النائمة لصوت طفلها .</a:t>
            </a:r>
          </a:p>
          <a:p>
            <a:pPr>
              <a:buNone/>
            </a:pPr>
            <a:r>
              <a:rPr lang="ar-SA" dirty="0" smtClean="0">
                <a:solidFill>
                  <a:srgbClr val="FFFF00"/>
                </a:solidFill>
              </a:rPr>
              <a:t>2-</a:t>
            </a:r>
            <a:r>
              <a:rPr lang="ar-SA" dirty="0" smtClean="0"/>
              <a:t> تختلف كيفية إحساس ما باختلاف الإحساسات السابقة أو الإحساسات المصاحبة .</a:t>
            </a:r>
          </a:p>
          <a:p>
            <a:pPr>
              <a:buNone/>
            </a:pPr>
            <a:r>
              <a:rPr lang="ar-SA" dirty="0" smtClean="0">
                <a:solidFill>
                  <a:srgbClr val="FFFF00"/>
                </a:solidFill>
              </a:rPr>
              <a:t>3-</a:t>
            </a:r>
            <a:r>
              <a:rPr lang="ar-SA" dirty="0" smtClean="0"/>
              <a:t> تكرار المنبه الحسي لعدة مرات قد يؤدي إلى أن يفقد قدرته على التنبيه , وهذا ما </a:t>
            </a:r>
            <a:r>
              <a:rPr lang="ar-SA" b="1" dirty="0" smtClean="0">
                <a:solidFill>
                  <a:srgbClr val="FFFF00"/>
                </a:solidFill>
              </a:rPr>
              <a:t>يعرف بالتكيف </a:t>
            </a:r>
            <a:r>
              <a:rPr lang="ar-SA" dirty="0" smtClean="0"/>
              <a:t>.  </a:t>
            </a: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120680"/>
          </a:xfrm>
        </p:spPr>
        <p:txBody>
          <a:bodyPr>
            <a:normAutofit/>
          </a:bodyPr>
          <a:lstStyle/>
          <a:p>
            <a:pPr algn="just">
              <a:buNone/>
            </a:pPr>
            <a:r>
              <a:rPr lang="ar-SA" dirty="0" smtClean="0">
                <a:solidFill>
                  <a:srgbClr val="66FF33"/>
                </a:solidFill>
              </a:rPr>
              <a:t>ب- الحساسية الخاصة بالجهاز </a:t>
            </a:r>
            <a:r>
              <a:rPr lang="ar-SA" dirty="0" err="1" smtClean="0">
                <a:solidFill>
                  <a:srgbClr val="66FF33"/>
                </a:solidFill>
              </a:rPr>
              <a:t>التيهي</a:t>
            </a:r>
            <a:r>
              <a:rPr lang="ar-SA" dirty="0" smtClean="0">
                <a:solidFill>
                  <a:srgbClr val="66FF33"/>
                </a:solidFill>
              </a:rPr>
              <a:t> أو التوازني في الأذن الداخلية. </a:t>
            </a:r>
          </a:p>
          <a:p>
            <a:pPr algn="just">
              <a:buNone/>
            </a:pPr>
            <a:r>
              <a:rPr lang="ar-SA" dirty="0" smtClean="0">
                <a:solidFill>
                  <a:srgbClr val="FFC000"/>
                </a:solidFill>
              </a:rPr>
              <a:t>- الحاسة الاستاتيكية ( توازن القوى) : </a:t>
            </a:r>
            <a:r>
              <a:rPr lang="ar-SA" dirty="0" smtClean="0"/>
              <a:t>توازن الرأس واتجاهه بالنسبة إلى الجسم الثابت، الإحساس بوضع الجسم وتوازنه بالنسبة إلى قوة الجاذبية ( وقوف، انحناء، جلوس، استلقاء، انبطاح).</a:t>
            </a:r>
          </a:p>
          <a:p>
            <a:pPr algn="just">
              <a:buNone/>
            </a:pPr>
            <a:r>
              <a:rPr lang="ar-SA" dirty="0" smtClean="0">
                <a:solidFill>
                  <a:srgbClr val="FFC000"/>
                </a:solidFill>
              </a:rPr>
              <a:t>- الحاسة الديناميكية ( تأثير القوى) : </a:t>
            </a:r>
            <a:r>
              <a:rPr lang="ar-SA" dirty="0" smtClean="0"/>
              <a:t>الإحساس بتحريك الجسم وانتقاله بالنسبة إلى الاتجاهات المكانية الثلاثة ( فوق، تحت، يمين، يسار، أمام ، خلف) كما في حالة توجيه  الطيارللطائرة </a:t>
            </a:r>
            <a:r>
              <a:rPr lang="ar-SA" dirty="0" smtClean="0">
                <a:solidFill>
                  <a:srgbClr val="66FF33"/>
                </a:solidFill>
              </a:rPr>
              <a:t>( الإحساس بازدياد السرعة ونقصانها لا مقدارها ” الإحساس بالفرق ” ) .</a:t>
            </a:r>
            <a:endParaRPr lang="ar-SA" dirty="0" smtClean="0"/>
          </a:p>
          <a:p>
            <a:pPr algn="just">
              <a:buNone/>
            </a:pPr>
            <a:r>
              <a:rPr lang="ar-SA" dirty="0" smtClean="0">
                <a:solidFill>
                  <a:srgbClr val="FFC000"/>
                </a:solidFill>
              </a:rPr>
              <a:t> </a:t>
            </a:r>
            <a:r>
              <a:rPr lang="ar-SA" dirty="0" smtClean="0">
                <a:solidFill>
                  <a:schemeClr val="tx2"/>
                </a:solidFill>
              </a:rPr>
              <a:t>أما عملية إدراك أوضاع الأجسام الخارجية وأشكالها وأحجامها ، لابد من التعاون بين الحساسية اللمسية العميقة والحساسية اللمسية السطحية.</a:t>
            </a:r>
          </a:p>
          <a:p>
            <a:pPr algn="just">
              <a:buNone/>
            </a:pPr>
            <a:r>
              <a:rPr lang="ar-SA" u="sng" dirty="0" smtClean="0">
                <a:solidFill>
                  <a:srgbClr val="FFFF00"/>
                </a:solidFill>
              </a:rPr>
              <a:t>ملحوظة : </a:t>
            </a:r>
          </a:p>
          <a:p>
            <a:pPr algn="just">
              <a:buNone/>
            </a:pPr>
            <a:r>
              <a:rPr lang="ar-SA" dirty="0" smtClean="0"/>
              <a:t>           للحساسية </a:t>
            </a:r>
            <a:r>
              <a:rPr lang="ar-SA" dirty="0" err="1" smtClean="0"/>
              <a:t>الحشوية</a:t>
            </a:r>
            <a:r>
              <a:rPr lang="ar-SA" dirty="0" smtClean="0"/>
              <a:t> والحساسية الباطنية الخاصة أثر خطير في تكوين الشعور بالشخصية وتقويمه حيث تساعدنا على التمييز بين الأنا والغير .</a:t>
            </a:r>
            <a:endParaRPr lang="ar-S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08720"/>
            <a:ext cx="8229600" cy="5098571"/>
          </a:xfrm>
        </p:spPr>
        <p:txBody>
          <a:bodyPr/>
          <a:lstStyle/>
          <a:p>
            <a:pPr>
              <a:buNone/>
            </a:pPr>
            <a:endParaRPr lang="ar-SA" dirty="0" smtClean="0">
              <a:solidFill>
                <a:srgbClr val="FFFF00"/>
              </a:solidFill>
            </a:endParaRPr>
          </a:p>
          <a:p>
            <a:pPr>
              <a:buNone/>
            </a:pPr>
            <a:endParaRPr lang="ar-SA" dirty="0" smtClean="0">
              <a:solidFill>
                <a:srgbClr val="FFFF00"/>
              </a:solidFill>
            </a:endParaRPr>
          </a:p>
          <a:p>
            <a:pPr>
              <a:buNone/>
            </a:pPr>
            <a:r>
              <a:rPr lang="ar-SA" dirty="0" smtClean="0">
                <a:solidFill>
                  <a:srgbClr val="FFFF00"/>
                </a:solidFill>
              </a:rPr>
              <a:t>ثالثاً - الحساسية المستقبلية للتنبيهات الخارجية:</a:t>
            </a:r>
          </a:p>
          <a:p>
            <a:pPr>
              <a:buNone/>
            </a:pPr>
            <a:endParaRPr lang="ar-SA" dirty="0" smtClean="0">
              <a:solidFill>
                <a:srgbClr val="FFFF00"/>
              </a:solidFill>
            </a:endParaRPr>
          </a:p>
          <a:p>
            <a:pPr>
              <a:buNone/>
            </a:pPr>
            <a:r>
              <a:rPr lang="ar-SA" dirty="0" smtClean="0">
                <a:solidFill>
                  <a:srgbClr val="FFFF00"/>
                </a:solidFill>
              </a:rPr>
              <a:t>      </a:t>
            </a:r>
            <a:r>
              <a:rPr lang="ar-SA" dirty="0" smtClean="0"/>
              <a:t>ومن </a:t>
            </a:r>
            <a:r>
              <a:rPr lang="ar-SA" b="1" dirty="0" smtClean="0">
                <a:solidFill>
                  <a:srgbClr val="FFFF00"/>
                </a:solidFill>
              </a:rPr>
              <a:t>الأدوات</a:t>
            </a:r>
            <a:r>
              <a:rPr lang="ar-SA" dirty="0" smtClean="0"/>
              <a:t> التي تلتقط المؤثرات الخارجية أو الموجات </a:t>
            </a:r>
            <a:r>
              <a:rPr lang="ar-SA" b="1" dirty="0" smtClean="0">
                <a:solidFill>
                  <a:srgbClr val="FFFF00"/>
                </a:solidFill>
              </a:rPr>
              <a:t>هي: </a:t>
            </a:r>
            <a:r>
              <a:rPr lang="ar-SA" b="1" dirty="0" smtClean="0">
                <a:solidFill>
                  <a:srgbClr val="66FF33"/>
                </a:solidFill>
              </a:rPr>
              <a:t>الحواس الظاهرة </a:t>
            </a:r>
            <a:r>
              <a:rPr lang="ar-SA" dirty="0" smtClean="0"/>
              <a:t>من لمس وذوق وشم وبصر وسمع. وإن إحساسنا وإدراكنا للمؤثرات الخارجية يعتمد على كفاءة أجهزة الحواس الخاصة، ودرجة استقبالها لهذه المؤثرات.</a:t>
            </a:r>
          </a:p>
          <a:p>
            <a:pPr>
              <a:buNone/>
            </a:pPr>
            <a:r>
              <a:rPr lang="ar-SA" dirty="0" smtClean="0"/>
              <a:t>			</a:t>
            </a:r>
            <a:endParaRPr lang="ar-SA" dirty="0"/>
          </a:p>
        </p:txBody>
      </p:sp>
      <p:sp>
        <p:nvSpPr>
          <p:cNvPr id="3" name="Title 2"/>
          <p:cNvSpPr>
            <a:spLocks noGrp="1"/>
          </p:cNvSpPr>
          <p:nvPr>
            <p:ph type="title"/>
          </p:nvPr>
        </p:nvSpPr>
        <p:spPr>
          <a:xfrm>
            <a:off x="457200" y="274638"/>
            <a:ext cx="8229600" cy="706090"/>
          </a:xfrm>
        </p:spPr>
        <p:txBody>
          <a:bodyPr>
            <a:normAutofit fontScale="90000"/>
          </a:bodyPr>
          <a:lstStyle/>
          <a:p>
            <a:pPr algn="ctr"/>
            <a:r>
              <a:rPr lang="ar-SA" dirty="0" smtClean="0">
                <a:solidFill>
                  <a:srgbClr val="FFFF00"/>
                </a:solidFill>
                <a:effectLst/>
              </a:rPr>
              <a:t>تابع الوظائف الحسية</a:t>
            </a:r>
            <a:endParaRPr lang="ar-SA" dirty="0">
              <a:solidFill>
                <a:srgbClr val="FFFF00"/>
              </a:solidFill>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6192688"/>
          </a:xfrm>
        </p:spPr>
        <p:txBody>
          <a:bodyPr>
            <a:normAutofit fontScale="92500" lnSpcReduction="10000"/>
          </a:bodyPr>
          <a:lstStyle/>
          <a:p>
            <a:pPr>
              <a:buNone/>
            </a:pPr>
            <a:r>
              <a:rPr lang="ar-SA" dirty="0" smtClean="0"/>
              <a:t>	</a:t>
            </a:r>
            <a:r>
              <a:rPr lang="ar-SA" sz="2600" b="1" dirty="0" smtClean="0">
                <a:solidFill>
                  <a:srgbClr val="66FF33"/>
                </a:solidFill>
              </a:rPr>
              <a:t>1- اللمس والحساسية الجلدية</a:t>
            </a:r>
          </a:p>
          <a:p>
            <a:pPr>
              <a:buNone/>
            </a:pPr>
            <a:r>
              <a:rPr lang="ar-SA" sz="2600" dirty="0" smtClean="0"/>
              <a:t>   تضم الحساسية الجلدية </a:t>
            </a:r>
            <a:r>
              <a:rPr lang="ar-SA" sz="2600" dirty="0" smtClean="0">
                <a:solidFill>
                  <a:srgbClr val="66FF33"/>
                </a:solidFill>
              </a:rPr>
              <a:t>أربعة إحساسات رئيسية :</a:t>
            </a:r>
          </a:p>
          <a:p>
            <a:pPr>
              <a:buNone/>
            </a:pPr>
            <a:r>
              <a:rPr lang="ar-SA" sz="2600" dirty="0" smtClean="0">
                <a:solidFill>
                  <a:srgbClr val="66FF33"/>
                </a:solidFill>
              </a:rPr>
              <a:t>          أ-</a:t>
            </a:r>
            <a:r>
              <a:rPr lang="ar-SA" sz="2600" dirty="0" smtClean="0"/>
              <a:t> الإحساس بالتماس والضغط ( اللمس).</a:t>
            </a:r>
          </a:p>
          <a:p>
            <a:pPr>
              <a:buNone/>
            </a:pPr>
            <a:r>
              <a:rPr lang="ar-SA" sz="2600" dirty="0" smtClean="0">
                <a:solidFill>
                  <a:srgbClr val="66FF33"/>
                </a:solidFill>
              </a:rPr>
              <a:t>        ب-</a:t>
            </a:r>
            <a:r>
              <a:rPr lang="ar-SA" sz="2600" dirty="0" smtClean="0"/>
              <a:t> الإحساس بالألم.</a:t>
            </a:r>
          </a:p>
          <a:p>
            <a:pPr>
              <a:buNone/>
            </a:pPr>
            <a:r>
              <a:rPr lang="ar-SA" sz="2600" dirty="0" smtClean="0">
                <a:solidFill>
                  <a:srgbClr val="66FF33"/>
                </a:solidFill>
              </a:rPr>
              <a:t>         ج-</a:t>
            </a:r>
            <a:r>
              <a:rPr lang="ar-SA" sz="2600" dirty="0" smtClean="0"/>
              <a:t> الإحساس بالبرودة.</a:t>
            </a:r>
          </a:p>
          <a:p>
            <a:pPr>
              <a:buNone/>
            </a:pPr>
            <a:r>
              <a:rPr lang="ar-SA" sz="2600" dirty="0" smtClean="0">
                <a:solidFill>
                  <a:srgbClr val="66FF33"/>
                </a:solidFill>
              </a:rPr>
              <a:t>         د- </a:t>
            </a:r>
            <a:r>
              <a:rPr lang="ar-SA" sz="2600" dirty="0" smtClean="0"/>
              <a:t>الإحساس بالسخونة.</a:t>
            </a:r>
          </a:p>
          <a:p>
            <a:pPr>
              <a:buNone/>
            </a:pPr>
            <a:endParaRPr lang="ar-SA" sz="2600" dirty="0" smtClean="0"/>
          </a:p>
          <a:p>
            <a:pPr>
              <a:buNone/>
            </a:pPr>
            <a:r>
              <a:rPr lang="ar-SA" sz="2600" dirty="0" smtClean="0"/>
              <a:t>      أن أي حساسية أخرى هي مزيج من هذه الإحساسات الرئيسية مثل: الدغدغة، الهرش، القرص.....الخ.</a:t>
            </a:r>
          </a:p>
          <a:p>
            <a:pPr>
              <a:buNone/>
            </a:pPr>
            <a:r>
              <a:rPr lang="ar-SA" sz="2600" dirty="0" smtClean="0"/>
              <a:t>      فإذا اخترنا سنتيمتراً مربعاً من البشرة، لوجدنا أن عدداً معيناً من النقط يستجيب باللمس، وعدداً آخر بالألم، وعدداً يستجيب بالبرودة مباشرةً ، وعدداً غيره يستجيب بالسخونة، ويلاحظ أن من أثر التيار الكهربائي أن يثير في كل نوع من النقط الإحساس الخاص به.</a:t>
            </a:r>
          </a:p>
          <a:p>
            <a:pPr>
              <a:buNone/>
            </a:pPr>
            <a:r>
              <a:rPr lang="ar-SA" sz="2600" dirty="0" smtClean="0"/>
              <a:t>       وتختلف مناطق الجسم من حيث تعدد النقط اللمسية، فهي كثيرة في الأعضاء التي تكون أكثر استعمالاً من غيرها في معالجة الأشياء واختبارها كأطراف الأصابع وطرف اللسان.</a:t>
            </a:r>
            <a:endParaRPr lang="ar-SA"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832648"/>
          </a:xfrm>
        </p:spPr>
        <p:txBody>
          <a:bodyPr>
            <a:normAutofit lnSpcReduction="10000"/>
          </a:bodyPr>
          <a:lstStyle/>
          <a:p>
            <a:pPr algn="ctr">
              <a:buNone/>
            </a:pPr>
            <a:r>
              <a:rPr lang="ar-SA" sz="2800" b="1" dirty="0" smtClean="0">
                <a:solidFill>
                  <a:srgbClr val="66FF33"/>
                </a:solidFill>
              </a:rPr>
              <a:t>2- حاسة الذوق</a:t>
            </a:r>
          </a:p>
          <a:p>
            <a:pPr>
              <a:buNone/>
            </a:pPr>
            <a:r>
              <a:rPr lang="ar-SA" dirty="0" smtClean="0"/>
              <a:t>       </a:t>
            </a:r>
            <a:r>
              <a:rPr lang="ar-SA" dirty="0" smtClean="0">
                <a:solidFill>
                  <a:srgbClr val="66FF33"/>
                </a:solidFill>
              </a:rPr>
              <a:t>التنبيه اللمسي تنبيه </a:t>
            </a:r>
            <a:r>
              <a:rPr lang="ar-SA" dirty="0" smtClean="0">
                <a:solidFill>
                  <a:srgbClr val="FFFF00"/>
                </a:solidFill>
              </a:rPr>
              <a:t>ميكانيكي</a:t>
            </a:r>
            <a:r>
              <a:rPr lang="ar-SA" dirty="0" smtClean="0"/>
              <a:t>، أما </a:t>
            </a:r>
            <a:r>
              <a:rPr lang="ar-SA" dirty="0" smtClean="0">
                <a:solidFill>
                  <a:srgbClr val="66FF33"/>
                </a:solidFill>
              </a:rPr>
              <a:t>التنبيه الذوقي أو الشمي </a:t>
            </a:r>
            <a:r>
              <a:rPr lang="ar-SA" dirty="0" smtClean="0"/>
              <a:t>فإنه </a:t>
            </a:r>
            <a:r>
              <a:rPr lang="ar-SA" dirty="0" smtClean="0">
                <a:solidFill>
                  <a:srgbClr val="FFFF00"/>
                </a:solidFill>
              </a:rPr>
              <a:t>كيميائي</a:t>
            </a:r>
            <a:r>
              <a:rPr lang="ar-SA" dirty="0" smtClean="0"/>
              <a:t>، لا يحدث إلا بعد إذابة المذوقات أو المشمومات وتفاعلها بالمواد الموجودة في الحلمات التي تكسو الغشاء اللساني أو الغشاء الأنفي.</a:t>
            </a:r>
          </a:p>
          <a:p>
            <a:pPr>
              <a:buNone/>
            </a:pPr>
            <a:r>
              <a:rPr lang="ar-SA" dirty="0" smtClean="0"/>
              <a:t>      ويصعب الفصل بين الناحية السيكولوجية ( النفسية) والناحية التشريحية في موضوع الأحاسيس الذوقية.. </a:t>
            </a:r>
            <a:r>
              <a:rPr lang="ar-SA" dirty="0" smtClean="0">
                <a:solidFill>
                  <a:srgbClr val="FFFF00"/>
                </a:solidFill>
              </a:rPr>
              <a:t>لأن</a:t>
            </a:r>
            <a:r>
              <a:rPr lang="ar-SA" dirty="0" smtClean="0"/>
              <a:t> هذه الاحاسيس تضم عنصراً عاطفياً عظيم الشأن تكوّن نتيجة للخبرات المتعددة </a:t>
            </a:r>
            <a:r>
              <a:rPr lang="ar-SA" dirty="0" smtClean="0">
                <a:solidFill>
                  <a:srgbClr val="FFFF00"/>
                </a:solidFill>
              </a:rPr>
              <a:t>بمعنى :     </a:t>
            </a:r>
            <a:r>
              <a:rPr lang="ar-SA" dirty="0" smtClean="0">
                <a:solidFill>
                  <a:srgbClr val="66FF33"/>
                </a:solidFill>
              </a:rPr>
              <a:t>( كره الأطفال لطعام معين تقليداً للأبوين ) </a:t>
            </a:r>
            <a:r>
              <a:rPr lang="ar-SA" dirty="0" smtClean="0"/>
              <a:t>.</a:t>
            </a:r>
          </a:p>
          <a:p>
            <a:pPr>
              <a:buNone/>
            </a:pPr>
            <a:r>
              <a:rPr lang="ar-SA" dirty="0" smtClean="0"/>
              <a:t>      وأن تقدير الطعوم والنكهات والأمزجة الشخصية المتعلقة بها مسائل تلعب فيها ( حاسة الذوق ) دوراً كبيراً، كما أنها تعتمد على جميع الظروف والملابسات المرتبطة بتناول الأطعمة.</a:t>
            </a:r>
          </a:p>
          <a:p>
            <a:pPr>
              <a:buNone/>
            </a:pPr>
            <a:r>
              <a:rPr lang="ar-SA" dirty="0" smtClean="0"/>
              <a:t>      إن حالة الجسم العامة تتدخل في شعورنا باشتهاء مادة معينة ( يستدل عليها بطعمها ) أو بعدم اشتهائها.</a:t>
            </a:r>
          </a:p>
          <a:p>
            <a:pPr>
              <a:buNone/>
            </a:pPr>
            <a:endParaRPr lang="ar-SA"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976664"/>
          </a:xfrm>
        </p:spPr>
        <p:txBody>
          <a:bodyPr/>
          <a:lstStyle/>
          <a:p>
            <a:pPr>
              <a:buNone/>
            </a:pPr>
            <a:r>
              <a:rPr lang="ar-SA" dirty="0" smtClean="0"/>
              <a:t>     </a:t>
            </a:r>
          </a:p>
          <a:p>
            <a:pPr>
              <a:buNone/>
            </a:pPr>
            <a:r>
              <a:rPr lang="ar-SA" dirty="0" smtClean="0"/>
              <a:t>      ومما يزيد الأمر اختلاطاً ، الارتباط الوثيق بين الطعم والرائحة؛ أي بين حاستي الذوق والشم، إذ أن كثيراً من الأطعمة التي تعتبرها ذات نكهة مميزة ندركه في الواقع برائحته لا بطعمه، فإننا نعرف جميعاً أن الطعام يصبح عديم المذاق ولا طعم له حين نصاب ببرد يسد أنوفنا.</a:t>
            </a:r>
          </a:p>
          <a:p>
            <a:pPr>
              <a:buNone/>
            </a:pPr>
            <a:r>
              <a:rPr lang="ar-SA" dirty="0" smtClean="0"/>
              <a:t>      </a:t>
            </a:r>
          </a:p>
          <a:p>
            <a:pPr>
              <a:buNone/>
            </a:pPr>
            <a:r>
              <a:rPr lang="ar-SA" dirty="0" smtClean="0"/>
              <a:t>      </a:t>
            </a:r>
            <a:r>
              <a:rPr lang="ar-SA" dirty="0" smtClean="0">
                <a:solidFill>
                  <a:srgbClr val="66FF33"/>
                </a:solidFill>
              </a:rPr>
              <a:t>ويتكون برعم الذوق </a:t>
            </a:r>
            <a:r>
              <a:rPr lang="ar-SA" dirty="0" smtClean="0"/>
              <a:t>من خلايا عصبية أسطوانية الشكل متجمعة، تبدو شبه قنينة ضيقة العنق. والخلايا التي تمتد حتى تبرز من عنق القنينة إلى السطح، لها زوائد شعرية دقيقة الأحجام، تلامس السائل الحاوي للطعوم المختلفة. وتبدو براعم الذوق كلها متشابهة إلى حد كبير، ولكن الأرجح أن المستقبلات الفردية تتأثر بألوان مختلفة من المذاق.    ونستطيع </a:t>
            </a:r>
            <a:r>
              <a:rPr lang="ar-SA" dirty="0" smtClean="0">
                <a:solidFill>
                  <a:srgbClr val="66FF33"/>
                </a:solidFill>
              </a:rPr>
              <a:t>تمييز أربعة من تلك الألوان هي: </a:t>
            </a:r>
            <a:r>
              <a:rPr lang="ar-SA" dirty="0" smtClean="0"/>
              <a:t>المر والحامض والحلو والمالح. وكل لون يرتبط بنوع خاص من براعم التذوق .</a:t>
            </a:r>
            <a:endParaRPr lang="ar-S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02627"/>
          </a:xfrm>
        </p:spPr>
        <p:txBody>
          <a:bodyPr/>
          <a:lstStyle/>
          <a:p>
            <a:pPr>
              <a:buNone/>
            </a:pPr>
            <a:r>
              <a:rPr lang="ar-SA" dirty="0" smtClean="0"/>
              <a:t>اختلاف نوعية براعم الذوق، يفسر ما نلاحظه من احساس تذوق الالوان المتباينة من الطعوم في مناطق مختلفة في اللسان ص 89</a:t>
            </a:r>
          </a:p>
          <a:p>
            <a:pPr>
              <a:buNone/>
            </a:pPr>
            <a:endParaRPr lang="ar-SA" dirty="0"/>
          </a:p>
        </p:txBody>
      </p:sp>
      <p:pic>
        <p:nvPicPr>
          <p:cNvPr id="4" name="Content Placeholder 3" descr="http://www.khayma.com/mtwan/843_38_tongue1.JPG"/>
          <p:cNvPicPr>
            <a:picLocks/>
          </p:cNvPicPr>
          <p:nvPr/>
        </p:nvPicPr>
        <p:blipFill>
          <a:blip r:embed="rId2" cstate="print"/>
          <a:srcRect/>
          <a:stretch>
            <a:fillRect/>
          </a:stretch>
        </p:blipFill>
        <p:spPr bwMode="auto">
          <a:xfrm>
            <a:off x="2889910" y="1481138"/>
            <a:ext cx="3364180" cy="4525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1077</TotalTime>
  <Words>3362</Words>
  <Application>Microsoft Office PowerPoint</Application>
  <PresentationFormat>عرض على الشاشة (3:4)‏</PresentationFormat>
  <Paragraphs>182</Paragraphs>
  <Slides>31</Slides>
  <Notes>0</Notes>
  <HiddenSlides>0</HiddenSlides>
  <MMClips>0</MMClips>
  <ScaleCrop>false</ScaleCrop>
  <HeadingPairs>
    <vt:vector size="4" baseType="variant">
      <vt:variant>
        <vt:lpstr>سمة</vt:lpstr>
      </vt:variant>
      <vt:variant>
        <vt:i4>1</vt:i4>
      </vt:variant>
      <vt:variant>
        <vt:lpstr>عناوين الشرائح</vt:lpstr>
      </vt:variant>
      <vt:variant>
        <vt:i4>31</vt:i4>
      </vt:variant>
    </vt:vector>
  </HeadingPairs>
  <TitlesOfParts>
    <vt:vector size="32" baseType="lpstr">
      <vt:lpstr>Concourse</vt:lpstr>
      <vt:lpstr>الوظائف الحسية</vt:lpstr>
      <vt:lpstr>الوظائف الحسية</vt:lpstr>
      <vt:lpstr>الشريحة 3</vt:lpstr>
      <vt:lpstr>الشريحة 4</vt:lpstr>
      <vt:lpstr>تابع الوظائف الحسية</vt:lpstr>
      <vt:lpstr>الشريحة 6</vt:lpstr>
      <vt:lpstr>الشريحة 7</vt:lpstr>
      <vt:lpstr>الشريحة 8</vt:lpstr>
      <vt:lpstr>الشريحة 9</vt:lpstr>
      <vt:lpstr>الشريحة 10</vt:lpstr>
      <vt:lpstr>3- حاسة الشم</vt:lpstr>
      <vt:lpstr>الشريحة 12</vt:lpstr>
      <vt:lpstr>4- حاسة الابصار</vt:lpstr>
      <vt:lpstr>الشريحة 14</vt:lpstr>
      <vt:lpstr>الشريحة 15</vt:lpstr>
      <vt:lpstr>الشريحة 16</vt:lpstr>
      <vt:lpstr>الشريحة 17</vt:lpstr>
      <vt:lpstr>الشريحة 18</vt:lpstr>
      <vt:lpstr>الشريحة 19</vt:lpstr>
      <vt:lpstr>الشريحة 20</vt:lpstr>
      <vt:lpstr>الشريحة 21</vt:lpstr>
      <vt:lpstr>5- حاسة السمع</vt:lpstr>
      <vt:lpstr>الشريحة 23</vt:lpstr>
      <vt:lpstr>الشريحة 24</vt:lpstr>
      <vt:lpstr>الشريحة 25</vt:lpstr>
      <vt:lpstr>الشريحة 26</vt:lpstr>
      <vt:lpstr>الشريحة 27</vt:lpstr>
      <vt:lpstr>الشريحة 28</vt:lpstr>
      <vt:lpstr>عملية التنبيه وظاهرة الإحساس</vt:lpstr>
      <vt:lpstr>الشريحة 30</vt:lpstr>
      <vt:lpstr>الشريحة 31</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الوظائف الحسية</dc:title>
  <dc:creator>welcome</dc:creator>
  <cp:lastModifiedBy>lenovo</cp:lastModifiedBy>
  <cp:revision>163</cp:revision>
  <dcterms:created xsi:type="dcterms:W3CDTF">2010-10-19T04:14:07Z</dcterms:created>
  <dcterms:modified xsi:type="dcterms:W3CDTF">2018-02-25T10:11:28Z</dcterms:modified>
</cp:coreProperties>
</file>