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9" r:id="rId4"/>
    <p:sldId id="258" r:id="rId5"/>
    <p:sldId id="260" r:id="rId6"/>
    <p:sldId id="261" r:id="rId7"/>
    <p:sldId id="262" r:id="rId8"/>
    <p:sldId id="279" r:id="rId9"/>
    <p:sldId id="263" r:id="rId10"/>
    <p:sldId id="264" r:id="rId11"/>
    <p:sldId id="281" r:id="rId12"/>
    <p:sldId id="265" r:id="rId13"/>
    <p:sldId id="266" r:id="rId14"/>
    <p:sldId id="267" r:id="rId15"/>
    <p:sldId id="268" r:id="rId16"/>
    <p:sldId id="282" r:id="rId17"/>
    <p:sldId id="269" r:id="rId18"/>
    <p:sldId id="283" r:id="rId19"/>
    <p:sldId id="270" r:id="rId20"/>
    <p:sldId id="284" r:id="rId21"/>
    <p:sldId id="285" r:id="rId22"/>
    <p:sldId id="272" r:id="rId23"/>
    <p:sldId id="273" r:id="rId24"/>
    <p:sldId id="271" r:id="rId25"/>
    <p:sldId id="274" r:id="rId26"/>
    <p:sldId id="275" r:id="rId27"/>
    <p:sldId id="276" r:id="rId28"/>
    <p:sldId id="280" r:id="rId29"/>
    <p:sldId id="277" r:id="rId30"/>
    <p:sldId id="278" r:id="rId3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3E2ED"/>
    <a:srgbClr val="FA60EF"/>
    <a:srgbClr val="E907D9"/>
    <a:srgbClr val="3BE30D"/>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54" d="100"/>
          <a:sy n="54" d="100"/>
        </p:scale>
        <p:origin x="-90" y="-15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05D6F68-2DB5-4984-9EAC-0C86425988E0}" type="datetimeFigureOut">
              <a:rPr lang="ar-SA" smtClean="0"/>
              <a:pPr/>
              <a:t>08/07/1441</a:t>
            </a:fld>
            <a:endParaRPr lang="ar-SA"/>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ar-SA"/>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DB91C4C-6CDE-4FE7-875F-93618DE244F0}"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05D6F68-2DB5-4984-9EAC-0C86425988E0}" type="datetimeFigureOut">
              <a:rPr lang="ar-SA" smtClean="0"/>
              <a:pPr/>
              <a:t>08/07/1441</a:t>
            </a:fld>
            <a:endParaRPr lang="ar-SA"/>
          </a:p>
        </p:txBody>
      </p:sp>
      <p:sp>
        <p:nvSpPr>
          <p:cNvPr id="5" name="Footer Placeholder 4"/>
          <p:cNvSpPr>
            <a:spLocks noGrp="1"/>
          </p:cNvSpPr>
          <p:nvPr>
            <p:ph type="ftr" sz="quarter" idx="11"/>
          </p:nvPr>
        </p:nvSpPr>
        <p:spPr/>
        <p:txBody>
          <a:bodyPr/>
          <a:lstStyle>
            <a:extLst/>
          </a:lstStyle>
          <a:p>
            <a:endParaRPr lang="ar-SA"/>
          </a:p>
        </p:txBody>
      </p:sp>
      <p:sp>
        <p:nvSpPr>
          <p:cNvPr id="6" name="Slide Number Placeholder 5"/>
          <p:cNvSpPr>
            <a:spLocks noGrp="1"/>
          </p:cNvSpPr>
          <p:nvPr>
            <p:ph type="sldNum" sz="quarter" idx="12"/>
          </p:nvPr>
        </p:nvSpPr>
        <p:spPr/>
        <p:txBody>
          <a:bodyPr/>
          <a:lstStyle>
            <a:extLst/>
          </a:lstStyle>
          <a:p>
            <a:fld id="{DDB91C4C-6CDE-4FE7-875F-93618DE244F0}"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05D6F68-2DB5-4984-9EAC-0C86425988E0}" type="datetimeFigureOut">
              <a:rPr lang="ar-SA" smtClean="0"/>
              <a:pPr/>
              <a:t>08/07/1441</a:t>
            </a:fld>
            <a:endParaRPr lang="ar-SA"/>
          </a:p>
        </p:txBody>
      </p:sp>
      <p:sp>
        <p:nvSpPr>
          <p:cNvPr id="5" name="Footer Placeholder 4"/>
          <p:cNvSpPr>
            <a:spLocks noGrp="1"/>
          </p:cNvSpPr>
          <p:nvPr>
            <p:ph type="ftr" sz="quarter" idx="11"/>
          </p:nvPr>
        </p:nvSpPr>
        <p:spPr/>
        <p:txBody>
          <a:bodyPr/>
          <a:lstStyle>
            <a:extLst/>
          </a:lstStyle>
          <a:p>
            <a:endParaRPr lang="ar-SA"/>
          </a:p>
        </p:txBody>
      </p:sp>
      <p:sp>
        <p:nvSpPr>
          <p:cNvPr id="6" name="Slide Number Placeholder 5"/>
          <p:cNvSpPr>
            <a:spLocks noGrp="1"/>
          </p:cNvSpPr>
          <p:nvPr>
            <p:ph type="sldNum" sz="quarter" idx="12"/>
          </p:nvPr>
        </p:nvSpPr>
        <p:spPr/>
        <p:txBody>
          <a:bodyPr/>
          <a:lstStyle>
            <a:extLst/>
          </a:lstStyle>
          <a:p>
            <a:fld id="{DDB91C4C-6CDE-4FE7-875F-93618DE244F0}"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05D6F68-2DB5-4984-9EAC-0C86425988E0}" type="datetimeFigureOut">
              <a:rPr lang="ar-SA" smtClean="0"/>
              <a:pPr/>
              <a:t>08/07/1441</a:t>
            </a:fld>
            <a:endParaRPr lang="ar-SA"/>
          </a:p>
        </p:txBody>
      </p:sp>
      <p:sp>
        <p:nvSpPr>
          <p:cNvPr id="5" name="Footer Placeholder 4"/>
          <p:cNvSpPr>
            <a:spLocks noGrp="1"/>
          </p:cNvSpPr>
          <p:nvPr>
            <p:ph type="ftr" sz="quarter" idx="11"/>
          </p:nvPr>
        </p:nvSpPr>
        <p:spPr/>
        <p:txBody>
          <a:bodyPr/>
          <a:lstStyle>
            <a:extLst/>
          </a:lstStyle>
          <a:p>
            <a:endParaRPr lang="ar-SA"/>
          </a:p>
        </p:txBody>
      </p:sp>
      <p:sp>
        <p:nvSpPr>
          <p:cNvPr id="6" name="Slide Number Placeholder 5"/>
          <p:cNvSpPr>
            <a:spLocks noGrp="1"/>
          </p:cNvSpPr>
          <p:nvPr>
            <p:ph type="sldNum" sz="quarter" idx="12"/>
          </p:nvPr>
        </p:nvSpPr>
        <p:spPr/>
        <p:txBody>
          <a:bodyPr/>
          <a:lstStyle>
            <a:extLst/>
          </a:lstStyle>
          <a:p>
            <a:fld id="{DDB91C4C-6CDE-4FE7-875F-93618DE244F0}" type="slidenum">
              <a:rPr lang="ar-SA" smtClean="0"/>
              <a:pPr/>
              <a:t>‹#›</a:t>
            </a:fld>
            <a:endParaRPr lang="ar-SA"/>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05D6F68-2DB5-4984-9EAC-0C86425988E0}" type="datetimeFigureOut">
              <a:rPr lang="ar-SA" smtClean="0"/>
              <a:pPr/>
              <a:t>08/07/1441</a:t>
            </a:fld>
            <a:endParaRPr lang="ar-SA"/>
          </a:p>
        </p:txBody>
      </p:sp>
      <p:sp>
        <p:nvSpPr>
          <p:cNvPr id="5" name="Footer Placeholder 4"/>
          <p:cNvSpPr>
            <a:spLocks noGrp="1"/>
          </p:cNvSpPr>
          <p:nvPr>
            <p:ph type="ftr" sz="quarter" idx="11"/>
          </p:nvPr>
        </p:nvSpPr>
        <p:spPr/>
        <p:txBody>
          <a:bodyPr/>
          <a:lstStyle>
            <a:extLst/>
          </a:lstStyle>
          <a:p>
            <a:endParaRPr lang="ar-SA"/>
          </a:p>
        </p:txBody>
      </p:sp>
      <p:sp>
        <p:nvSpPr>
          <p:cNvPr id="6" name="Slide Number Placeholder 5"/>
          <p:cNvSpPr>
            <a:spLocks noGrp="1"/>
          </p:cNvSpPr>
          <p:nvPr>
            <p:ph type="sldNum" sz="quarter" idx="12"/>
          </p:nvPr>
        </p:nvSpPr>
        <p:spPr/>
        <p:txBody>
          <a:bodyPr/>
          <a:lstStyle>
            <a:extLst/>
          </a:lstStyle>
          <a:p>
            <a:fld id="{DDB91C4C-6CDE-4FE7-875F-93618DE244F0}" type="slidenum">
              <a:rPr lang="ar-SA" smtClean="0"/>
              <a:pPr/>
              <a:t>‹#›</a:t>
            </a:fld>
            <a:endParaRPr lang="ar-SA"/>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05D6F68-2DB5-4984-9EAC-0C86425988E0}" type="datetimeFigureOut">
              <a:rPr lang="ar-SA" smtClean="0"/>
              <a:pPr/>
              <a:t>08/07/1441</a:t>
            </a:fld>
            <a:endParaRPr lang="ar-SA"/>
          </a:p>
        </p:txBody>
      </p:sp>
      <p:sp>
        <p:nvSpPr>
          <p:cNvPr id="6" name="Footer Placeholder 5"/>
          <p:cNvSpPr>
            <a:spLocks noGrp="1"/>
          </p:cNvSpPr>
          <p:nvPr>
            <p:ph type="ftr" sz="quarter" idx="11"/>
          </p:nvPr>
        </p:nvSpPr>
        <p:spPr/>
        <p:txBody>
          <a:bodyPr/>
          <a:lstStyle>
            <a:extLst/>
          </a:lstStyle>
          <a:p>
            <a:endParaRPr lang="ar-SA"/>
          </a:p>
        </p:txBody>
      </p:sp>
      <p:sp>
        <p:nvSpPr>
          <p:cNvPr id="7" name="Slide Number Placeholder 6"/>
          <p:cNvSpPr>
            <a:spLocks noGrp="1"/>
          </p:cNvSpPr>
          <p:nvPr>
            <p:ph type="sldNum" sz="quarter" idx="12"/>
          </p:nvPr>
        </p:nvSpPr>
        <p:spPr/>
        <p:txBody>
          <a:bodyPr/>
          <a:lstStyle>
            <a:extLst/>
          </a:lstStyle>
          <a:p>
            <a:fld id="{DDB91C4C-6CDE-4FE7-875F-93618DE244F0}" type="slidenum">
              <a:rPr lang="ar-SA" smtClean="0"/>
              <a:pPr/>
              <a:t>‹#›</a:t>
            </a:fld>
            <a:endParaRPr lang="ar-SA"/>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05D6F68-2DB5-4984-9EAC-0C86425988E0}" type="datetimeFigureOut">
              <a:rPr lang="ar-SA" smtClean="0"/>
              <a:pPr/>
              <a:t>08/07/1441</a:t>
            </a:fld>
            <a:endParaRPr lang="ar-SA"/>
          </a:p>
        </p:txBody>
      </p:sp>
      <p:sp>
        <p:nvSpPr>
          <p:cNvPr id="8" name="Footer Placeholder 7"/>
          <p:cNvSpPr>
            <a:spLocks noGrp="1"/>
          </p:cNvSpPr>
          <p:nvPr>
            <p:ph type="ftr" sz="quarter" idx="11"/>
          </p:nvPr>
        </p:nvSpPr>
        <p:spPr/>
        <p:txBody>
          <a:bodyPr/>
          <a:lstStyle>
            <a:extLst/>
          </a:lstStyle>
          <a:p>
            <a:endParaRPr lang="ar-SA"/>
          </a:p>
        </p:txBody>
      </p:sp>
      <p:sp>
        <p:nvSpPr>
          <p:cNvPr id="9" name="Slide Number Placeholder 8"/>
          <p:cNvSpPr>
            <a:spLocks noGrp="1"/>
          </p:cNvSpPr>
          <p:nvPr>
            <p:ph type="sldNum" sz="quarter" idx="12"/>
          </p:nvPr>
        </p:nvSpPr>
        <p:spPr/>
        <p:txBody>
          <a:bodyPr/>
          <a:lstStyle>
            <a:extLst/>
          </a:lstStyle>
          <a:p>
            <a:fld id="{DDB91C4C-6CDE-4FE7-875F-93618DE244F0}"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05D6F68-2DB5-4984-9EAC-0C86425988E0}" type="datetimeFigureOut">
              <a:rPr lang="ar-SA" smtClean="0"/>
              <a:pPr/>
              <a:t>08/07/1441</a:t>
            </a:fld>
            <a:endParaRPr lang="ar-SA"/>
          </a:p>
        </p:txBody>
      </p:sp>
      <p:sp>
        <p:nvSpPr>
          <p:cNvPr id="4" name="Footer Placeholder 3"/>
          <p:cNvSpPr>
            <a:spLocks noGrp="1"/>
          </p:cNvSpPr>
          <p:nvPr>
            <p:ph type="ftr" sz="quarter" idx="11"/>
          </p:nvPr>
        </p:nvSpPr>
        <p:spPr/>
        <p:txBody>
          <a:bodyPr/>
          <a:lstStyle>
            <a:extLst/>
          </a:lstStyle>
          <a:p>
            <a:endParaRPr lang="ar-SA"/>
          </a:p>
        </p:txBody>
      </p:sp>
      <p:sp>
        <p:nvSpPr>
          <p:cNvPr id="5" name="Slide Number Placeholder 4"/>
          <p:cNvSpPr>
            <a:spLocks noGrp="1"/>
          </p:cNvSpPr>
          <p:nvPr>
            <p:ph type="sldNum" sz="quarter" idx="12"/>
          </p:nvPr>
        </p:nvSpPr>
        <p:spPr/>
        <p:txBody>
          <a:bodyPr/>
          <a:lstStyle>
            <a:extLst/>
          </a:lstStyle>
          <a:p>
            <a:fld id="{DDB91C4C-6CDE-4FE7-875F-93618DE244F0}" type="slidenum">
              <a:rPr lang="ar-SA" smtClean="0"/>
              <a:pPr/>
              <a:t>‹#›</a:t>
            </a:fld>
            <a:endParaRPr lang="ar-SA"/>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05D6F68-2DB5-4984-9EAC-0C86425988E0}" type="datetimeFigureOut">
              <a:rPr lang="ar-SA" smtClean="0"/>
              <a:pPr/>
              <a:t>08/07/1441</a:t>
            </a:fld>
            <a:endParaRPr lang="ar-SA"/>
          </a:p>
        </p:txBody>
      </p:sp>
      <p:sp>
        <p:nvSpPr>
          <p:cNvPr id="3" name="Footer Placeholder 2"/>
          <p:cNvSpPr>
            <a:spLocks noGrp="1"/>
          </p:cNvSpPr>
          <p:nvPr>
            <p:ph type="ftr" sz="quarter" idx="11"/>
          </p:nvPr>
        </p:nvSpPr>
        <p:spPr/>
        <p:txBody>
          <a:bodyPr/>
          <a:lstStyle>
            <a:extLst/>
          </a:lstStyle>
          <a:p>
            <a:endParaRPr lang="ar-SA"/>
          </a:p>
        </p:txBody>
      </p:sp>
      <p:sp>
        <p:nvSpPr>
          <p:cNvPr id="4" name="Slide Number Placeholder 3"/>
          <p:cNvSpPr>
            <a:spLocks noGrp="1"/>
          </p:cNvSpPr>
          <p:nvPr>
            <p:ph type="sldNum" sz="quarter" idx="12"/>
          </p:nvPr>
        </p:nvSpPr>
        <p:spPr/>
        <p:txBody>
          <a:bodyPr/>
          <a:lstStyle>
            <a:extLst/>
          </a:lstStyle>
          <a:p>
            <a:fld id="{DDB91C4C-6CDE-4FE7-875F-93618DE244F0}"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705D6F68-2DB5-4984-9EAC-0C86425988E0}" type="datetimeFigureOut">
              <a:rPr lang="ar-SA" smtClean="0"/>
              <a:pPr/>
              <a:t>08/07/1441</a:t>
            </a:fld>
            <a:endParaRPr lang="ar-SA"/>
          </a:p>
        </p:txBody>
      </p:sp>
      <p:sp>
        <p:nvSpPr>
          <p:cNvPr id="6" name="Footer Placeholder 5"/>
          <p:cNvSpPr>
            <a:spLocks noGrp="1"/>
          </p:cNvSpPr>
          <p:nvPr>
            <p:ph type="ftr" sz="quarter" idx="11"/>
          </p:nvPr>
        </p:nvSpPr>
        <p:spPr/>
        <p:txBody>
          <a:bodyPr/>
          <a:lstStyle>
            <a:extLst/>
          </a:lstStyle>
          <a:p>
            <a:endParaRPr lang="ar-SA"/>
          </a:p>
        </p:txBody>
      </p:sp>
      <p:sp>
        <p:nvSpPr>
          <p:cNvPr id="7" name="Slide Number Placeholder 6"/>
          <p:cNvSpPr>
            <a:spLocks noGrp="1"/>
          </p:cNvSpPr>
          <p:nvPr>
            <p:ph type="sldNum" sz="quarter" idx="12"/>
          </p:nvPr>
        </p:nvSpPr>
        <p:spPr/>
        <p:txBody>
          <a:bodyPr/>
          <a:lstStyle>
            <a:extLst/>
          </a:lstStyle>
          <a:p>
            <a:fld id="{DDB91C4C-6CDE-4FE7-875F-93618DE244F0}"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05D6F68-2DB5-4984-9EAC-0C86425988E0}" type="datetimeFigureOut">
              <a:rPr lang="ar-SA" smtClean="0"/>
              <a:pPr/>
              <a:t>08/07/1441</a:t>
            </a:fld>
            <a:endParaRPr lang="ar-SA"/>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SA"/>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DB91C4C-6CDE-4FE7-875F-93618DE244F0}" type="slidenum">
              <a:rPr lang="ar-SA" smtClean="0"/>
              <a:pPr/>
              <a:t>‹#›</a:t>
            </a:fld>
            <a:endParaRPr lang="ar-SA"/>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05D6F68-2DB5-4984-9EAC-0C86425988E0}" type="datetimeFigureOut">
              <a:rPr lang="ar-SA" smtClean="0"/>
              <a:pPr/>
              <a:t>08/07/1441</a:t>
            </a:fld>
            <a:endParaRPr lang="ar-SA"/>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SA"/>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DB91C4C-6CDE-4FE7-875F-93618DE244F0}" type="slidenum">
              <a:rPr lang="ar-SA" smtClean="0"/>
              <a:pPr/>
              <a:t>‹#›</a:t>
            </a:fld>
            <a:endParaRPr lang="ar-SA"/>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ar-SA" dirty="0" smtClean="0">
                <a:solidFill>
                  <a:srgbClr val="FFFF00"/>
                </a:solidFill>
              </a:rPr>
              <a:t>علم النفس الفسيولوجي</a:t>
            </a:r>
            <a:br>
              <a:rPr lang="ar-SA" dirty="0" smtClean="0">
                <a:solidFill>
                  <a:srgbClr val="FFFF00"/>
                </a:solidFill>
              </a:rPr>
            </a:br>
            <a:r>
              <a:rPr lang="en-US" dirty="0" smtClean="0">
                <a:solidFill>
                  <a:srgbClr val="FFFF00"/>
                </a:solidFill>
              </a:rPr>
              <a:t>PSY ( 344 )</a:t>
            </a:r>
            <a:endParaRPr lang="ar-SA" dirty="0">
              <a:solidFill>
                <a:srgbClr val="FFFF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normAutofit/>
          </a:bodyPr>
          <a:lstStyle/>
          <a:p>
            <a:r>
              <a:rPr lang="ar-SA" sz="2800" dirty="0" smtClean="0"/>
              <a:t>أن التشابك بين </a:t>
            </a:r>
            <a:r>
              <a:rPr lang="ar-SA" sz="2800" u="sng" dirty="0" smtClean="0">
                <a:solidFill>
                  <a:srgbClr val="FFFF00"/>
                </a:solidFill>
              </a:rPr>
              <a:t>النزعة الطبيعية </a:t>
            </a:r>
            <a:r>
              <a:rPr lang="ar-SA" sz="2800" dirty="0" smtClean="0">
                <a:solidFill>
                  <a:srgbClr val="FFFF00"/>
                </a:solidFill>
              </a:rPr>
              <a:t>و</a:t>
            </a:r>
            <a:r>
              <a:rPr lang="ar-SA" sz="2800" u="sng" dirty="0" smtClean="0">
                <a:solidFill>
                  <a:srgbClr val="FFFF00"/>
                </a:solidFill>
              </a:rPr>
              <a:t>النزعة الانسانية </a:t>
            </a:r>
            <a:r>
              <a:rPr lang="ar-SA" sz="2800" dirty="0" smtClean="0"/>
              <a:t>هو لحظة من لحظات تاريخ </a:t>
            </a:r>
            <a:r>
              <a:rPr lang="ar-SA" sz="2800" dirty="0" err="1" smtClean="0"/>
              <a:t>الفكر .</a:t>
            </a:r>
            <a:r>
              <a:rPr lang="ar-SA" sz="2800" dirty="0" smtClean="0"/>
              <a:t> وأن علم النفس سائر في طريقه إلى ” الوحدة “ النظرية، شأنه في ذلك شأن بقية العلوم؛ فيرى علماء النفس أن </a:t>
            </a:r>
            <a:r>
              <a:rPr lang="ar-SA" sz="2800" u="sng" dirty="0" smtClean="0"/>
              <a:t>السيكولوجيا تحتاج بالتأكيد لمعارف مستمدة من </a:t>
            </a:r>
            <a:r>
              <a:rPr lang="ar-SA" sz="2800" u="sng" dirty="0" err="1" smtClean="0"/>
              <a:t>الفسيولوجيا</a:t>
            </a:r>
            <a:r>
              <a:rPr lang="ar-SA" sz="2800" u="sng" dirty="0" smtClean="0"/>
              <a:t> </a:t>
            </a:r>
            <a:r>
              <a:rPr lang="ar-SA" sz="2800" dirty="0" smtClean="0"/>
              <a:t>، وهذه </a:t>
            </a:r>
            <a:r>
              <a:rPr lang="ar-SA" sz="2800" dirty="0" smtClean="0">
                <a:solidFill>
                  <a:srgbClr val="FFFF00"/>
                </a:solidFill>
              </a:rPr>
              <a:t>نقطة الالتقاء </a:t>
            </a:r>
            <a:r>
              <a:rPr lang="ar-SA" sz="2800" dirty="0" smtClean="0"/>
              <a:t>بين الفسيولوجيا والسيكولوجيا.</a:t>
            </a:r>
          </a:p>
          <a:p>
            <a:pPr>
              <a:buNone/>
            </a:pPr>
            <a:endParaRPr lang="ar-SA" sz="2800" dirty="0" smtClean="0"/>
          </a:p>
          <a:p>
            <a:r>
              <a:rPr lang="ar-SA" sz="2800" dirty="0" smtClean="0"/>
              <a:t>وعلم النفس لتعرضه لنشاط الإنسان </a:t>
            </a:r>
            <a:r>
              <a:rPr lang="ar-SA" sz="2800" dirty="0" smtClean="0">
                <a:solidFill>
                  <a:srgbClr val="FFFF00"/>
                </a:solidFill>
              </a:rPr>
              <a:t>ينقسم الى فروع </a:t>
            </a:r>
            <a:r>
              <a:rPr lang="ar-SA" sz="2800" dirty="0" err="1" smtClean="0">
                <a:solidFill>
                  <a:srgbClr val="FFFF00"/>
                </a:solidFill>
              </a:rPr>
              <a:t>عديدة :</a:t>
            </a:r>
            <a:endParaRPr lang="ar-SA" sz="2800" dirty="0" smtClean="0">
              <a:solidFill>
                <a:srgbClr val="FFFF00"/>
              </a:solidFill>
            </a:endParaRPr>
          </a:p>
          <a:p>
            <a:pPr>
              <a:buFontTx/>
              <a:buChar char="-"/>
            </a:pPr>
            <a:r>
              <a:rPr lang="ar-SA" sz="2800" dirty="0" smtClean="0"/>
              <a:t>علم النفس الحيوان  </a:t>
            </a:r>
            <a:r>
              <a:rPr lang="ar-SA" sz="2800" dirty="0" smtClean="0">
                <a:solidFill>
                  <a:srgbClr val="FFFF00"/>
                </a:solidFill>
              </a:rPr>
              <a:t>-</a:t>
            </a:r>
            <a:r>
              <a:rPr lang="ar-SA" sz="2800" dirty="0" smtClean="0"/>
              <a:t> علم نفس الطفل  </a:t>
            </a:r>
            <a:r>
              <a:rPr lang="ar-SA" sz="2800" dirty="0" smtClean="0">
                <a:solidFill>
                  <a:srgbClr val="FFFF00"/>
                </a:solidFill>
              </a:rPr>
              <a:t>-</a:t>
            </a:r>
            <a:r>
              <a:rPr lang="ar-SA" sz="2800" dirty="0" smtClean="0"/>
              <a:t> علم النفس التربوي</a:t>
            </a:r>
          </a:p>
          <a:p>
            <a:pPr>
              <a:buFontTx/>
              <a:buChar char="-"/>
            </a:pPr>
            <a:r>
              <a:rPr lang="ar-SA" sz="2800" dirty="0" smtClean="0"/>
              <a:t>علم النفس الاجتماعي  </a:t>
            </a:r>
            <a:r>
              <a:rPr lang="ar-SA" sz="2800" dirty="0" smtClean="0">
                <a:solidFill>
                  <a:srgbClr val="FFFF00"/>
                </a:solidFill>
              </a:rPr>
              <a:t>-</a:t>
            </a:r>
            <a:r>
              <a:rPr lang="ar-SA" sz="2800" dirty="0" smtClean="0"/>
              <a:t> علم النفس المرضي  </a:t>
            </a:r>
            <a:r>
              <a:rPr lang="ar-SA" sz="2800" dirty="0" smtClean="0">
                <a:solidFill>
                  <a:srgbClr val="FFFF00"/>
                </a:solidFill>
              </a:rPr>
              <a:t>-</a:t>
            </a:r>
            <a:r>
              <a:rPr lang="ar-SA" sz="2800" dirty="0" smtClean="0"/>
              <a:t> علم النفس الفسيولوجي  </a:t>
            </a:r>
            <a:r>
              <a:rPr lang="ar-SA" sz="2800" dirty="0" smtClean="0">
                <a:solidFill>
                  <a:srgbClr val="FFFF00"/>
                </a:solidFill>
              </a:rPr>
              <a:t>-</a:t>
            </a:r>
            <a:r>
              <a:rPr lang="ar-SA" sz="2800" dirty="0" smtClean="0"/>
              <a:t> سيكولوجيا الجماليات  </a:t>
            </a:r>
            <a:r>
              <a:rPr lang="ar-SA" sz="2800" dirty="0" smtClean="0">
                <a:solidFill>
                  <a:srgbClr val="FFFF00"/>
                </a:solidFill>
              </a:rPr>
              <a:t>-</a:t>
            </a:r>
            <a:r>
              <a:rPr lang="ar-SA" sz="2800" dirty="0" smtClean="0"/>
              <a:t> علم نفس الفروق الفردية  </a:t>
            </a:r>
            <a:r>
              <a:rPr lang="ar-SA" sz="2800" dirty="0" smtClean="0">
                <a:solidFill>
                  <a:srgbClr val="FFFF00"/>
                </a:solidFill>
              </a:rPr>
              <a:t>-</a:t>
            </a:r>
            <a:r>
              <a:rPr lang="ar-SA" sz="2800" dirty="0" smtClean="0"/>
              <a:t> علم النفس الاكلينيكي </a:t>
            </a:r>
            <a:r>
              <a:rPr lang="ar-SA" sz="2800" b="1" dirty="0" smtClean="0"/>
              <a:t>–</a:t>
            </a:r>
            <a:r>
              <a:rPr lang="ar-SA" sz="2800" dirty="0" smtClean="0"/>
              <a:t> علم النفس المهني والصناعي . ولها جميعها تخصصات أخرى فرعية .</a:t>
            </a:r>
            <a:endParaRPr lang="ar-SA"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nvPr>
        </p:nvGraphicFramePr>
        <p:xfrm>
          <a:off x="251520" y="476672"/>
          <a:ext cx="8642350" cy="6109250"/>
        </p:xfrm>
        <a:graphic>
          <a:graphicData uri="http://schemas.openxmlformats.org/drawingml/2006/table">
            <a:tbl>
              <a:tblPr rtl="1" firstRow="1" bandRow="1">
                <a:tableStyleId>{5C22544A-7EE6-4342-B048-85BDC9FD1C3A}</a:tableStyleId>
              </a:tblPr>
              <a:tblGrid>
                <a:gridCol w="4321175"/>
                <a:gridCol w="4321175"/>
              </a:tblGrid>
              <a:tr h="648370">
                <a:tc>
                  <a:txBody>
                    <a:bodyPr/>
                    <a:lstStyle/>
                    <a:p>
                      <a:pPr algn="ctr" rtl="1"/>
                      <a:r>
                        <a:rPr lang="ar-SA" sz="1800" dirty="0" smtClean="0">
                          <a:solidFill>
                            <a:schemeClr val="tx1"/>
                          </a:solidFill>
                        </a:rPr>
                        <a:t>النزعة الطبيعية </a:t>
                      </a:r>
                      <a:endParaRPr lang="ar-SA" dirty="0">
                        <a:solidFill>
                          <a:schemeClr val="tx1"/>
                        </a:solidFill>
                      </a:endParaRPr>
                    </a:p>
                  </a:txBody>
                  <a:tcPr/>
                </a:tc>
                <a:tc>
                  <a:txBody>
                    <a:bodyPr/>
                    <a:lstStyle/>
                    <a:p>
                      <a:pPr algn="ctr" rtl="1"/>
                      <a:r>
                        <a:rPr lang="ar-SA" sz="1800" dirty="0" smtClean="0">
                          <a:solidFill>
                            <a:schemeClr val="tx1"/>
                          </a:solidFill>
                        </a:rPr>
                        <a:t>النزعة الإنسانية </a:t>
                      </a:r>
                      <a:endParaRPr lang="ar-SA" dirty="0">
                        <a:solidFill>
                          <a:schemeClr val="tx1"/>
                        </a:solidFill>
                      </a:endParaRPr>
                    </a:p>
                  </a:txBody>
                  <a:tcPr/>
                </a:tc>
              </a:tr>
              <a:tr h="1267400">
                <a:tc>
                  <a:txBody>
                    <a:bodyPr/>
                    <a:lstStyle/>
                    <a:p>
                      <a:pPr rtl="1"/>
                      <a:r>
                        <a:rPr lang="ar-SA" sz="1800" dirty="0" smtClean="0"/>
                        <a:t>تعتبر </a:t>
                      </a:r>
                      <a:r>
                        <a:rPr lang="ar-SA" sz="1800" b="1" u="sng" dirty="0" smtClean="0">
                          <a:solidFill>
                            <a:schemeClr val="accent5">
                              <a:lumMod val="50000"/>
                            </a:schemeClr>
                          </a:solidFill>
                        </a:rPr>
                        <a:t>الوقائع </a:t>
                      </a:r>
                      <a:r>
                        <a:rPr lang="ar-SA" sz="1800" b="1" u="sng" dirty="0" err="1" smtClean="0">
                          <a:solidFill>
                            <a:schemeClr val="accent5">
                              <a:lumMod val="50000"/>
                            </a:schemeClr>
                          </a:solidFill>
                        </a:rPr>
                        <a:t>السيكولوجية</a:t>
                      </a:r>
                      <a:r>
                        <a:rPr lang="ar-SA" sz="1800" u="sng" dirty="0" err="1" smtClean="0">
                          <a:solidFill>
                            <a:schemeClr val="accent5">
                              <a:lumMod val="50000"/>
                            </a:schemeClr>
                          </a:solidFill>
                        </a:rPr>
                        <a:t> </a:t>
                      </a:r>
                      <a:r>
                        <a:rPr lang="ar-SA" sz="1800" b="1" u="sng" dirty="0" smtClean="0"/>
                        <a:t>” أشياء“، </a:t>
                      </a:r>
                      <a:r>
                        <a:rPr lang="ar-SA" sz="1800" dirty="0" smtClean="0"/>
                        <a:t>كالمدرسة السلوكية </a:t>
                      </a:r>
                      <a:r>
                        <a:rPr lang="ar-SA" sz="1800" dirty="0" err="1" smtClean="0"/>
                        <a:t>عند </a:t>
                      </a:r>
                      <a:r>
                        <a:rPr lang="ar-SA" sz="1800" b="1" dirty="0" smtClean="0">
                          <a:solidFill>
                            <a:srgbClr val="0070C0"/>
                          </a:solidFill>
                        </a:rPr>
                        <a:t>”</a:t>
                      </a:r>
                      <a:r>
                        <a:rPr lang="ar-SA" sz="1800" b="1" u="sng" dirty="0" err="1" smtClean="0">
                          <a:solidFill>
                            <a:srgbClr val="0070C0"/>
                          </a:solidFill>
                        </a:rPr>
                        <a:t>واطسن“ </a:t>
                      </a:r>
                      <a:r>
                        <a:rPr lang="ar-SA" sz="1800" dirty="0" smtClean="0"/>
                        <a:t>، التي ترى أن علم النفس ينبغي أن يستند فقط الى ملاحظة السلوك الخارجي مستبعداً </a:t>
                      </a:r>
                      <a:r>
                        <a:rPr lang="ar-SA" sz="1800" dirty="0" err="1" smtClean="0"/>
                        <a:t>الاستبطان </a:t>
                      </a:r>
                      <a:r>
                        <a:rPr lang="ar-SA" sz="1800" dirty="0" smtClean="0"/>
                        <a:t>( منهج تأمل الذات) وعدم الاعتبار </a:t>
                      </a:r>
                      <a:r>
                        <a:rPr lang="ar-SA" sz="1800" dirty="0" err="1" smtClean="0"/>
                        <a:t>للشعور .</a:t>
                      </a:r>
                      <a:endParaRPr lang="ar-SA" sz="1800" dirty="0" smtClean="0"/>
                    </a:p>
                    <a:p>
                      <a:pPr rtl="1"/>
                      <a:endParaRPr lang="ar-SA" dirty="0"/>
                    </a:p>
                  </a:txBody>
                  <a:tcPr/>
                </a:tc>
                <a:tc>
                  <a:txBody>
                    <a:bodyPr/>
                    <a:lstStyle/>
                    <a:p>
                      <a:pPr rtl="1"/>
                      <a:r>
                        <a:rPr lang="ar-SA" sz="1800" dirty="0" smtClean="0"/>
                        <a:t>فتسلم بأن </a:t>
                      </a:r>
                      <a:r>
                        <a:rPr lang="ar-SA" sz="1800" b="1" u="sng" dirty="0" smtClean="0">
                          <a:solidFill>
                            <a:schemeClr val="accent5">
                              <a:lumMod val="50000"/>
                            </a:schemeClr>
                          </a:solidFill>
                        </a:rPr>
                        <a:t>الوقائع السيكولوجية </a:t>
                      </a:r>
                      <a:r>
                        <a:rPr lang="ar-SA" sz="1800" u="sng" dirty="0" smtClean="0"/>
                        <a:t>هي </a:t>
                      </a:r>
                      <a:r>
                        <a:rPr lang="ar-SA" sz="1800" b="1" u="sng" dirty="0" smtClean="0"/>
                        <a:t>حالات شعورية أو تجارب حية أو تعبيرات نقرأ فيها التجارب الحية عند الآخرين</a:t>
                      </a:r>
                      <a:r>
                        <a:rPr lang="ar-SA" sz="1800" b="1" dirty="0" smtClean="0"/>
                        <a:t>،</a:t>
                      </a:r>
                      <a:r>
                        <a:rPr lang="ar-SA" sz="1800" dirty="0" smtClean="0"/>
                        <a:t> أي أن علم النفس لا </a:t>
                      </a:r>
                      <a:r>
                        <a:rPr lang="ar-SA" sz="1800" dirty="0" err="1" smtClean="0"/>
                        <a:t>يتركزعلى</a:t>
                      </a:r>
                      <a:r>
                        <a:rPr lang="ar-SA" sz="1800" dirty="0" smtClean="0"/>
                        <a:t> السلوك الملاحظ وإنما على الوجود كما يعيشه </a:t>
                      </a:r>
                      <a:r>
                        <a:rPr lang="ar-SA" sz="1800" dirty="0" err="1" smtClean="0"/>
                        <a:t>الشخص .</a:t>
                      </a:r>
                      <a:endParaRPr lang="ar-SA" dirty="0"/>
                    </a:p>
                  </a:txBody>
                  <a:tcPr/>
                </a:tc>
              </a:tr>
              <a:tr h="126740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800" dirty="0" smtClean="0"/>
                        <a:t>وتميل </a:t>
                      </a:r>
                      <a:r>
                        <a:rPr lang="ar-SA" sz="1800" b="1" dirty="0" smtClean="0">
                          <a:solidFill>
                            <a:srgbClr val="C00000"/>
                          </a:solidFill>
                        </a:rPr>
                        <a:t>النزعة الطبيعية </a:t>
                      </a:r>
                      <a:r>
                        <a:rPr lang="ar-SA" sz="1800" dirty="0" smtClean="0"/>
                        <a:t>إلى </a:t>
                      </a:r>
                      <a:r>
                        <a:rPr lang="ar-SA" sz="1800" u="sng" dirty="0" smtClean="0"/>
                        <a:t>إيجاد قوانين جزئية للحالات </a:t>
                      </a:r>
                      <a:r>
                        <a:rPr lang="ar-SA" sz="1800" u="sng" dirty="0" err="1" smtClean="0"/>
                        <a:t>الإنسانية </a:t>
                      </a:r>
                      <a:r>
                        <a:rPr lang="ar-SA" sz="1800" u="sng" dirty="0" smtClean="0"/>
                        <a:t>، تتجمع في قوانين أكبر</a:t>
                      </a:r>
                      <a:r>
                        <a:rPr lang="ar-SA" sz="1800" dirty="0" smtClean="0"/>
                        <a:t> </a:t>
                      </a:r>
                      <a:r>
                        <a:rPr lang="ar-SA" sz="1800" dirty="0" err="1" smtClean="0"/>
                        <a:t>فـ </a:t>
                      </a:r>
                      <a:r>
                        <a:rPr lang="ar-SA" sz="1800" b="1" dirty="0" smtClean="0">
                          <a:solidFill>
                            <a:srgbClr val="002060"/>
                          </a:solidFill>
                        </a:rPr>
                        <a:t>” الفعل المنعكس الشرطي“ </a:t>
                      </a:r>
                      <a:r>
                        <a:rPr lang="ar-SA" sz="1800" dirty="0" smtClean="0"/>
                        <a:t>مثلاً </a:t>
                      </a:r>
                      <a:r>
                        <a:rPr lang="ar-SA" sz="1800" b="1" dirty="0" smtClean="0"/>
                        <a:t>سلوك بسيط </a:t>
                      </a:r>
                      <a:r>
                        <a:rPr lang="ar-SA" sz="1800" b="1" dirty="0" err="1" smtClean="0"/>
                        <a:t>وأولي،</a:t>
                      </a:r>
                      <a:r>
                        <a:rPr lang="ar-SA" sz="1800" dirty="0" err="1" smtClean="0"/>
                        <a:t> </a:t>
                      </a:r>
                      <a:r>
                        <a:rPr lang="ar-SA" sz="1800" b="1" dirty="0" smtClean="0">
                          <a:solidFill>
                            <a:srgbClr val="002060"/>
                          </a:solidFill>
                        </a:rPr>
                        <a:t>” </a:t>
                      </a:r>
                      <a:r>
                        <a:rPr lang="ar-SA" sz="1800" b="1" dirty="0" err="1" smtClean="0">
                          <a:solidFill>
                            <a:srgbClr val="002060"/>
                          </a:solidFill>
                        </a:rPr>
                        <a:t>والعادة </a:t>
                      </a:r>
                      <a:r>
                        <a:rPr lang="ar-SA" sz="1800" b="1" dirty="0" smtClean="0">
                          <a:solidFill>
                            <a:srgbClr val="002060"/>
                          </a:solidFill>
                        </a:rPr>
                        <a:t>“ </a:t>
                      </a:r>
                      <a:r>
                        <a:rPr lang="ar-SA" sz="1800" b="1" dirty="0" smtClean="0"/>
                        <a:t>تسلسل أفعال منعكسة شرطية   </a:t>
                      </a:r>
                      <a:r>
                        <a:rPr lang="ar-SA" sz="1800" dirty="0" err="1" smtClean="0"/>
                        <a:t>و </a:t>
                      </a:r>
                      <a:r>
                        <a:rPr lang="ar-SA" sz="1800" b="1" dirty="0" smtClean="0">
                          <a:solidFill>
                            <a:srgbClr val="002060"/>
                          </a:solidFill>
                        </a:rPr>
                        <a:t>” </a:t>
                      </a:r>
                      <a:r>
                        <a:rPr lang="ar-SA" sz="1800" b="1" dirty="0" err="1" smtClean="0">
                          <a:solidFill>
                            <a:srgbClr val="002060"/>
                          </a:solidFill>
                        </a:rPr>
                        <a:t>الشخصية </a:t>
                      </a:r>
                      <a:r>
                        <a:rPr lang="ar-SA" sz="1800" b="1" dirty="0" smtClean="0">
                          <a:solidFill>
                            <a:srgbClr val="002060"/>
                          </a:solidFill>
                        </a:rPr>
                        <a:t>“ </a:t>
                      </a:r>
                      <a:r>
                        <a:rPr lang="ar-SA" sz="1800" b="1" dirty="0" smtClean="0"/>
                        <a:t>جهاز من </a:t>
                      </a:r>
                      <a:r>
                        <a:rPr lang="ar-SA" sz="1800" b="1" dirty="0" err="1" smtClean="0"/>
                        <a:t>العادات .</a:t>
                      </a:r>
                      <a:endParaRPr lang="ar-SA" sz="1800" b="1" dirty="0" smtClean="0"/>
                    </a:p>
                  </a:txBody>
                  <a:tcPr/>
                </a:tc>
                <a:tc>
                  <a:txBody>
                    <a:bodyPr/>
                    <a:lstStyle/>
                    <a:p>
                      <a:pPr rtl="1"/>
                      <a:r>
                        <a:rPr lang="ar-SA" sz="1800" dirty="0" smtClean="0"/>
                        <a:t>فترى </a:t>
                      </a:r>
                      <a:r>
                        <a:rPr lang="ar-SA" sz="1800" u="sng" dirty="0" smtClean="0"/>
                        <a:t>أن الكل سابق على </a:t>
                      </a:r>
                      <a:r>
                        <a:rPr lang="ar-SA" sz="1800" u="sng" dirty="0" err="1" smtClean="0"/>
                        <a:t>الأجزاء </a:t>
                      </a:r>
                      <a:r>
                        <a:rPr lang="ar-SA" sz="1800" dirty="0" smtClean="0"/>
                        <a:t>، فلا يمكن أن تعزل واقعة سيكولوجية بطريقة ما عن جملة علاقات الكائن الحي </a:t>
                      </a:r>
                      <a:r>
                        <a:rPr lang="ar-SA" sz="1800" dirty="0" err="1" smtClean="0"/>
                        <a:t>بالبيئة </a:t>
                      </a:r>
                      <a:r>
                        <a:rPr lang="ar-SA" sz="1800" dirty="0" smtClean="0"/>
                        <a:t>، </a:t>
                      </a:r>
                      <a:r>
                        <a:rPr lang="ar-SA" sz="1800" dirty="0" smtClean="0">
                          <a:solidFill>
                            <a:srgbClr val="C00000"/>
                          </a:solidFill>
                        </a:rPr>
                        <a:t>فـ </a:t>
                      </a:r>
                      <a:r>
                        <a:rPr lang="ar-SA" sz="1800" b="1" dirty="0" smtClean="0">
                          <a:solidFill>
                            <a:srgbClr val="002060"/>
                          </a:solidFill>
                        </a:rPr>
                        <a:t>الشخصية</a:t>
                      </a:r>
                      <a:r>
                        <a:rPr lang="ar-SA" sz="1800" dirty="0" smtClean="0"/>
                        <a:t> </a:t>
                      </a:r>
                      <a:r>
                        <a:rPr lang="ar-SA" sz="1800" b="1" dirty="0" smtClean="0"/>
                        <a:t>وحدة كلية تفسر الوقائع الجزئية في ضوئها.</a:t>
                      </a:r>
                      <a:endParaRPr lang="ar-SA" dirty="0"/>
                    </a:p>
                  </a:txBody>
                  <a:tcPr/>
                </a:tc>
              </a:tr>
              <a:tr h="1267400">
                <a:tc>
                  <a:txBody>
                    <a:bodyPr/>
                    <a:lstStyle/>
                    <a:p>
                      <a:pPr rtl="1"/>
                      <a:r>
                        <a:rPr lang="ar-SA" dirty="0" smtClean="0"/>
                        <a:t>تميل</a:t>
                      </a:r>
                      <a:r>
                        <a:rPr lang="ar-SA" dirty="0" smtClean="0">
                          <a:solidFill>
                            <a:srgbClr val="FFFF00"/>
                          </a:solidFill>
                        </a:rPr>
                        <a:t> </a:t>
                      </a:r>
                      <a:r>
                        <a:rPr lang="ar-SA" b="1" dirty="0" smtClean="0">
                          <a:solidFill>
                            <a:srgbClr val="C00000"/>
                          </a:solidFill>
                        </a:rPr>
                        <a:t>النزعة الطبيعية </a:t>
                      </a:r>
                      <a:r>
                        <a:rPr lang="ar-SA" u="sng" dirty="0" smtClean="0"/>
                        <a:t>إلى إقامة قوانين تسمح بتفسير الظواهر </a:t>
                      </a:r>
                      <a:r>
                        <a:rPr lang="ar-SA" u="sng" dirty="0" smtClean="0">
                          <a:solidFill>
                            <a:srgbClr val="C00000"/>
                          </a:solidFill>
                        </a:rPr>
                        <a:t>أي </a:t>
                      </a:r>
                      <a:r>
                        <a:rPr lang="ar-SA" u="sng" dirty="0" smtClean="0"/>
                        <a:t>تسمح بردها إلى عدد قليل من العناصر المكونة </a:t>
                      </a:r>
                      <a:r>
                        <a:rPr lang="ar-SA" u="sng" dirty="0" err="1" smtClean="0"/>
                        <a:t>الأولية .</a:t>
                      </a:r>
                      <a:endParaRPr lang="ar-SA" dirty="0"/>
                    </a:p>
                  </a:txBody>
                  <a:tcPr/>
                </a:tc>
                <a:tc>
                  <a:txBody>
                    <a:bodyPr/>
                    <a:lstStyle/>
                    <a:p>
                      <a:pPr rtl="1"/>
                      <a:r>
                        <a:rPr lang="ar-SA" u="sng" dirty="0" smtClean="0"/>
                        <a:t>تستند إلى أنماط مثالية تعين على الفهم أكثر مما تعين على التفسير </a:t>
                      </a:r>
                      <a:r>
                        <a:rPr lang="ar-SA" u="sng" dirty="0" smtClean="0">
                          <a:solidFill>
                            <a:srgbClr val="C00000"/>
                          </a:solidFill>
                        </a:rPr>
                        <a:t>أي</a:t>
                      </a:r>
                      <a:r>
                        <a:rPr lang="ar-SA" u="sng" dirty="0" smtClean="0"/>
                        <a:t> فهم كيف تم وتحت أي </a:t>
                      </a:r>
                      <a:r>
                        <a:rPr lang="ar-SA" u="sng" dirty="0" err="1" smtClean="0"/>
                        <a:t>ظروف .</a:t>
                      </a:r>
                      <a:endParaRPr lang="ar-SA" dirty="0"/>
                    </a:p>
                  </a:txBody>
                  <a:tcPr/>
                </a:tc>
              </a:tr>
              <a:tr h="126740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800" dirty="0" smtClean="0"/>
                        <a:t>إن </a:t>
                      </a:r>
                      <a:r>
                        <a:rPr lang="ar-SA" sz="1800" b="1" dirty="0" smtClean="0">
                          <a:solidFill>
                            <a:srgbClr val="C00000"/>
                          </a:solidFill>
                        </a:rPr>
                        <a:t>النزعة الطبيعية </a:t>
                      </a:r>
                      <a:r>
                        <a:rPr lang="ar-SA" sz="1800" dirty="0" smtClean="0"/>
                        <a:t>بتمسكها بالمعطيات المادية المتاحة للملاحظة الموضوعية </a:t>
                      </a:r>
                      <a:r>
                        <a:rPr lang="ar-SA" sz="1800" u="sng" dirty="0" smtClean="0"/>
                        <a:t>لا تُسلَم بالجوهر غير العضوي للحياة النفسية.</a:t>
                      </a:r>
                    </a:p>
                    <a:p>
                      <a:pPr rtl="1"/>
                      <a:endParaRPr lang="ar-SA" dirty="0"/>
                    </a:p>
                  </a:txBody>
                  <a:tcPr/>
                </a:tc>
                <a:tc>
                  <a:txBody>
                    <a:bodyPr/>
                    <a:lstStyle/>
                    <a:p>
                      <a:pPr rtl="1"/>
                      <a:r>
                        <a:rPr lang="ar-SA" sz="1800" dirty="0" smtClean="0"/>
                        <a:t>أن </a:t>
                      </a:r>
                      <a:r>
                        <a:rPr lang="ar-SA" sz="1800" b="1" dirty="0" smtClean="0">
                          <a:solidFill>
                            <a:srgbClr val="C00000"/>
                          </a:solidFill>
                        </a:rPr>
                        <a:t>النزعة الإنسانية </a:t>
                      </a:r>
                      <a:r>
                        <a:rPr lang="ar-SA" sz="1800" dirty="0" smtClean="0"/>
                        <a:t>تولي اهتماماً كبيراً </a:t>
                      </a:r>
                      <a:r>
                        <a:rPr lang="ar-SA" sz="1800" u="sng" dirty="0" smtClean="0"/>
                        <a:t>للكشف عن مجاهل الطبقات العميقة للنفس واللاشعور.</a:t>
                      </a:r>
                      <a:endParaRPr lang="ar-SA" dirty="0"/>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6120680"/>
          </a:xfrm>
        </p:spPr>
        <p:txBody>
          <a:bodyPr>
            <a:normAutofit lnSpcReduction="10000"/>
          </a:bodyPr>
          <a:lstStyle/>
          <a:p>
            <a:r>
              <a:rPr lang="ar-SA" sz="2800" dirty="0" smtClean="0"/>
              <a:t>إن </a:t>
            </a:r>
            <a:r>
              <a:rPr lang="ar-SA" sz="2800" dirty="0" smtClean="0">
                <a:solidFill>
                  <a:srgbClr val="FFFF00"/>
                </a:solidFill>
              </a:rPr>
              <a:t>السمة الأساسية </a:t>
            </a:r>
            <a:r>
              <a:rPr lang="ar-SA" sz="2800" dirty="0" smtClean="0"/>
              <a:t>التي تميز علم النفس عن علم النفس الفسيولوجي </a:t>
            </a:r>
            <a:r>
              <a:rPr lang="ar-SA" sz="2800" dirty="0" smtClean="0">
                <a:solidFill>
                  <a:srgbClr val="FFFF00"/>
                </a:solidFill>
              </a:rPr>
              <a:t>هو</a:t>
            </a:r>
            <a:r>
              <a:rPr lang="ar-SA" sz="2800" dirty="0" smtClean="0"/>
              <a:t> التدبر في أنواع سلوك الفرد </a:t>
            </a:r>
            <a:r>
              <a:rPr lang="ar-SA" sz="2800" dirty="0" smtClean="0">
                <a:solidFill>
                  <a:srgbClr val="FFC000"/>
                </a:solidFill>
              </a:rPr>
              <a:t>( فهم المعنى ) </a:t>
            </a:r>
            <a:r>
              <a:rPr lang="ar-SA" sz="2800" dirty="0" smtClean="0"/>
              <a:t>. </a:t>
            </a:r>
            <a:r>
              <a:rPr lang="ar-SA" sz="2800" dirty="0" smtClean="0">
                <a:solidFill>
                  <a:srgbClr val="FFFF00"/>
                </a:solidFill>
              </a:rPr>
              <a:t>مثال : </a:t>
            </a:r>
          </a:p>
          <a:p>
            <a:pPr>
              <a:buNone/>
            </a:pPr>
            <a:r>
              <a:rPr lang="ar-SA" sz="2800" dirty="0" smtClean="0">
                <a:solidFill>
                  <a:srgbClr val="FFFF00"/>
                </a:solidFill>
              </a:rPr>
              <a:t>-</a:t>
            </a:r>
            <a:r>
              <a:rPr lang="ar-SA" sz="2800" dirty="0" smtClean="0"/>
              <a:t> التصفير من قبل الشرطي (السلوك الفسيولوجي و السلوك السيكولوجي</a:t>
            </a:r>
            <a:r>
              <a:rPr lang="ar-SA" sz="2800" dirty="0" err="1" smtClean="0"/>
              <a:t>) .</a:t>
            </a:r>
            <a:endParaRPr lang="ar-SA" sz="2800" dirty="0" smtClean="0"/>
          </a:p>
          <a:p>
            <a:pPr>
              <a:buNone/>
            </a:pPr>
            <a:r>
              <a:rPr lang="ar-SA" sz="2800" dirty="0" smtClean="0">
                <a:solidFill>
                  <a:srgbClr val="FFFF00"/>
                </a:solidFill>
              </a:rPr>
              <a:t>-</a:t>
            </a:r>
            <a:r>
              <a:rPr lang="ar-SA" sz="2800" dirty="0" smtClean="0"/>
              <a:t> إخراج اللسان ( السلوك الفسيولوجي والسلوك </a:t>
            </a:r>
            <a:r>
              <a:rPr lang="ar-SA" sz="2800" dirty="0" err="1" smtClean="0"/>
              <a:t>السيكولوجي ) .</a:t>
            </a:r>
            <a:endParaRPr lang="ar-SA" sz="2800" dirty="0" smtClean="0"/>
          </a:p>
          <a:p>
            <a:pPr>
              <a:buNone/>
            </a:pPr>
            <a:r>
              <a:rPr lang="ar-SA" sz="2800" u="sng" dirty="0" smtClean="0">
                <a:solidFill>
                  <a:srgbClr val="FFC000"/>
                </a:solidFill>
              </a:rPr>
              <a:t>هناك مستويان </a:t>
            </a:r>
            <a:r>
              <a:rPr lang="ar-SA" sz="2800" u="sng" dirty="0" err="1" smtClean="0">
                <a:solidFill>
                  <a:srgbClr val="FFC000"/>
                </a:solidFill>
              </a:rPr>
              <a:t>للسلوك :</a:t>
            </a:r>
            <a:endParaRPr lang="ar-SA" sz="2800" u="sng" dirty="0" smtClean="0">
              <a:solidFill>
                <a:srgbClr val="FFC000"/>
              </a:solidFill>
            </a:endParaRPr>
          </a:p>
          <a:p>
            <a:pPr>
              <a:buFontTx/>
              <a:buChar char="-"/>
            </a:pPr>
            <a:r>
              <a:rPr lang="ar-SA" sz="2800" dirty="0" smtClean="0">
                <a:solidFill>
                  <a:srgbClr val="FFFF00"/>
                </a:solidFill>
              </a:rPr>
              <a:t>المستوى </a:t>
            </a:r>
            <a:r>
              <a:rPr lang="ar-SA" sz="2800" dirty="0" err="1" smtClean="0">
                <a:solidFill>
                  <a:srgbClr val="FFFF00"/>
                </a:solidFill>
              </a:rPr>
              <a:t>الفسيولوجي </a:t>
            </a:r>
            <a:r>
              <a:rPr lang="ar-SA" sz="2800" dirty="0" smtClean="0">
                <a:solidFill>
                  <a:srgbClr val="FFFF00"/>
                </a:solidFill>
              </a:rPr>
              <a:t>: </a:t>
            </a:r>
            <a:r>
              <a:rPr lang="ar-SA" sz="2800" dirty="0" smtClean="0"/>
              <a:t>مستوى أداء أعضاء الجسم لوظائفها حتى يظل الجسم محتفظاً بحيويته واستمراره </a:t>
            </a:r>
            <a:r>
              <a:rPr lang="ar-SA" sz="2800" dirty="0" smtClean="0">
                <a:solidFill>
                  <a:srgbClr val="FFC000"/>
                </a:solidFill>
              </a:rPr>
              <a:t>( دلالة محصورة في القيام بوظيفة </a:t>
            </a:r>
            <a:r>
              <a:rPr lang="ar-SA" sz="2800" dirty="0" err="1" smtClean="0">
                <a:solidFill>
                  <a:srgbClr val="FFC000"/>
                </a:solidFill>
              </a:rPr>
              <a:t>ما ) .</a:t>
            </a:r>
            <a:endParaRPr lang="ar-SA" sz="2800" dirty="0" smtClean="0">
              <a:solidFill>
                <a:srgbClr val="FFC000"/>
              </a:solidFill>
            </a:endParaRPr>
          </a:p>
          <a:p>
            <a:pPr>
              <a:buFontTx/>
              <a:buChar char="-"/>
            </a:pPr>
            <a:r>
              <a:rPr lang="ar-SA" sz="2800" dirty="0" smtClean="0">
                <a:solidFill>
                  <a:srgbClr val="FFFF00"/>
                </a:solidFill>
              </a:rPr>
              <a:t>المستوى </a:t>
            </a:r>
            <a:r>
              <a:rPr lang="ar-SA" sz="2800" dirty="0" err="1" smtClean="0">
                <a:solidFill>
                  <a:srgbClr val="FFFF00"/>
                </a:solidFill>
              </a:rPr>
              <a:t>الرمزي </a:t>
            </a:r>
            <a:r>
              <a:rPr lang="ar-SA" sz="2800" dirty="0" smtClean="0">
                <a:solidFill>
                  <a:srgbClr val="FFFF00"/>
                </a:solidFill>
              </a:rPr>
              <a:t>: </a:t>
            </a:r>
            <a:r>
              <a:rPr lang="ar-SA" sz="2800" dirty="0" smtClean="0"/>
              <a:t>مستوى خلق الرمز واستعماله والاستجابة </a:t>
            </a:r>
            <a:r>
              <a:rPr lang="ar-SA" sz="2800" dirty="0" err="1" smtClean="0"/>
              <a:t>له </a:t>
            </a:r>
            <a:r>
              <a:rPr lang="ar-SA" sz="2800" dirty="0" smtClean="0"/>
              <a:t>، وهذه السمة الإنسانية المميزة، والتي لا يشارك الإنسان فيها أي كائن آخر </a:t>
            </a:r>
            <a:r>
              <a:rPr lang="ar-SA" sz="2800" dirty="0" smtClean="0">
                <a:solidFill>
                  <a:srgbClr val="FFC000"/>
                </a:solidFill>
              </a:rPr>
              <a:t>( دلالة إنسانية , له معنى لا يفهمه إلا الإنسان ) </a:t>
            </a:r>
            <a:r>
              <a:rPr lang="ar-SA" sz="2800" dirty="0" smtClean="0"/>
              <a:t>.</a:t>
            </a:r>
          </a:p>
          <a:p>
            <a:pPr>
              <a:buNone/>
            </a:pPr>
            <a:r>
              <a:rPr lang="ar-SA" sz="2800" dirty="0" smtClean="0"/>
              <a:t>* ويرى أصحاب مدرسة التحليل النفسي ( فرويد واتباعه) أن السر في فهم الأعراض المرضية يكمن في الكشف عن </a:t>
            </a:r>
            <a:r>
              <a:rPr lang="ar-SA" sz="2800" dirty="0" err="1" smtClean="0"/>
              <a:t>معناها .</a:t>
            </a:r>
            <a:endParaRPr lang="ar-SA" sz="2800" dirty="0" smtClean="0"/>
          </a:p>
          <a:p>
            <a:pPr>
              <a:buNone/>
            </a:pPr>
            <a:endParaRPr lang="ar-SA"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323528" y="1700808"/>
          <a:ext cx="8229600" cy="4114800"/>
        </p:xfrm>
        <a:graphic>
          <a:graphicData uri="http://schemas.openxmlformats.org/drawingml/2006/table">
            <a:tbl>
              <a:tblPr rtl="1" firstRow="1" bandRow="1">
                <a:tableStyleId>{5C22544A-7EE6-4342-B048-85BDC9FD1C3A}</a:tableStyleId>
              </a:tblPr>
              <a:tblGrid>
                <a:gridCol w="1069640"/>
                <a:gridCol w="3226702"/>
                <a:gridCol w="3933258"/>
              </a:tblGrid>
              <a:tr h="831302">
                <a:tc>
                  <a:txBody>
                    <a:bodyPr/>
                    <a:lstStyle/>
                    <a:p>
                      <a:pPr algn="ctr" rtl="1"/>
                      <a:r>
                        <a:rPr lang="ar-SA" sz="2800" dirty="0" smtClean="0"/>
                        <a:t>م</a:t>
                      </a:r>
                      <a:endParaRPr lang="ar-SA" sz="2800" dirty="0"/>
                    </a:p>
                  </a:txBody>
                  <a:tcPr/>
                </a:tc>
                <a:tc>
                  <a:txBody>
                    <a:bodyPr/>
                    <a:lstStyle/>
                    <a:p>
                      <a:pPr algn="ctr" rtl="1"/>
                      <a:r>
                        <a:rPr lang="ar-SA" sz="2800" dirty="0" smtClean="0"/>
                        <a:t>علم النفس </a:t>
                      </a:r>
                      <a:endParaRPr lang="ar-SA" sz="2800" dirty="0"/>
                    </a:p>
                  </a:txBody>
                  <a:tcPr/>
                </a:tc>
                <a:tc>
                  <a:txBody>
                    <a:bodyPr/>
                    <a:lstStyle/>
                    <a:p>
                      <a:pPr algn="ctr" rtl="1"/>
                      <a:r>
                        <a:rPr lang="ar-SA" sz="2800" dirty="0" smtClean="0"/>
                        <a:t>علم النفس الفسيولوجي أو علم وظائف الأعضاء</a:t>
                      </a:r>
                      <a:endParaRPr lang="ar-SA" sz="2800" dirty="0"/>
                    </a:p>
                  </a:txBody>
                  <a:tcPr/>
                </a:tc>
              </a:tr>
              <a:tr h="1192737">
                <a:tc>
                  <a:txBody>
                    <a:bodyPr/>
                    <a:lstStyle/>
                    <a:p>
                      <a:pPr algn="ctr" rtl="1"/>
                      <a:r>
                        <a:rPr lang="ar-SA" sz="2800" dirty="0" smtClean="0"/>
                        <a:t>1</a:t>
                      </a:r>
                      <a:endParaRPr lang="ar-SA" sz="2800" dirty="0"/>
                    </a:p>
                  </a:txBody>
                  <a:tcPr/>
                </a:tc>
                <a:tc>
                  <a:txBody>
                    <a:bodyPr/>
                    <a:lstStyle/>
                    <a:p>
                      <a:pPr rtl="1"/>
                      <a:r>
                        <a:rPr lang="ar-SA" sz="2800" dirty="0" smtClean="0"/>
                        <a:t>يدرس علم النفس السلوك من حيث دلالته الرمزية</a:t>
                      </a:r>
                      <a:r>
                        <a:rPr lang="ar-SA" sz="2800" baseline="0" dirty="0" smtClean="0"/>
                        <a:t> ومن حيث صدوره عن الانسان ككل.</a:t>
                      </a:r>
                      <a:endParaRPr lang="ar-SA" sz="2800" dirty="0"/>
                    </a:p>
                  </a:txBody>
                  <a:tcPr/>
                </a:tc>
                <a:tc>
                  <a:txBody>
                    <a:bodyPr/>
                    <a:lstStyle/>
                    <a:p>
                      <a:pPr rtl="1"/>
                      <a:r>
                        <a:rPr lang="ar-SA" sz="2800" dirty="0" smtClean="0"/>
                        <a:t>يدرس السلوك الجزئي من حيث دلالته المادية والفسيولوجية البحتة</a:t>
                      </a:r>
                      <a:r>
                        <a:rPr lang="ar-SA" sz="2800" baseline="0" dirty="0" smtClean="0"/>
                        <a:t> أي الوظائف الجسمية من حسية وحركية وهضمية ....الخ</a:t>
                      </a:r>
                      <a:endParaRPr lang="ar-SA" sz="2800" dirty="0"/>
                    </a:p>
                  </a:txBody>
                  <a:tcPr/>
                </a:tc>
              </a:tr>
              <a:tr h="1192737">
                <a:tc>
                  <a:txBody>
                    <a:bodyPr/>
                    <a:lstStyle/>
                    <a:p>
                      <a:pPr algn="ctr" rtl="1"/>
                      <a:r>
                        <a:rPr lang="ar-SA" sz="2800" dirty="0" smtClean="0"/>
                        <a:t>2</a:t>
                      </a:r>
                      <a:endParaRPr lang="ar-SA" sz="2800" dirty="0"/>
                    </a:p>
                  </a:txBody>
                  <a:tcPr/>
                </a:tc>
                <a:tc>
                  <a:txBody>
                    <a:bodyPr/>
                    <a:lstStyle/>
                    <a:p>
                      <a:pPr rtl="1"/>
                      <a:r>
                        <a:rPr lang="ar-SA" sz="2800" dirty="0" smtClean="0"/>
                        <a:t>يدرس السلوك من حيث هو علاقة بين الذات والاخرين.</a:t>
                      </a:r>
                      <a:endParaRPr lang="ar-SA" sz="2800" dirty="0"/>
                    </a:p>
                  </a:txBody>
                  <a:tcPr/>
                </a:tc>
                <a:tc>
                  <a:txBody>
                    <a:bodyPr/>
                    <a:lstStyle/>
                    <a:p>
                      <a:pPr rtl="1"/>
                      <a:r>
                        <a:rPr lang="ar-SA" sz="2800" dirty="0" smtClean="0"/>
                        <a:t>يدرس السلوك من حيث هو</a:t>
                      </a:r>
                      <a:r>
                        <a:rPr lang="ar-SA" sz="2800" baseline="0" dirty="0" smtClean="0"/>
                        <a:t> علاقة بين أجهزة الجسم والنشاط النفسي وأثر الحالات النفسية في الجسم.</a:t>
                      </a:r>
                      <a:endParaRPr lang="ar-SA" sz="2800" dirty="0"/>
                    </a:p>
                  </a:txBody>
                  <a:tcPr/>
                </a:tc>
              </a:tr>
            </a:tbl>
          </a:graphicData>
        </a:graphic>
      </p:graphicFrame>
      <p:sp>
        <p:nvSpPr>
          <p:cNvPr id="2" name="Title 1"/>
          <p:cNvSpPr>
            <a:spLocks noGrp="1"/>
          </p:cNvSpPr>
          <p:nvPr>
            <p:ph type="title"/>
          </p:nvPr>
        </p:nvSpPr>
        <p:spPr>
          <a:xfrm>
            <a:off x="467544" y="260648"/>
            <a:ext cx="8229600" cy="1210146"/>
          </a:xfrm>
        </p:spPr>
        <p:txBody>
          <a:bodyPr>
            <a:normAutofit/>
          </a:bodyPr>
          <a:lstStyle/>
          <a:p>
            <a:pPr algn="ctr"/>
            <a:r>
              <a:rPr lang="ar-SA" sz="3600" dirty="0" smtClean="0">
                <a:solidFill>
                  <a:srgbClr val="FFFF00"/>
                </a:solidFill>
                <a:effectLst/>
              </a:rPr>
              <a:t>الفرق بين علم النفس وعلم النفس الفسيولوجي</a:t>
            </a:r>
            <a:br>
              <a:rPr lang="ar-SA" sz="3600" dirty="0" smtClean="0">
                <a:solidFill>
                  <a:srgbClr val="FFFF00"/>
                </a:solidFill>
                <a:effectLst/>
              </a:rPr>
            </a:br>
            <a:r>
              <a:rPr lang="ar-SA" sz="3600" dirty="0" smtClean="0">
                <a:solidFill>
                  <a:srgbClr val="FFFF00"/>
                </a:solidFill>
                <a:effectLst/>
              </a:rPr>
              <a:t>في دلالة السلوك لكل منهما</a:t>
            </a:r>
            <a:endParaRPr lang="ar-SA" dirty="0">
              <a:solidFill>
                <a:srgbClr val="FFFF00"/>
              </a:solidFill>
              <a:effectLs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lnSpcReduction="10000"/>
          </a:bodyPr>
          <a:lstStyle/>
          <a:p>
            <a:r>
              <a:rPr lang="ar-SA" sz="2800" b="1" u="sng" dirty="0" smtClean="0">
                <a:solidFill>
                  <a:srgbClr val="FFFF00"/>
                </a:solidFill>
              </a:rPr>
              <a:t>ونميز بين السلوك الجزئي والسلوك </a:t>
            </a:r>
            <a:r>
              <a:rPr lang="ar-SA" sz="2800" b="1" u="sng" dirty="0" err="1" smtClean="0">
                <a:solidFill>
                  <a:srgbClr val="FFFF00"/>
                </a:solidFill>
              </a:rPr>
              <a:t>الكلي:</a:t>
            </a:r>
            <a:endParaRPr lang="ar-SA" sz="2800" b="1" u="sng" dirty="0" smtClean="0">
              <a:solidFill>
                <a:srgbClr val="FFFF00"/>
              </a:solidFill>
            </a:endParaRPr>
          </a:p>
          <a:p>
            <a:pPr>
              <a:buNone/>
            </a:pPr>
            <a:endParaRPr lang="ar-SA" sz="2800" b="1" u="sng" dirty="0" smtClean="0">
              <a:solidFill>
                <a:srgbClr val="FFFF00"/>
              </a:solidFill>
            </a:endParaRPr>
          </a:p>
          <a:p>
            <a:pPr>
              <a:buFontTx/>
              <a:buChar char="-"/>
            </a:pPr>
            <a:r>
              <a:rPr lang="ar-SA" sz="2800" dirty="0" smtClean="0">
                <a:solidFill>
                  <a:srgbClr val="FFFF00"/>
                </a:solidFill>
              </a:rPr>
              <a:t>يشير السلوك الجزئي </a:t>
            </a:r>
            <a:r>
              <a:rPr lang="ar-SA" sz="2800" dirty="0" smtClean="0"/>
              <a:t>إلى الحركات العضلية المعزولة أو الإفراز </a:t>
            </a:r>
            <a:r>
              <a:rPr lang="ar-SA" sz="2800" dirty="0" err="1" smtClean="0"/>
              <a:t>الغددي .</a:t>
            </a:r>
            <a:r>
              <a:rPr lang="ar-SA" sz="2800" dirty="0" smtClean="0"/>
              <a:t> ( وهو سلوك أعضاء وأجهزة الجسم الداخلية </a:t>
            </a:r>
            <a:r>
              <a:rPr lang="ar-SA" sz="2800" dirty="0" err="1" smtClean="0"/>
              <a:t>والخارجية )</a:t>
            </a:r>
            <a:endParaRPr lang="ar-SA" sz="2800" dirty="0" smtClean="0"/>
          </a:p>
          <a:p>
            <a:pPr>
              <a:buFontTx/>
              <a:buChar char="-"/>
            </a:pPr>
            <a:r>
              <a:rPr lang="ar-SA" sz="2800" dirty="0" smtClean="0">
                <a:solidFill>
                  <a:srgbClr val="FFFF00"/>
                </a:solidFill>
              </a:rPr>
              <a:t>اما السلوك الكلي يشير </a:t>
            </a:r>
            <a:r>
              <a:rPr lang="ar-SA" sz="2800" dirty="0" smtClean="0"/>
              <a:t>إلى السلوك المنتظم في تتابعات أو أنماط ذات معنى، في نشاطات تشبع حاجات الكائن وتقربه من </a:t>
            </a:r>
            <a:r>
              <a:rPr lang="ar-SA" sz="2800" dirty="0" err="1" smtClean="0"/>
              <a:t>أهدافه .</a:t>
            </a:r>
            <a:endParaRPr lang="ar-SA" sz="2800" dirty="0" smtClean="0"/>
          </a:p>
          <a:p>
            <a:pPr algn="ctr">
              <a:buNone/>
            </a:pPr>
            <a:r>
              <a:rPr lang="ar-SA" sz="2800" dirty="0" smtClean="0"/>
              <a:t>  ( وهو سلوك الفرد في البيئة الخارجية والاجتماعية)</a:t>
            </a:r>
          </a:p>
          <a:p>
            <a:pPr>
              <a:buNone/>
            </a:pPr>
            <a:endParaRPr lang="ar-SA" sz="2800" dirty="0" smtClean="0"/>
          </a:p>
          <a:p>
            <a:pPr>
              <a:buNone/>
            </a:pPr>
            <a:r>
              <a:rPr lang="ar-SA" sz="2800" dirty="0" smtClean="0">
                <a:solidFill>
                  <a:srgbClr val="FFC000"/>
                </a:solidFill>
              </a:rPr>
              <a:t>*</a:t>
            </a:r>
            <a:r>
              <a:rPr lang="ar-SA" sz="2800" dirty="0" smtClean="0"/>
              <a:t> لا يمكن الفصل بين </a:t>
            </a:r>
            <a:r>
              <a:rPr lang="ar-SA" sz="2800" dirty="0" err="1" smtClean="0"/>
              <a:t>النوعين </a:t>
            </a:r>
            <a:r>
              <a:rPr lang="ar-SA" sz="2800" dirty="0" smtClean="0"/>
              <a:t>؛ فالسلوك الكلي المتمثل في الحصول على الغذاء يتضمن عمليات المضغ والهضم والابتلاع الجزئية ، وعلم النفس يدرس السلوك الكلي ولا غنى له عن دراسة السلوك </a:t>
            </a:r>
            <a:r>
              <a:rPr lang="ar-SA" sz="2800" dirty="0" err="1" smtClean="0"/>
              <a:t>الجزئي .</a:t>
            </a:r>
            <a:endParaRPr lang="ar-SA"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145435"/>
          </a:xfrm>
        </p:spPr>
        <p:txBody>
          <a:bodyPr>
            <a:normAutofit/>
          </a:bodyPr>
          <a:lstStyle/>
          <a:p>
            <a:r>
              <a:rPr lang="ar-SA" sz="2800" dirty="0" smtClean="0"/>
              <a:t>إن العلاقة بين النفس والجسم علاقة </a:t>
            </a:r>
            <a:r>
              <a:rPr lang="ar-SA" sz="2800" dirty="0" err="1" smtClean="0"/>
              <a:t>قديمة </a:t>
            </a:r>
            <a:r>
              <a:rPr lang="ar-SA" sz="2800" dirty="0" smtClean="0"/>
              <a:t>، فقد أشار </a:t>
            </a:r>
            <a:r>
              <a:rPr lang="ar-SA" sz="2800" dirty="0" smtClean="0">
                <a:solidFill>
                  <a:srgbClr val="FA60EF"/>
                </a:solidFill>
              </a:rPr>
              <a:t>” </a:t>
            </a:r>
            <a:r>
              <a:rPr lang="ar-SA" sz="2800" u="sng" dirty="0" smtClean="0">
                <a:solidFill>
                  <a:srgbClr val="FA60EF"/>
                </a:solidFill>
              </a:rPr>
              <a:t>أبو قراط ” </a:t>
            </a:r>
            <a:r>
              <a:rPr lang="ar-SA" sz="2800" dirty="0" smtClean="0"/>
              <a:t>أبو الطب إلى تأثير الجسم في المزاج وميز بين </a:t>
            </a:r>
            <a:r>
              <a:rPr lang="ar-SA" sz="2800" dirty="0" smtClean="0">
                <a:solidFill>
                  <a:srgbClr val="FFFF00"/>
                </a:solidFill>
              </a:rPr>
              <a:t>نموذجين</a:t>
            </a:r>
            <a:r>
              <a:rPr lang="ar-SA" sz="2800" dirty="0" smtClean="0"/>
              <a:t> من البناء </a:t>
            </a:r>
            <a:r>
              <a:rPr lang="ar-SA" sz="2800" dirty="0" err="1" smtClean="0"/>
              <a:t>الجسمي </a:t>
            </a:r>
            <a:r>
              <a:rPr lang="ar-SA" sz="2800" dirty="0" smtClean="0"/>
              <a:t>، يقابلهما نمطان من أنماط </a:t>
            </a:r>
            <a:r>
              <a:rPr lang="ar-SA" sz="2800" dirty="0" err="1" smtClean="0"/>
              <a:t>الشخصية </a:t>
            </a:r>
            <a:r>
              <a:rPr lang="ar-SA" sz="2800" dirty="0" smtClean="0"/>
              <a:t>، </a:t>
            </a:r>
            <a:r>
              <a:rPr lang="ar-SA" sz="2800" dirty="0" err="1" smtClean="0">
                <a:solidFill>
                  <a:srgbClr val="FFFF00"/>
                </a:solidFill>
              </a:rPr>
              <a:t>هما :</a:t>
            </a:r>
            <a:r>
              <a:rPr lang="ar-SA" sz="2800" dirty="0" smtClean="0"/>
              <a:t> </a:t>
            </a:r>
          </a:p>
          <a:p>
            <a:pPr>
              <a:buNone/>
            </a:pPr>
            <a:r>
              <a:rPr lang="ar-SA" sz="2800" dirty="0" smtClean="0"/>
              <a:t>النموذج المدقوق أي </a:t>
            </a:r>
            <a:r>
              <a:rPr lang="ar-SA" sz="2800" dirty="0" err="1" smtClean="0"/>
              <a:t>السلمي </a:t>
            </a:r>
            <a:r>
              <a:rPr lang="ar-SA" sz="2800" dirty="0" smtClean="0"/>
              <a:t>، والنموذج السكتي أي المعرض </a:t>
            </a:r>
            <a:r>
              <a:rPr lang="ar-SA" sz="2800" dirty="0" err="1" smtClean="0"/>
              <a:t>للسكتة .</a:t>
            </a:r>
            <a:endParaRPr lang="ar-SA" sz="2800" dirty="0" smtClean="0"/>
          </a:p>
          <a:p>
            <a:r>
              <a:rPr lang="ar-SA" sz="2800" dirty="0" smtClean="0"/>
              <a:t>وقسم الطبيب الإغريقي القديم </a:t>
            </a:r>
            <a:r>
              <a:rPr lang="ar-SA" sz="2800" dirty="0" smtClean="0">
                <a:solidFill>
                  <a:srgbClr val="FA60EF"/>
                </a:solidFill>
              </a:rPr>
              <a:t>”</a:t>
            </a:r>
            <a:r>
              <a:rPr lang="ar-SA" sz="2800" u="sng" dirty="0" smtClean="0">
                <a:solidFill>
                  <a:srgbClr val="FA60EF"/>
                </a:solidFill>
              </a:rPr>
              <a:t>جالينوس“</a:t>
            </a:r>
            <a:r>
              <a:rPr lang="ar-SA" sz="2800" dirty="0" smtClean="0">
                <a:solidFill>
                  <a:srgbClr val="FA60EF"/>
                </a:solidFill>
              </a:rPr>
              <a:t> </a:t>
            </a:r>
            <a:r>
              <a:rPr lang="ar-SA" sz="2800" dirty="0" smtClean="0"/>
              <a:t>الناس إلى </a:t>
            </a:r>
            <a:r>
              <a:rPr lang="ar-SA" sz="2800" dirty="0" smtClean="0">
                <a:solidFill>
                  <a:srgbClr val="FFFF00"/>
                </a:solidFill>
              </a:rPr>
              <a:t>أربعة </a:t>
            </a:r>
            <a:r>
              <a:rPr lang="ar-SA" sz="2800" dirty="0" err="1" smtClean="0">
                <a:solidFill>
                  <a:srgbClr val="FFFF00"/>
                </a:solidFill>
              </a:rPr>
              <a:t>أمزجة :</a:t>
            </a:r>
            <a:endParaRPr lang="ar-SA" sz="2800" dirty="0" smtClean="0">
              <a:solidFill>
                <a:srgbClr val="FFFF00"/>
              </a:solidFill>
            </a:endParaRPr>
          </a:p>
          <a:p>
            <a:pPr>
              <a:buNone/>
            </a:pPr>
            <a:r>
              <a:rPr lang="ar-SA" sz="2800" dirty="0" smtClean="0">
                <a:solidFill>
                  <a:srgbClr val="FFFF00"/>
                </a:solidFill>
              </a:rPr>
              <a:t>المزاج </a:t>
            </a:r>
            <a:r>
              <a:rPr lang="ar-SA" sz="2800" dirty="0" err="1" smtClean="0">
                <a:solidFill>
                  <a:srgbClr val="FFFF00"/>
                </a:solidFill>
              </a:rPr>
              <a:t>الدموي </a:t>
            </a:r>
            <a:r>
              <a:rPr lang="ar-SA" sz="2800" dirty="0" smtClean="0">
                <a:solidFill>
                  <a:srgbClr val="FFFF00"/>
                </a:solidFill>
              </a:rPr>
              <a:t>( إفراز </a:t>
            </a:r>
            <a:r>
              <a:rPr lang="ar-SA" sz="2800" dirty="0" err="1" smtClean="0">
                <a:solidFill>
                  <a:srgbClr val="FFFF00"/>
                </a:solidFill>
              </a:rPr>
              <a:t>الكبد </a:t>
            </a:r>
            <a:r>
              <a:rPr lang="ar-SA" sz="2800" dirty="0" smtClean="0">
                <a:solidFill>
                  <a:srgbClr val="FFFF00"/>
                </a:solidFill>
              </a:rPr>
              <a:t>) </a:t>
            </a:r>
            <a:r>
              <a:rPr lang="ar-SA" sz="2800" dirty="0" smtClean="0"/>
              <a:t>وهو كثير الحركة والكلام </a:t>
            </a:r>
            <a:r>
              <a:rPr lang="ar-SA" sz="2800" dirty="0" err="1" smtClean="0"/>
              <a:t>والاندفاع .</a:t>
            </a:r>
            <a:endParaRPr lang="ar-SA" sz="2800" dirty="0" smtClean="0"/>
          </a:p>
          <a:p>
            <a:pPr>
              <a:buNone/>
            </a:pPr>
            <a:r>
              <a:rPr lang="ar-SA" sz="2800" dirty="0" smtClean="0">
                <a:solidFill>
                  <a:srgbClr val="FFFF00"/>
                </a:solidFill>
              </a:rPr>
              <a:t>المزاج </a:t>
            </a:r>
            <a:r>
              <a:rPr lang="ar-SA" sz="2800" dirty="0" err="1" smtClean="0">
                <a:solidFill>
                  <a:srgbClr val="FFFF00"/>
                </a:solidFill>
              </a:rPr>
              <a:t>الصفراوي </a:t>
            </a:r>
            <a:r>
              <a:rPr lang="ar-SA" sz="2800" dirty="0" smtClean="0">
                <a:solidFill>
                  <a:srgbClr val="FFFF00"/>
                </a:solidFill>
              </a:rPr>
              <a:t>( </a:t>
            </a:r>
            <a:r>
              <a:rPr lang="ar-SA" sz="2800" dirty="0" err="1" smtClean="0">
                <a:solidFill>
                  <a:srgbClr val="FFFF00"/>
                </a:solidFill>
              </a:rPr>
              <a:t>المرارة </a:t>
            </a:r>
            <a:r>
              <a:rPr lang="ar-SA" sz="2800" dirty="0" smtClean="0">
                <a:solidFill>
                  <a:srgbClr val="FFFF00"/>
                </a:solidFill>
              </a:rPr>
              <a:t>) </a:t>
            </a:r>
            <a:r>
              <a:rPr lang="ar-SA" sz="2800" dirty="0" smtClean="0"/>
              <a:t>وهو سريع الغضب متقلب </a:t>
            </a:r>
            <a:r>
              <a:rPr lang="ar-SA" sz="2800" dirty="0" err="1" smtClean="0"/>
              <a:t>كالهواء .</a:t>
            </a:r>
            <a:endParaRPr lang="ar-SA" sz="2800" dirty="0" smtClean="0"/>
          </a:p>
          <a:p>
            <a:pPr>
              <a:buNone/>
            </a:pPr>
            <a:r>
              <a:rPr lang="ar-SA" sz="2800" dirty="0" smtClean="0">
                <a:solidFill>
                  <a:srgbClr val="FFFF00"/>
                </a:solidFill>
              </a:rPr>
              <a:t>المزاج السوداوي ( </a:t>
            </a:r>
            <a:r>
              <a:rPr lang="ar-SA" sz="2800" dirty="0" err="1" smtClean="0">
                <a:solidFill>
                  <a:srgbClr val="FFFF00"/>
                </a:solidFill>
              </a:rPr>
              <a:t>البلغمي </a:t>
            </a:r>
            <a:r>
              <a:rPr lang="ar-SA" sz="2800" dirty="0" smtClean="0">
                <a:solidFill>
                  <a:srgbClr val="FFFF00"/>
                </a:solidFill>
              </a:rPr>
              <a:t>” </a:t>
            </a:r>
            <a:r>
              <a:rPr lang="ar-SA" sz="2800" dirty="0" err="1" smtClean="0">
                <a:solidFill>
                  <a:srgbClr val="FFFF00"/>
                </a:solidFill>
              </a:rPr>
              <a:t>الرئة ” </a:t>
            </a:r>
            <a:r>
              <a:rPr lang="ar-SA" sz="2800" dirty="0" smtClean="0">
                <a:solidFill>
                  <a:srgbClr val="FFFF00"/>
                </a:solidFill>
              </a:rPr>
              <a:t>) </a:t>
            </a:r>
            <a:r>
              <a:rPr lang="ar-SA" sz="2800" dirty="0" smtClean="0"/>
              <a:t>يميل إلى الحزن </a:t>
            </a:r>
            <a:r>
              <a:rPr lang="ar-SA" sz="2800" dirty="0" err="1" smtClean="0"/>
              <a:t>والاكتئاب .</a:t>
            </a:r>
            <a:endParaRPr lang="ar-SA" sz="2800" dirty="0" smtClean="0"/>
          </a:p>
          <a:p>
            <a:pPr>
              <a:buNone/>
            </a:pPr>
            <a:r>
              <a:rPr lang="ar-SA" sz="2800" dirty="0" smtClean="0">
                <a:solidFill>
                  <a:srgbClr val="FFFF00"/>
                </a:solidFill>
              </a:rPr>
              <a:t>المزاج </a:t>
            </a:r>
            <a:r>
              <a:rPr lang="ar-SA" sz="2800" dirty="0" err="1" smtClean="0">
                <a:solidFill>
                  <a:srgbClr val="FFFF00"/>
                </a:solidFill>
              </a:rPr>
              <a:t>اللمفاوي </a:t>
            </a:r>
            <a:r>
              <a:rPr lang="ar-SA" sz="2800" dirty="0" smtClean="0">
                <a:solidFill>
                  <a:srgbClr val="FFFF00"/>
                </a:solidFill>
              </a:rPr>
              <a:t>( </a:t>
            </a:r>
            <a:r>
              <a:rPr lang="ar-SA" sz="2800" dirty="0" err="1" smtClean="0">
                <a:solidFill>
                  <a:srgbClr val="FFFF00"/>
                </a:solidFill>
              </a:rPr>
              <a:t>الطحال </a:t>
            </a:r>
            <a:r>
              <a:rPr lang="ar-SA" sz="2800" dirty="0" smtClean="0">
                <a:solidFill>
                  <a:srgbClr val="FFFF00"/>
                </a:solidFill>
              </a:rPr>
              <a:t>) </a:t>
            </a:r>
            <a:r>
              <a:rPr lang="ar-SA" sz="2800" dirty="0" smtClean="0"/>
              <a:t>يكون دمه بارد ساكن بليد </a:t>
            </a:r>
            <a:r>
              <a:rPr lang="ar-SA" sz="2800" dirty="0" err="1" smtClean="0"/>
              <a:t>الحركة .</a:t>
            </a:r>
            <a:endParaRPr lang="ar-SA" sz="2800" dirty="0" smtClean="0"/>
          </a:p>
          <a:p>
            <a:pPr>
              <a:buNone/>
            </a:pPr>
            <a:r>
              <a:rPr lang="ar-SA" sz="2800" dirty="0" smtClean="0"/>
              <a:t>* ويتوقف كل مزاج على نوع السائل في الجسم الدم أو الصفراء أو البلغم أو </a:t>
            </a:r>
            <a:r>
              <a:rPr lang="ar-SA" sz="2800" dirty="0" err="1" smtClean="0"/>
              <a:t>الليمف</a:t>
            </a:r>
            <a:r>
              <a:rPr lang="ar-SA" sz="2800" dirty="0" smtClean="0"/>
              <a:t> </a:t>
            </a:r>
            <a:r>
              <a:rPr lang="ar-SA" sz="2800" dirty="0" err="1" smtClean="0"/>
              <a:t>.</a:t>
            </a:r>
            <a:endParaRPr lang="ar-SA" sz="2800" dirty="0" smtClean="0"/>
          </a:p>
          <a:p>
            <a:endParaRPr lang="ar-SA" dirty="0"/>
          </a:p>
        </p:txBody>
      </p:sp>
      <p:sp>
        <p:nvSpPr>
          <p:cNvPr id="2" name="Title 1"/>
          <p:cNvSpPr>
            <a:spLocks noGrp="1"/>
          </p:cNvSpPr>
          <p:nvPr>
            <p:ph type="title"/>
          </p:nvPr>
        </p:nvSpPr>
        <p:spPr>
          <a:xfrm>
            <a:off x="457200" y="274638"/>
            <a:ext cx="8229600" cy="562074"/>
          </a:xfrm>
        </p:spPr>
        <p:txBody>
          <a:bodyPr>
            <a:noAutofit/>
          </a:bodyPr>
          <a:lstStyle/>
          <a:p>
            <a:pPr algn="ctr"/>
            <a:r>
              <a:rPr lang="ar-SA" sz="3600" dirty="0" smtClean="0">
                <a:solidFill>
                  <a:srgbClr val="FFFF00"/>
                </a:solidFill>
                <a:effectLst/>
              </a:rPr>
              <a:t>موضوع علم النفس الفسيولوجي</a:t>
            </a:r>
            <a:endParaRPr lang="ar-SA" sz="3600" dirty="0">
              <a:solidFill>
                <a:srgbClr val="FFFF00"/>
              </a:solidFill>
              <a:effectLs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descr="ابوقراط.png"/>
          <p:cNvPicPr>
            <a:picLocks noGrp="1" noChangeAspect="1"/>
          </p:cNvPicPr>
          <p:nvPr>
            <p:ph idx="1"/>
          </p:nvPr>
        </p:nvPicPr>
        <p:blipFill>
          <a:blip r:embed="rId2" cstate="print"/>
          <a:stretch>
            <a:fillRect/>
          </a:stretch>
        </p:blipFill>
        <p:spPr>
          <a:xfrm>
            <a:off x="971600" y="1700808"/>
            <a:ext cx="7200800" cy="4824536"/>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3" name="عنوان 2"/>
          <p:cNvSpPr>
            <a:spLocks noGrp="1"/>
          </p:cNvSpPr>
          <p:nvPr>
            <p:ph type="title"/>
          </p:nvPr>
        </p:nvSpPr>
        <p:spPr/>
        <p:txBody>
          <a:bodyPr/>
          <a:lstStyle/>
          <a:p>
            <a:pPr algn="ctr"/>
            <a:r>
              <a:rPr lang="ar-SA" dirty="0" smtClean="0">
                <a:solidFill>
                  <a:schemeClr val="tx1"/>
                </a:solidFill>
              </a:rPr>
              <a:t>الأنماط الجسمية لـ </a:t>
            </a:r>
            <a:r>
              <a:rPr lang="ar-SA" dirty="0" err="1" smtClean="0">
                <a:solidFill>
                  <a:schemeClr val="tx1"/>
                </a:solidFill>
              </a:rPr>
              <a:t>جالينوس</a:t>
            </a:r>
            <a:endParaRPr lang="ar-SA" dirty="0">
              <a:solidFill>
                <a:schemeClr val="tx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264696"/>
          </a:xfrm>
        </p:spPr>
        <p:txBody>
          <a:bodyPr>
            <a:normAutofit fontScale="92500" lnSpcReduction="10000"/>
          </a:bodyPr>
          <a:lstStyle/>
          <a:p>
            <a:r>
              <a:rPr lang="ar-SA" sz="2800" dirty="0" smtClean="0"/>
              <a:t>توصل </a:t>
            </a:r>
            <a:r>
              <a:rPr lang="ar-SA" sz="2800" dirty="0" smtClean="0">
                <a:solidFill>
                  <a:srgbClr val="FA60EF"/>
                </a:solidFill>
              </a:rPr>
              <a:t>” </a:t>
            </a:r>
            <a:r>
              <a:rPr lang="ar-SA" sz="2800" u="sng" dirty="0" smtClean="0">
                <a:solidFill>
                  <a:srgbClr val="FA60EF"/>
                </a:solidFill>
              </a:rPr>
              <a:t>كرتشمر“</a:t>
            </a:r>
            <a:r>
              <a:rPr lang="ar-SA" sz="2800" dirty="0" smtClean="0">
                <a:solidFill>
                  <a:srgbClr val="FA60EF"/>
                </a:solidFill>
              </a:rPr>
              <a:t> </a:t>
            </a:r>
            <a:r>
              <a:rPr lang="ar-SA" sz="2800" dirty="0" smtClean="0"/>
              <a:t>من أبحاثه بوجود </a:t>
            </a:r>
            <a:r>
              <a:rPr lang="ar-SA" sz="2800" dirty="0" smtClean="0">
                <a:solidFill>
                  <a:srgbClr val="FFFF00"/>
                </a:solidFill>
              </a:rPr>
              <a:t>ثلاثة</a:t>
            </a:r>
            <a:r>
              <a:rPr lang="ar-SA" sz="2800" dirty="0" smtClean="0">
                <a:solidFill>
                  <a:srgbClr val="3BE30D"/>
                </a:solidFill>
              </a:rPr>
              <a:t> أنماط </a:t>
            </a:r>
            <a:r>
              <a:rPr lang="ar-SA" sz="2800" dirty="0" smtClean="0"/>
              <a:t>أساسية للبنيان </a:t>
            </a:r>
            <a:r>
              <a:rPr lang="ar-SA" sz="2800" dirty="0" smtClean="0">
                <a:solidFill>
                  <a:srgbClr val="3BE30D"/>
                </a:solidFill>
              </a:rPr>
              <a:t>الجسمي :</a:t>
            </a:r>
            <a:r>
              <a:rPr lang="ar-SA" sz="2800" dirty="0" smtClean="0"/>
              <a:t> </a:t>
            </a:r>
            <a:r>
              <a:rPr lang="ar-SA" sz="2800" b="1" dirty="0" smtClean="0">
                <a:solidFill>
                  <a:srgbClr val="3BE30D"/>
                </a:solidFill>
              </a:rPr>
              <a:t>الواهن</a:t>
            </a:r>
            <a:r>
              <a:rPr lang="ar-SA" sz="2800" dirty="0" smtClean="0"/>
              <a:t> ويتميز بالضعف والطول، </a:t>
            </a:r>
            <a:r>
              <a:rPr lang="ar-SA" sz="2800" b="1" dirty="0" smtClean="0">
                <a:solidFill>
                  <a:srgbClr val="3BE30D"/>
                </a:solidFill>
              </a:rPr>
              <a:t>الرياضي القوي </a:t>
            </a:r>
            <a:r>
              <a:rPr lang="ar-SA" sz="2800" dirty="0" smtClean="0"/>
              <a:t>وهو ذو بنيان </a:t>
            </a:r>
            <a:r>
              <a:rPr lang="ar-SA" sz="2800" dirty="0" err="1" smtClean="0"/>
              <a:t>عضلي </a:t>
            </a:r>
            <a:r>
              <a:rPr lang="ar-SA" sz="2800" dirty="0" smtClean="0"/>
              <a:t>، </a:t>
            </a:r>
            <a:r>
              <a:rPr lang="ar-SA" sz="2800" b="1" dirty="0" smtClean="0">
                <a:solidFill>
                  <a:srgbClr val="3BE30D"/>
                </a:solidFill>
              </a:rPr>
              <a:t>والمكتنز</a:t>
            </a:r>
            <a:r>
              <a:rPr lang="ar-SA" sz="2800" dirty="0" smtClean="0"/>
              <a:t> ويتميز </a:t>
            </a:r>
            <a:r>
              <a:rPr lang="ar-SA" sz="2800" dirty="0" err="1" smtClean="0"/>
              <a:t>بالإمتلاء</a:t>
            </a:r>
            <a:r>
              <a:rPr lang="ar-SA" sz="2800" dirty="0" smtClean="0"/>
              <a:t> </a:t>
            </a:r>
            <a:r>
              <a:rPr lang="ar-SA" sz="2800" dirty="0" err="1" smtClean="0"/>
              <a:t>.</a:t>
            </a:r>
            <a:endParaRPr lang="ar-SA" sz="2800" dirty="0" smtClean="0"/>
          </a:p>
          <a:p>
            <a:r>
              <a:rPr lang="ar-SA" sz="2800" dirty="0" smtClean="0"/>
              <a:t>والأبحاث الأكثر حداثة ترتبط </a:t>
            </a:r>
            <a:r>
              <a:rPr lang="ar-SA" sz="2800" u="sng" dirty="0" err="1" smtClean="0">
                <a:solidFill>
                  <a:srgbClr val="FA60EF"/>
                </a:solidFill>
              </a:rPr>
              <a:t>بـ </a:t>
            </a:r>
            <a:r>
              <a:rPr lang="ar-SA" sz="2800" u="sng" dirty="0" smtClean="0">
                <a:solidFill>
                  <a:srgbClr val="FA60EF"/>
                </a:solidFill>
              </a:rPr>
              <a:t>”وليم </a:t>
            </a:r>
            <a:r>
              <a:rPr lang="ar-SA" sz="2800" u="sng" dirty="0" err="1" smtClean="0">
                <a:solidFill>
                  <a:srgbClr val="FA60EF"/>
                </a:solidFill>
              </a:rPr>
              <a:t>شيلدون</a:t>
            </a:r>
            <a:r>
              <a:rPr lang="ar-SA" sz="2800" u="sng" dirty="0" smtClean="0">
                <a:solidFill>
                  <a:srgbClr val="FA60EF"/>
                </a:solidFill>
              </a:rPr>
              <a:t>“ </a:t>
            </a:r>
            <a:r>
              <a:rPr lang="ar-SA" sz="2800" dirty="0" smtClean="0"/>
              <a:t>طبيب الأمراض </a:t>
            </a:r>
            <a:r>
              <a:rPr lang="ar-SA" sz="2800" dirty="0" err="1" smtClean="0"/>
              <a:t>العقلية .</a:t>
            </a:r>
            <a:r>
              <a:rPr lang="ar-SA" sz="2800" dirty="0" smtClean="0"/>
              <a:t> وكان شديد الاقتناع بأن العوامل البيولوجية الوراثية ذات أهمية هائلة في تحديد السلوك. وقد ميز </a:t>
            </a:r>
            <a:r>
              <a:rPr lang="ar-SA" sz="2800" dirty="0" smtClean="0">
                <a:solidFill>
                  <a:srgbClr val="FA60EF"/>
                </a:solidFill>
              </a:rPr>
              <a:t>”</a:t>
            </a:r>
            <a:r>
              <a:rPr lang="ar-SA" sz="2800" u="sng" dirty="0" smtClean="0">
                <a:solidFill>
                  <a:srgbClr val="FA60EF"/>
                </a:solidFill>
              </a:rPr>
              <a:t>شيلدون“</a:t>
            </a:r>
            <a:r>
              <a:rPr lang="ar-SA" sz="2800" dirty="0" smtClean="0">
                <a:solidFill>
                  <a:srgbClr val="FA60EF"/>
                </a:solidFill>
              </a:rPr>
              <a:t> </a:t>
            </a:r>
            <a:r>
              <a:rPr lang="ar-SA" sz="2800" dirty="0" smtClean="0"/>
              <a:t>ثلاثة نماذج جسمية تقابلها ثلاثة أنماط مزاجية , وهذه </a:t>
            </a:r>
            <a:r>
              <a:rPr lang="ar-SA" sz="2800" dirty="0" smtClean="0">
                <a:solidFill>
                  <a:srgbClr val="FFFF00"/>
                </a:solidFill>
              </a:rPr>
              <a:t>الأنماط المزاجية هي :</a:t>
            </a:r>
          </a:p>
          <a:p>
            <a:pPr>
              <a:buNone/>
            </a:pPr>
            <a:r>
              <a:rPr lang="ar-SA" sz="2800" dirty="0" smtClean="0"/>
              <a:t>   </a:t>
            </a:r>
            <a:r>
              <a:rPr lang="ar-SA" sz="2800" dirty="0" smtClean="0">
                <a:solidFill>
                  <a:srgbClr val="FFFF00"/>
                </a:solidFill>
              </a:rPr>
              <a:t>1- المكون الحشوي : </a:t>
            </a:r>
            <a:r>
              <a:rPr lang="ar-SA" sz="2400" dirty="0" smtClean="0"/>
              <a:t>ويتميز صاحبه بالميل إلى الراحة والمرح والشره ( ويقابل النموذج الجسمي </a:t>
            </a:r>
            <a:r>
              <a:rPr lang="ar-SA" sz="2400" dirty="0" smtClean="0">
                <a:solidFill>
                  <a:srgbClr val="FFFF00"/>
                </a:solidFill>
              </a:rPr>
              <a:t>الإندومورف</a:t>
            </a:r>
            <a:r>
              <a:rPr lang="ar-SA" sz="2400" dirty="0" smtClean="0"/>
              <a:t> المتميز بالسمنة المفرطة والترهل واستدارة الجسم وضخامة الأحشاء ) .</a:t>
            </a:r>
          </a:p>
          <a:p>
            <a:pPr>
              <a:buNone/>
            </a:pPr>
            <a:r>
              <a:rPr lang="ar-SA" sz="2800" dirty="0" smtClean="0"/>
              <a:t>   2</a:t>
            </a:r>
            <a:r>
              <a:rPr lang="ar-SA" sz="2800" dirty="0" smtClean="0">
                <a:solidFill>
                  <a:srgbClr val="FFFF00"/>
                </a:solidFill>
              </a:rPr>
              <a:t>- المكون العظمي العضلي : </a:t>
            </a:r>
            <a:r>
              <a:rPr lang="ar-SA" sz="2400" dirty="0" smtClean="0"/>
              <a:t>ويتميز صاحبه بحب المغامرة الرياضية والسيطرة والمنافسة والعدوان  ( ويقابله نموذج </a:t>
            </a:r>
            <a:r>
              <a:rPr lang="ar-SA" sz="2400" dirty="0" smtClean="0">
                <a:solidFill>
                  <a:srgbClr val="FFFF00"/>
                </a:solidFill>
              </a:rPr>
              <a:t>الميزومورف</a:t>
            </a:r>
            <a:r>
              <a:rPr lang="ar-SA" sz="2400" dirty="0" smtClean="0"/>
              <a:t> المتميز بالاكتناز والصلابة والقوة العضلية ) .</a:t>
            </a:r>
          </a:p>
          <a:p>
            <a:pPr>
              <a:buNone/>
            </a:pPr>
            <a:r>
              <a:rPr lang="ar-SA" sz="2800" dirty="0" smtClean="0"/>
              <a:t>   3</a:t>
            </a:r>
            <a:r>
              <a:rPr lang="ar-SA" sz="2800" dirty="0" smtClean="0">
                <a:solidFill>
                  <a:srgbClr val="FFFF00"/>
                </a:solidFill>
              </a:rPr>
              <a:t>- المكون الدماغي : </a:t>
            </a:r>
            <a:r>
              <a:rPr lang="ar-SA" sz="2600" dirty="0" smtClean="0"/>
              <a:t>يتميز بالتحفظ وتجنب الظهور والانكماش الاجتماعي والانطواء ورهافة الحس ( ويقابل بنيان </a:t>
            </a:r>
            <a:r>
              <a:rPr lang="ar-SA" sz="2600" dirty="0" smtClean="0">
                <a:solidFill>
                  <a:srgbClr val="FFFF00"/>
                </a:solidFill>
              </a:rPr>
              <a:t>الأكتومورف</a:t>
            </a:r>
            <a:r>
              <a:rPr lang="ar-SA" sz="2600" dirty="0" smtClean="0"/>
              <a:t> المتميز بدقة تقاطيع الجسم واستطالة أجزائه وانخفاض سطح الصدر وضعف النمو في الجهاز الحشوي والعظمي العضلي )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descr="شيلدون.png"/>
          <p:cNvPicPr>
            <a:picLocks noGrp="1" noChangeAspect="1"/>
          </p:cNvPicPr>
          <p:nvPr>
            <p:ph idx="1"/>
          </p:nvPr>
        </p:nvPicPr>
        <p:blipFill>
          <a:blip r:embed="rId2" cstate="print"/>
          <a:stretch>
            <a:fillRect/>
          </a:stretch>
        </p:blipFill>
        <p:spPr>
          <a:xfrm>
            <a:off x="611560" y="1772817"/>
            <a:ext cx="7848871" cy="4608512"/>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3" name="عنوان 2"/>
          <p:cNvSpPr>
            <a:spLocks noGrp="1"/>
          </p:cNvSpPr>
          <p:nvPr>
            <p:ph type="title"/>
          </p:nvPr>
        </p:nvSpPr>
        <p:spPr/>
        <p:txBody>
          <a:bodyPr/>
          <a:lstStyle/>
          <a:p>
            <a:pPr algn="ctr"/>
            <a:r>
              <a:rPr lang="ar-SA" dirty="0" smtClean="0">
                <a:solidFill>
                  <a:schemeClr val="tx1"/>
                </a:solidFill>
              </a:rPr>
              <a:t>الأنماط الجسمية والمزاجية لـ </a:t>
            </a:r>
            <a:r>
              <a:rPr lang="ar-SA" dirty="0" err="1" smtClean="0">
                <a:solidFill>
                  <a:schemeClr val="tx1"/>
                </a:solidFill>
              </a:rPr>
              <a:t>شيلدون</a:t>
            </a:r>
            <a:endParaRPr lang="ar-SA" dirty="0">
              <a:solidFill>
                <a:schemeClr val="tx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6264696"/>
          </a:xfrm>
        </p:spPr>
        <p:txBody>
          <a:bodyPr>
            <a:normAutofit fontScale="92500"/>
          </a:bodyPr>
          <a:lstStyle/>
          <a:p>
            <a:r>
              <a:rPr lang="ar-SA" sz="2400" dirty="0" smtClean="0"/>
              <a:t>إن العلاقة بين السلوك والبنيان الجسمي هو موضوع انتباه علماء النفس </a:t>
            </a:r>
            <a:r>
              <a:rPr lang="ar-SA" sz="2400" dirty="0" err="1" smtClean="0"/>
              <a:t>والأطباء </a:t>
            </a:r>
            <a:r>
              <a:rPr lang="ar-SA" sz="2400" dirty="0" smtClean="0"/>
              <a:t>، إلا أن علماء النفس الفسيولوجي كان انتباههم للعلاقة بين الجهاز العصبي </a:t>
            </a:r>
            <a:r>
              <a:rPr lang="ar-SA" sz="2400" dirty="0" err="1" smtClean="0"/>
              <a:t>والسلوك </a:t>
            </a:r>
            <a:r>
              <a:rPr lang="ar-SA" sz="2400" dirty="0" smtClean="0"/>
              <a:t>، وترجع فكرة العلاقة بين العقل والدماغ إلى الفيلسوف الفرنسي </a:t>
            </a:r>
            <a:r>
              <a:rPr lang="ar-SA" sz="2400" dirty="0" smtClean="0">
                <a:solidFill>
                  <a:srgbClr val="FA60EF"/>
                </a:solidFill>
              </a:rPr>
              <a:t>”</a:t>
            </a:r>
            <a:r>
              <a:rPr lang="ar-SA" sz="2400" u="sng" dirty="0" smtClean="0">
                <a:solidFill>
                  <a:srgbClr val="FA60EF"/>
                </a:solidFill>
              </a:rPr>
              <a:t>رينيه ديكارت“ </a:t>
            </a:r>
            <a:r>
              <a:rPr lang="ar-SA" sz="2400" dirty="0" smtClean="0"/>
              <a:t>، وكان المبشر بفكرة الفعل </a:t>
            </a:r>
            <a:r>
              <a:rPr lang="ar-SA" sz="2400" dirty="0" err="1" smtClean="0"/>
              <a:t>المنعكس .</a:t>
            </a:r>
            <a:endParaRPr lang="ar-SA" sz="2400" dirty="0" smtClean="0"/>
          </a:p>
          <a:p>
            <a:pPr algn="ctr">
              <a:buNone/>
            </a:pPr>
            <a:r>
              <a:rPr lang="ar-SA" sz="2400" dirty="0" smtClean="0">
                <a:solidFill>
                  <a:srgbClr val="3BE30D"/>
                </a:solidFill>
              </a:rPr>
              <a:t>   </a:t>
            </a:r>
            <a:r>
              <a:rPr lang="ar-SA" sz="2400" dirty="0" smtClean="0">
                <a:solidFill>
                  <a:srgbClr val="FFFF00"/>
                </a:solidFill>
              </a:rPr>
              <a:t>(فقد اعتقد أن الأعصاب هي أنابيب تنقل المؤثرات الخارجية إلى </a:t>
            </a:r>
            <a:r>
              <a:rPr lang="ar-SA" sz="2400" dirty="0" err="1" smtClean="0">
                <a:solidFill>
                  <a:srgbClr val="FFFF00"/>
                </a:solidFill>
              </a:rPr>
              <a:t>المخ </a:t>
            </a:r>
            <a:r>
              <a:rPr lang="ar-SA" sz="2400" dirty="0" smtClean="0">
                <a:solidFill>
                  <a:srgbClr val="FFFF00"/>
                </a:solidFill>
              </a:rPr>
              <a:t>، ومن هنا تنطلق الروح إلى </a:t>
            </a:r>
            <a:r>
              <a:rPr lang="ar-SA" sz="2400" dirty="0" err="1" smtClean="0">
                <a:solidFill>
                  <a:srgbClr val="FFFF00"/>
                </a:solidFill>
              </a:rPr>
              <a:t>الحيوية ) .</a:t>
            </a:r>
            <a:endParaRPr lang="ar-SA" sz="2400" dirty="0" smtClean="0">
              <a:solidFill>
                <a:srgbClr val="FFFF00"/>
              </a:solidFill>
            </a:endParaRPr>
          </a:p>
          <a:p>
            <a:pPr>
              <a:buNone/>
            </a:pPr>
            <a:endParaRPr lang="ar-SA" sz="2400" dirty="0" smtClean="0"/>
          </a:p>
          <a:p>
            <a:pPr>
              <a:buNone/>
            </a:pPr>
            <a:r>
              <a:rPr lang="ar-SA" sz="2400" dirty="0" smtClean="0"/>
              <a:t>   </a:t>
            </a:r>
            <a:r>
              <a:rPr lang="ar-SA" sz="2400" dirty="0" smtClean="0">
                <a:solidFill>
                  <a:srgbClr val="FFFF00"/>
                </a:solidFill>
              </a:rPr>
              <a:t>ونظرية الانعكاس </a:t>
            </a:r>
            <a:r>
              <a:rPr lang="ar-SA" sz="2400" dirty="0" smtClean="0"/>
              <a:t>وضعها في صورتها النهائية العالم السوفيتي </a:t>
            </a:r>
            <a:r>
              <a:rPr lang="ar-SA" sz="2400" dirty="0" smtClean="0">
                <a:solidFill>
                  <a:srgbClr val="FA60EF"/>
                </a:solidFill>
              </a:rPr>
              <a:t>”</a:t>
            </a:r>
            <a:r>
              <a:rPr lang="ar-SA" sz="2400" u="sng" dirty="0" err="1" smtClean="0">
                <a:solidFill>
                  <a:srgbClr val="FA60EF"/>
                </a:solidFill>
              </a:rPr>
              <a:t>بافلوف“ </a:t>
            </a:r>
            <a:r>
              <a:rPr lang="ar-SA" sz="2400" dirty="0" smtClean="0"/>
              <a:t>، </a:t>
            </a:r>
            <a:r>
              <a:rPr lang="ar-SA" sz="2400" dirty="0" err="1" smtClean="0">
                <a:solidFill>
                  <a:srgbClr val="FFFF00"/>
                </a:solidFill>
              </a:rPr>
              <a:t>مفادها </a:t>
            </a:r>
            <a:r>
              <a:rPr lang="ar-SA" sz="2400" dirty="0" smtClean="0">
                <a:solidFill>
                  <a:srgbClr val="FFFF00"/>
                </a:solidFill>
              </a:rPr>
              <a:t>:    </a:t>
            </a:r>
            <a:r>
              <a:rPr lang="ar-SA" sz="2400" dirty="0" smtClean="0"/>
              <a:t>أن الشعور أو الوعي هو وظيفة لذلك الجزء المعقد من المادة المعروف بالمخ </a:t>
            </a:r>
            <a:r>
              <a:rPr lang="ar-SA" sz="2400" dirty="0" err="1" smtClean="0"/>
              <a:t>الإنساني </a:t>
            </a:r>
            <a:r>
              <a:rPr lang="ar-SA" sz="2400" dirty="0" smtClean="0"/>
              <a:t>، وأن الإحساس والتفكير وغيرها من العمليات العقلية ليست إلا انعكاساً للواقع الموضوعي المحيط </a:t>
            </a:r>
            <a:r>
              <a:rPr lang="ar-SA" sz="2400" dirty="0" err="1" smtClean="0"/>
              <a:t>بالإنسان .</a:t>
            </a:r>
            <a:endParaRPr lang="ar-SA" sz="2400" dirty="0" smtClean="0"/>
          </a:p>
          <a:p>
            <a:r>
              <a:rPr lang="ar-SA" sz="2400" dirty="0" smtClean="0"/>
              <a:t>وذكر </a:t>
            </a:r>
            <a:r>
              <a:rPr lang="ar-SA" sz="2400" dirty="0" smtClean="0">
                <a:solidFill>
                  <a:srgbClr val="FA60EF"/>
                </a:solidFill>
              </a:rPr>
              <a:t>”</a:t>
            </a:r>
            <a:r>
              <a:rPr lang="ar-SA" sz="2400" u="sng" dirty="0" smtClean="0">
                <a:solidFill>
                  <a:srgbClr val="FA60EF"/>
                </a:solidFill>
              </a:rPr>
              <a:t>بافلوف“</a:t>
            </a:r>
            <a:r>
              <a:rPr lang="ar-SA" sz="2400" dirty="0" smtClean="0">
                <a:solidFill>
                  <a:srgbClr val="FA60EF"/>
                </a:solidFill>
              </a:rPr>
              <a:t> </a:t>
            </a:r>
            <a:r>
              <a:rPr lang="ar-SA" sz="2400" dirty="0" smtClean="0"/>
              <a:t>أن الفعل المنعكس </a:t>
            </a:r>
            <a:r>
              <a:rPr lang="ar-SA" sz="2400" dirty="0" smtClean="0">
                <a:solidFill>
                  <a:srgbClr val="FFFF00"/>
                </a:solidFill>
              </a:rPr>
              <a:t>غير الشرطي </a:t>
            </a:r>
            <a:r>
              <a:rPr lang="ar-SA" sz="2400" dirty="0" smtClean="0"/>
              <a:t>هو الاستجابة الطبيعية للمنبه المباشر   ( الطعام بالنسبة للكلب) وأن الفعل المنعكس </a:t>
            </a:r>
            <a:r>
              <a:rPr lang="ar-SA" sz="2400" dirty="0" smtClean="0">
                <a:solidFill>
                  <a:srgbClr val="FFFF00"/>
                </a:solidFill>
              </a:rPr>
              <a:t>الشرطي</a:t>
            </a:r>
            <a:r>
              <a:rPr lang="ar-SA" sz="2400" dirty="0" smtClean="0"/>
              <a:t> هو الاستجابة للمنبه غير الطبيعي ( استجابة الكلب للجرس) وكل الاستجابتين </a:t>
            </a:r>
            <a:r>
              <a:rPr lang="ar-SA" sz="2400" b="1" dirty="0" smtClean="0">
                <a:solidFill>
                  <a:srgbClr val="FFFF00"/>
                </a:solidFill>
              </a:rPr>
              <a:t>تسمى الفعل </a:t>
            </a:r>
            <a:r>
              <a:rPr lang="ar-SA" sz="2400" b="1" dirty="0" err="1" smtClean="0">
                <a:solidFill>
                  <a:srgbClr val="FFFF00"/>
                </a:solidFill>
              </a:rPr>
              <a:t>المنعكس </a:t>
            </a:r>
            <a:r>
              <a:rPr lang="ar-SA" sz="2400" dirty="0" err="1" smtClean="0"/>
              <a:t>.</a:t>
            </a:r>
            <a:endParaRPr lang="ar-SA" sz="2400" dirty="0" smtClean="0"/>
          </a:p>
          <a:p>
            <a:r>
              <a:rPr lang="ar-SA" sz="2400" dirty="0" smtClean="0">
                <a:solidFill>
                  <a:srgbClr val="FFFF00"/>
                </a:solidFill>
              </a:rPr>
              <a:t>العلاقة الدائمة بين المنبه الخارجي والنشاط الاستجابي للكائن </a:t>
            </a:r>
            <a:r>
              <a:rPr lang="ar-SA" sz="2400" dirty="0" smtClean="0">
                <a:solidFill>
                  <a:srgbClr val="03E2ED"/>
                </a:solidFill>
              </a:rPr>
              <a:t>هي الفعل المنعكس الشرطي</a:t>
            </a:r>
            <a:r>
              <a:rPr lang="ar-SA" sz="2400" dirty="0" smtClean="0">
                <a:solidFill>
                  <a:srgbClr val="FF0000"/>
                </a:solidFill>
              </a:rPr>
              <a:t> </a:t>
            </a:r>
            <a:r>
              <a:rPr lang="ar-SA" sz="2400" dirty="0" smtClean="0"/>
              <a:t>، وهي ظاهرة فسيولوجية و ظاهرة عقلية في نفس </a:t>
            </a:r>
            <a:r>
              <a:rPr lang="ar-SA" sz="2400" dirty="0" err="1" smtClean="0"/>
              <a:t>الوقت </a:t>
            </a:r>
            <a:r>
              <a:rPr lang="ar-SA" sz="2400" dirty="0" smtClean="0"/>
              <a:t>، و</a:t>
            </a:r>
            <a:r>
              <a:rPr lang="ar-SA" sz="2400" dirty="0" smtClean="0">
                <a:solidFill>
                  <a:srgbClr val="FFFF00"/>
                </a:solidFill>
              </a:rPr>
              <a:t>يسميها </a:t>
            </a:r>
            <a:r>
              <a:rPr lang="ar-SA" sz="2400" dirty="0" smtClean="0"/>
              <a:t>علماء النفس </a:t>
            </a:r>
            <a:r>
              <a:rPr lang="ar-SA" sz="2400" dirty="0" err="1" smtClean="0">
                <a:solidFill>
                  <a:srgbClr val="FFFF00"/>
                </a:solidFill>
              </a:rPr>
              <a:t>بالارتباط </a:t>
            </a:r>
            <a:r>
              <a:rPr lang="ar-SA" sz="2400" dirty="0" err="1" smtClean="0"/>
              <a:t>.</a:t>
            </a:r>
            <a:endParaRPr lang="ar-SA" sz="2400" dirty="0" smtClean="0"/>
          </a:p>
          <a:p>
            <a:endParaRPr lang="ar-SA"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r>
              <a:rPr lang="ar-SA" dirty="0" err="1" smtClean="0">
                <a:solidFill>
                  <a:srgbClr val="FFFF00"/>
                </a:solidFill>
              </a:rPr>
              <a:t>المرجع </a:t>
            </a:r>
            <a:r>
              <a:rPr lang="ar-SA" dirty="0" smtClean="0">
                <a:solidFill>
                  <a:srgbClr val="FFFF00"/>
                </a:solidFill>
              </a:rPr>
              <a:t>:  علم النفس </a:t>
            </a:r>
            <a:r>
              <a:rPr lang="ar-SA" dirty="0" err="1" smtClean="0">
                <a:solidFill>
                  <a:srgbClr val="FFFF00"/>
                </a:solidFill>
              </a:rPr>
              <a:t>الفسيولوجي </a:t>
            </a:r>
            <a:r>
              <a:rPr lang="ar-SA" dirty="0" smtClean="0">
                <a:solidFill>
                  <a:srgbClr val="FFFF00"/>
                </a:solidFill>
              </a:rPr>
              <a:t>( </a:t>
            </a:r>
            <a:r>
              <a:rPr lang="ar-SA" dirty="0" err="1" smtClean="0">
                <a:solidFill>
                  <a:srgbClr val="FFFF00"/>
                </a:solidFill>
              </a:rPr>
              <a:t>2005 ) .</a:t>
            </a:r>
            <a:endParaRPr lang="ar-SA" dirty="0" smtClean="0">
              <a:solidFill>
                <a:srgbClr val="FFFF00"/>
              </a:solidFill>
            </a:endParaRPr>
          </a:p>
          <a:p>
            <a:r>
              <a:rPr lang="ar-SA" dirty="0" smtClean="0">
                <a:solidFill>
                  <a:srgbClr val="FFFF00"/>
                </a:solidFill>
              </a:rPr>
              <a:t>أ.د. أحمد عكاشة</a:t>
            </a:r>
          </a:p>
          <a:p>
            <a:pPr>
              <a:buNone/>
            </a:pPr>
            <a:endParaRPr lang="ar-SA" dirty="0" smtClean="0">
              <a:solidFill>
                <a:srgbClr val="FFFF00"/>
              </a:solidFill>
            </a:endParaRPr>
          </a:p>
          <a:p>
            <a:r>
              <a:rPr lang="ar-SA" dirty="0" smtClean="0">
                <a:solidFill>
                  <a:srgbClr val="FFFF00"/>
                </a:solidFill>
              </a:rPr>
              <a:t>المنهج المقرر: </a:t>
            </a:r>
            <a:r>
              <a:rPr lang="ar-SA" dirty="0" err="1" smtClean="0">
                <a:solidFill>
                  <a:srgbClr val="FFFF00"/>
                </a:solidFill>
              </a:rPr>
              <a:t>الفصول </a:t>
            </a:r>
            <a:r>
              <a:rPr lang="ar-SA" dirty="0" smtClean="0">
                <a:solidFill>
                  <a:srgbClr val="FFFF00"/>
                </a:solidFill>
              </a:rPr>
              <a:t>( </a:t>
            </a:r>
            <a:r>
              <a:rPr lang="ar-SA" dirty="0" err="1" smtClean="0">
                <a:solidFill>
                  <a:srgbClr val="FFFF00"/>
                </a:solidFill>
              </a:rPr>
              <a:t>1 </a:t>
            </a:r>
            <a:r>
              <a:rPr lang="ar-SA" dirty="0" smtClean="0">
                <a:solidFill>
                  <a:srgbClr val="FFFF00"/>
                </a:solidFill>
              </a:rPr>
              <a:t>, </a:t>
            </a:r>
            <a:r>
              <a:rPr lang="ar-SA" dirty="0" err="1" smtClean="0">
                <a:solidFill>
                  <a:srgbClr val="FFFF00"/>
                </a:solidFill>
              </a:rPr>
              <a:t>2 </a:t>
            </a:r>
            <a:r>
              <a:rPr lang="ar-SA" dirty="0" smtClean="0">
                <a:solidFill>
                  <a:srgbClr val="FFFF00"/>
                </a:solidFill>
              </a:rPr>
              <a:t>, </a:t>
            </a:r>
            <a:r>
              <a:rPr lang="ar-SA" dirty="0" err="1" smtClean="0">
                <a:solidFill>
                  <a:srgbClr val="FFFF00"/>
                </a:solidFill>
              </a:rPr>
              <a:t>3 </a:t>
            </a:r>
            <a:r>
              <a:rPr lang="ar-SA" dirty="0" smtClean="0">
                <a:solidFill>
                  <a:srgbClr val="FFFF00"/>
                </a:solidFill>
              </a:rPr>
              <a:t>, </a:t>
            </a:r>
            <a:r>
              <a:rPr lang="ar-SA" dirty="0" err="1" smtClean="0">
                <a:solidFill>
                  <a:srgbClr val="FFFF00"/>
                </a:solidFill>
              </a:rPr>
              <a:t>5 </a:t>
            </a:r>
            <a:r>
              <a:rPr lang="ar-SA" dirty="0" smtClean="0">
                <a:solidFill>
                  <a:srgbClr val="FFFF00"/>
                </a:solidFill>
              </a:rPr>
              <a:t>, </a:t>
            </a:r>
            <a:r>
              <a:rPr lang="ar-SA" dirty="0" err="1" smtClean="0">
                <a:solidFill>
                  <a:srgbClr val="FFFF00"/>
                </a:solidFill>
              </a:rPr>
              <a:t>6 </a:t>
            </a:r>
            <a:r>
              <a:rPr lang="ar-SA" dirty="0" smtClean="0">
                <a:solidFill>
                  <a:srgbClr val="FFFF00"/>
                </a:solidFill>
              </a:rPr>
              <a:t>, </a:t>
            </a:r>
            <a:r>
              <a:rPr lang="ar-SA" dirty="0" err="1" smtClean="0">
                <a:solidFill>
                  <a:srgbClr val="FFFF00"/>
                </a:solidFill>
              </a:rPr>
              <a:t>7 </a:t>
            </a:r>
            <a:r>
              <a:rPr lang="ar-SA" dirty="0" smtClean="0">
                <a:solidFill>
                  <a:srgbClr val="FFFF00"/>
                </a:solidFill>
              </a:rPr>
              <a:t>, </a:t>
            </a:r>
            <a:r>
              <a:rPr lang="ar-SA" dirty="0" err="1" smtClean="0">
                <a:solidFill>
                  <a:srgbClr val="FFFF00"/>
                </a:solidFill>
              </a:rPr>
              <a:t>12 ) .</a:t>
            </a:r>
            <a:endParaRPr lang="ar-SA" dirty="0" smtClean="0">
              <a:solidFill>
                <a:srgbClr val="FFFF00"/>
              </a:solidFill>
            </a:endParaRPr>
          </a:p>
          <a:p>
            <a:pPr>
              <a:buFontTx/>
              <a:buChar char="-"/>
            </a:pPr>
            <a:r>
              <a:rPr lang="ar-SA" dirty="0" smtClean="0">
                <a:solidFill>
                  <a:srgbClr val="FFFF00"/>
                </a:solidFill>
              </a:rPr>
              <a:t>ميدان علم النفس الفسيولوجي وعلاقته بسائر ميادين علم </a:t>
            </a:r>
            <a:r>
              <a:rPr lang="ar-SA" dirty="0" err="1" smtClean="0">
                <a:solidFill>
                  <a:srgbClr val="FFFF00"/>
                </a:solidFill>
              </a:rPr>
              <a:t>النفس .</a:t>
            </a:r>
            <a:endParaRPr lang="ar-SA" dirty="0" smtClean="0">
              <a:solidFill>
                <a:srgbClr val="FFFF00"/>
              </a:solidFill>
            </a:endParaRPr>
          </a:p>
          <a:p>
            <a:pPr>
              <a:buFontTx/>
              <a:buChar char="-"/>
            </a:pPr>
            <a:r>
              <a:rPr lang="ar-SA" dirty="0" smtClean="0">
                <a:solidFill>
                  <a:srgbClr val="FFFF00"/>
                </a:solidFill>
              </a:rPr>
              <a:t>تشريح فسيولوجيا الجهاز </a:t>
            </a:r>
            <a:r>
              <a:rPr lang="ar-SA" dirty="0" err="1" smtClean="0">
                <a:solidFill>
                  <a:srgbClr val="FFFF00"/>
                </a:solidFill>
              </a:rPr>
              <a:t>العصبي .</a:t>
            </a:r>
            <a:endParaRPr lang="ar-SA" dirty="0" smtClean="0">
              <a:solidFill>
                <a:srgbClr val="FFFF00"/>
              </a:solidFill>
            </a:endParaRPr>
          </a:p>
          <a:p>
            <a:pPr>
              <a:buFontTx/>
              <a:buChar char="-"/>
            </a:pPr>
            <a:r>
              <a:rPr lang="ar-SA" smtClean="0">
                <a:solidFill>
                  <a:srgbClr val="FFFF00"/>
                </a:solidFill>
              </a:rPr>
              <a:t>الجهاز </a:t>
            </a:r>
            <a:r>
              <a:rPr lang="ar-SA" dirty="0" err="1" smtClean="0">
                <a:solidFill>
                  <a:srgbClr val="FFFF00"/>
                </a:solidFill>
              </a:rPr>
              <a:t>العصبي .</a:t>
            </a:r>
            <a:endParaRPr lang="ar-SA" dirty="0" smtClean="0">
              <a:solidFill>
                <a:srgbClr val="FFFF00"/>
              </a:solidFill>
            </a:endParaRPr>
          </a:p>
          <a:p>
            <a:pPr>
              <a:buFontTx/>
              <a:buChar char="-"/>
            </a:pPr>
            <a:r>
              <a:rPr lang="ar-SA" dirty="0" smtClean="0">
                <a:solidFill>
                  <a:srgbClr val="FFFF00"/>
                </a:solidFill>
              </a:rPr>
              <a:t>الحرمان </a:t>
            </a:r>
            <a:r>
              <a:rPr lang="ar-SA" dirty="0" err="1" smtClean="0">
                <a:solidFill>
                  <a:srgbClr val="FFFF00"/>
                </a:solidFill>
              </a:rPr>
              <a:t>الحسي .</a:t>
            </a:r>
            <a:endParaRPr lang="ar-SA" dirty="0" smtClean="0">
              <a:solidFill>
                <a:srgbClr val="FFFF00"/>
              </a:solidFill>
            </a:endParaRPr>
          </a:p>
          <a:p>
            <a:pPr>
              <a:buFontTx/>
              <a:buChar char="-"/>
            </a:pPr>
            <a:r>
              <a:rPr lang="ar-SA" dirty="0" smtClean="0">
                <a:solidFill>
                  <a:srgbClr val="FFFF00"/>
                </a:solidFill>
              </a:rPr>
              <a:t>العمليات العليا في منطقة القشرة </a:t>
            </a:r>
            <a:r>
              <a:rPr lang="ar-SA" dirty="0" err="1" smtClean="0">
                <a:solidFill>
                  <a:srgbClr val="FFFF00"/>
                </a:solidFill>
              </a:rPr>
              <a:t>الترابطية .</a:t>
            </a:r>
            <a:endParaRPr lang="ar-SA" dirty="0" smtClean="0">
              <a:solidFill>
                <a:srgbClr val="FFFF00"/>
              </a:solidFill>
            </a:endParaRPr>
          </a:p>
          <a:p>
            <a:pPr>
              <a:buFontTx/>
              <a:buChar char="-"/>
            </a:pPr>
            <a:r>
              <a:rPr lang="ar-SA" dirty="0" smtClean="0">
                <a:solidFill>
                  <a:srgbClr val="FFFF00"/>
                </a:solidFill>
              </a:rPr>
              <a:t>بافلوف وفسيولوجيا الجهاز العصبي والعلاج </a:t>
            </a:r>
            <a:r>
              <a:rPr lang="ar-SA" dirty="0" err="1" smtClean="0">
                <a:solidFill>
                  <a:srgbClr val="FFFF00"/>
                </a:solidFill>
              </a:rPr>
              <a:t>السلوكي .</a:t>
            </a:r>
            <a:endParaRPr lang="ar-SA" dirty="0" smtClean="0">
              <a:solidFill>
                <a:srgbClr val="FFFF00"/>
              </a:solidFill>
            </a:endParaRPr>
          </a:p>
          <a:p>
            <a:pPr>
              <a:buFontTx/>
              <a:buChar char="-"/>
            </a:pPr>
            <a:r>
              <a:rPr lang="ar-SA" dirty="0" smtClean="0">
                <a:solidFill>
                  <a:srgbClr val="FFFF00"/>
                </a:solidFill>
              </a:rPr>
              <a:t>فسيولوجية التعلم </a:t>
            </a:r>
            <a:r>
              <a:rPr lang="ar-SA" dirty="0" err="1" smtClean="0">
                <a:solidFill>
                  <a:srgbClr val="FFFF00"/>
                </a:solidFill>
              </a:rPr>
              <a:t>والتذكر .</a:t>
            </a:r>
            <a:endParaRPr lang="ar-SA" dirty="0">
              <a:solidFill>
                <a:srgbClr val="FFFF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descr="بافلوف.jpg"/>
          <p:cNvPicPr>
            <a:picLocks noGrp="1" noChangeAspect="1"/>
          </p:cNvPicPr>
          <p:nvPr>
            <p:ph idx="1"/>
          </p:nvPr>
        </p:nvPicPr>
        <p:blipFill>
          <a:blip r:embed="rId2" cstate="print"/>
          <a:stretch>
            <a:fillRect/>
          </a:stretch>
        </p:blipFill>
        <p:spPr>
          <a:xfrm>
            <a:off x="251520" y="404664"/>
            <a:ext cx="1800225" cy="2016224"/>
          </a:xfrm>
          <a:prstGeom prst="bevel">
            <a:avLst/>
          </a:prstGeom>
          <a:ln>
            <a:solidFill>
              <a:schemeClr val="tx1">
                <a:lumMod val="50000"/>
              </a:schemeClr>
            </a:solidFill>
          </a:ln>
          <a:effectLst>
            <a:reflection blurRad="6350" stA="50000" endA="300" endPos="90000" dist="50800" dir="5400000" sy="-100000" algn="bl" rotWithShape="0"/>
          </a:effectLst>
        </p:spPr>
      </p:pic>
      <p:sp>
        <p:nvSpPr>
          <p:cNvPr id="3" name="عنوان 2"/>
          <p:cNvSpPr>
            <a:spLocks noGrp="1"/>
          </p:cNvSpPr>
          <p:nvPr>
            <p:ph type="title"/>
          </p:nvPr>
        </p:nvSpPr>
        <p:spPr/>
        <p:txBody>
          <a:bodyPr/>
          <a:lstStyle/>
          <a:p>
            <a:pPr algn="ctr"/>
            <a:r>
              <a:rPr lang="ar-SA" dirty="0" smtClean="0"/>
              <a:t>تجربة </a:t>
            </a:r>
            <a:r>
              <a:rPr lang="ar-SA" dirty="0" err="1" smtClean="0"/>
              <a:t>بافلوف</a:t>
            </a:r>
            <a:r>
              <a:rPr lang="ar-SA" dirty="0" smtClean="0"/>
              <a:t> </a:t>
            </a:r>
            <a:endParaRPr lang="ar-SA" dirty="0"/>
          </a:p>
        </p:txBody>
      </p:sp>
      <p:pic>
        <p:nvPicPr>
          <p:cNvPr id="6" name="صورة 5" descr="كلب.jpg"/>
          <p:cNvPicPr>
            <a:picLocks noChangeAspect="1"/>
          </p:cNvPicPr>
          <p:nvPr/>
        </p:nvPicPr>
        <p:blipFill>
          <a:blip r:embed="rId3" cstate="print"/>
          <a:stretch>
            <a:fillRect/>
          </a:stretch>
        </p:blipFill>
        <p:spPr>
          <a:xfrm>
            <a:off x="2411760" y="2276872"/>
            <a:ext cx="6048671" cy="376671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descr="تجربة 1.jpg"/>
          <p:cNvPicPr>
            <a:picLocks noGrp="1" noChangeAspect="1"/>
          </p:cNvPicPr>
          <p:nvPr>
            <p:ph idx="1"/>
          </p:nvPr>
        </p:nvPicPr>
        <p:blipFill>
          <a:blip r:embed="rId2" cstate="print"/>
          <a:stretch>
            <a:fillRect/>
          </a:stretch>
        </p:blipFill>
        <p:spPr>
          <a:xfrm>
            <a:off x="467544" y="1340768"/>
            <a:ext cx="8280920" cy="496855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3" name="عنوان 2"/>
          <p:cNvSpPr>
            <a:spLocks noGrp="1"/>
          </p:cNvSpPr>
          <p:nvPr>
            <p:ph type="title"/>
          </p:nvPr>
        </p:nvSpPr>
        <p:spPr/>
        <p:txBody>
          <a:bodyPr/>
          <a:lstStyle/>
          <a:p>
            <a:pPr algn="ctr"/>
            <a:r>
              <a:rPr lang="ar-SA" dirty="0" smtClean="0"/>
              <a:t>نتائج تجربة </a:t>
            </a:r>
            <a:r>
              <a:rPr lang="ar-SA" dirty="0" err="1" smtClean="0"/>
              <a:t>بافلوف</a:t>
            </a:r>
            <a:endParaRPr lang="ar-SA"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5073427"/>
          </a:xfrm>
        </p:spPr>
        <p:txBody>
          <a:bodyPr>
            <a:normAutofit fontScale="92500" lnSpcReduction="10000"/>
          </a:bodyPr>
          <a:lstStyle/>
          <a:p>
            <a:endParaRPr lang="ar-SA" sz="2800" dirty="0" smtClean="0"/>
          </a:p>
          <a:p>
            <a:r>
              <a:rPr lang="ar-SA" sz="2400" dirty="0" smtClean="0"/>
              <a:t>ترجع البداية الحديثة لعلم النفس الفسيولوجي؛ بوصفه دراسة علاقة السلوك المتكامل بالوظائف البدنية المتنوعة إلى العالم النفسي </a:t>
            </a:r>
            <a:r>
              <a:rPr lang="ar-SA" sz="2400" dirty="0" err="1" smtClean="0">
                <a:solidFill>
                  <a:srgbClr val="FA60EF"/>
                </a:solidFill>
              </a:rPr>
              <a:t>”</a:t>
            </a:r>
            <a:r>
              <a:rPr lang="ar-SA" sz="2400" u="sng" dirty="0" err="1" smtClean="0">
                <a:solidFill>
                  <a:srgbClr val="FA60EF"/>
                </a:solidFill>
              </a:rPr>
              <a:t>فونت“ </a:t>
            </a:r>
            <a:r>
              <a:rPr lang="ar-SA" sz="2400" dirty="0" err="1" smtClean="0"/>
              <a:t>.</a:t>
            </a:r>
            <a:endParaRPr lang="ar-SA" sz="2400" dirty="0" smtClean="0"/>
          </a:p>
          <a:p>
            <a:r>
              <a:rPr lang="ar-SA" sz="2400" dirty="0" smtClean="0"/>
              <a:t> وبفضل عدد من العلماء الذين كشفوا عن التمييز بين الاعصاب الحسية </a:t>
            </a:r>
            <a:r>
              <a:rPr lang="ar-SA" sz="2400" dirty="0" err="1" smtClean="0"/>
              <a:t>والحركية </a:t>
            </a:r>
            <a:r>
              <a:rPr lang="ar-SA" sz="2400" dirty="0" smtClean="0"/>
              <a:t>، وبينوا نوعية الدفعات </a:t>
            </a:r>
            <a:r>
              <a:rPr lang="ar-SA" sz="2400" dirty="0" err="1" smtClean="0"/>
              <a:t>العصبية </a:t>
            </a:r>
            <a:r>
              <a:rPr lang="ar-SA" sz="2400" dirty="0" smtClean="0"/>
              <a:t>، وحقائق الإحساس ومراكز المخ والتمييز بين الأفعال الإرادية والمنعكسة ازدادت معرفتنا بتركيب ووظيفة الجهاز العصبي .</a:t>
            </a:r>
          </a:p>
          <a:p>
            <a:pPr>
              <a:buNone/>
            </a:pPr>
            <a:endParaRPr lang="ar-SA" sz="2400" dirty="0" smtClean="0"/>
          </a:p>
          <a:p>
            <a:r>
              <a:rPr lang="ar-SA" sz="2400" dirty="0" smtClean="0"/>
              <a:t>وكان مجال الالتقاء الواضح بين السيكولوجيا والفسيولوجيا هو موضوع </a:t>
            </a:r>
            <a:r>
              <a:rPr lang="ar-SA" sz="2400" dirty="0" err="1" smtClean="0"/>
              <a:t>الإحساس </a:t>
            </a:r>
            <a:r>
              <a:rPr lang="ar-SA" sz="2400" dirty="0" smtClean="0"/>
              <a:t>، فقد كانت</a:t>
            </a:r>
            <a:r>
              <a:rPr lang="ar-SA" sz="2400" u="sng" dirty="0" smtClean="0"/>
              <a:t> الحواس </a:t>
            </a:r>
            <a:r>
              <a:rPr lang="ar-SA" sz="2400" dirty="0" smtClean="0"/>
              <a:t>عند الفلاسفة </a:t>
            </a:r>
            <a:r>
              <a:rPr lang="ar-SA" sz="2400" b="1" dirty="0" smtClean="0">
                <a:solidFill>
                  <a:srgbClr val="FFFF00"/>
                </a:solidFill>
              </a:rPr>
              <a:t>هي</a:t>
            </a:r>
            <a:r>
              <a:rPr lang="ar-SA" sz="2400" dirty="0" smtClean="0"/>
              <a:t> الطريق الملكي </a:t>
            </a:r>
            <a:r>
              <a:rPr lang="ar-SA" sz="2400" dirty="0" err="1" smtClean="0"/>
              <a:t>للمعرفة .</a:t>
            </a:r>
            <a:endParaRPr lang="ar-SA" sz="2400" dirty="0" smtClean="0"/>
          </a:p>
          <a:p>
            <a:endParaRPr lang="ar-SA" sz="2400" dirty="0" smtClean="0"/>
          </a:p>
          <a:p>
            <a:r>
              <a:rPr lang="ar-SA" sz="2400" dirty="0" smtClean="0"/>
              <a:t>وعندما أسس </a:t>
            </a:r>
            <a:r>
              <a:rPr lang="ar-SA" sz="2400" dirty="0" smtClean="0">
                <a:solidFill>
                  <a:srgbClr val="FA60EF"/>
                </a:solidFill>
              </a:rPr>
              <a:t>”</a:t>
            </a:r>
            <a:r>
              <a:rPr lang="ar-SA" sz="2400" u="sng" dirty="0" smtClean="0">
                <a:solidFill>
                  <a:srgbClr val="FA60EF"/>
                </a:solidFill>
              </a:rPr>
              <a:t>فونت“</a:t>
            </a:r>
            <a:r>
              <a:rPr lang="ar-SA" sz="2400" dirty="0" smtClean="0">
                <a:solidFill>
                  <a:srgbClr val="FA60EF"/>
                </a:solidFill>
              </a:rPr>
              <a:t> </a:t>
            </a:r>
            <a:r>
              <a:rPr lang="ar-SA" sz="2400" dirty="0" smtClean="0"/>
              <a:t>معمله </a:t>
            </a:r>
            <a:r>
              <a:rPr lang="ar-SA" sz="2400" dirty="0" err="1" smtClean="0"/>
              <a:t>السيكولوجي </a:t>
            </a:r>
            <a:r>
              <a:rPr lang="ar-SA" sz="2400" dirty="0" smtClean="0"/>
              <a:t>، كان </a:t>
            </a:r>
            <a:r>
              <a:rPr lang="ar-SA" sz="2400" u="sng" dirty="0" smtClean="0">
                <a:solidFill>
                  <a:srgbClr val="FFFF00"/>
                </a:solidFill>
              </a:rPr>
              <a:t>علم النفس التجريبي </a:t>
            </a:r>
            <a:r>
              <a:rPr lang="ar-SA" sz="2400" dirty="0" smtClean="0"/>
              <a:t>الذي اعتبر البداية العلمية لعلم </a:t>
            </a:r>
            <a:r>
              <a:rPr lang="ar-SA" sz="2400" dirty="0" err="1" smtClean="0"/>
              <a:t>النفس </a:t>
            </a:r>
            <a:r>
              <a:rPr lang="ar-SA" sz="2400" dirty="0" smtClean="0"/>
              <a:t>، وأول الطريق المؤدي إلى إدخال علم النفس في العلوم </a:t>
            </a:r>
            <a:r>
              <a:rPr lang="ar-SA" sz="2400" dirty="0" err="1" smtClean="0"/>
              <a:t>المضبوطة </a:t>
            </a:r>
            <a:r>
              <a:rPr lang="ar-SA" sz="2400" dirty="0" smtClean="0"/>
              <a:t>، كانت كل التجارب التي أجريت فيه تجارب في علم النفس </a:t>
            </a:r>
            <a:r>
              <a:rPr lang="ar-SA" sz="2400" dirty="0" err="1" smtClean="0"/>
              <a:t>الفسيولوجي </a:t>
            </a:r>
            <a:r>
              <a:rPr lang="ar-SA" sz="2400" dirty="0" smtClean="0"/>
              <a:t>؛ وأصبح علم النفس التجريبي وعلم النفس الفسيولوجي اسمين على مسمى </a:t>
            </a:r>
            <a:r>
              <a:rPr lang="ar-SA" sz="2400" dirty="0" err="1" smtClean="0"/>
              <a:t>واحد .</a:t>
            </a:r>
            <a:endParaRPr lang="ar-SA" sz="2400" dirty="0" smtClean="0"/>
          </a:p>
          <a:p>
            <a:endParaRPr lang="ar-SA" sz="2000" dirty="0"/>
          </a:p>
        </p:txBody>
      </p:sp>
      <p:sp>
        <p:nvSpPr>
          <p:cNvPr id="2" name="Title 1"/>
          <p:cNvSpPr>
            <a:spLocks noGrp="1"/>
          </p:cNvSpPr>
          <p:nvPr>
            <p:ph type="title"/>
          </p:nvPr>
        </p:nvSpPr>
        <p:spPr>
          <a:xfrm>
            <a:off x="457200" y="274638"/>
            <a:ext cx="8229600" cy="850106"/>
          </a:xfrm>
        </p:spPr>
        <p:txBody>
          <a:bodyPr/>
          <a:lstStyle/>
          <a:p>
            <a:pPr algn="ctr"/>
            <a:r>
              <a:rPr lang="ar-SA" dirty="0" smtClean="0">
                <a:solidFill>
                  <a:srgbClr val="FFFF00"/>
                </a:solidFill>
              </a:rPr>
              <a:t>بدايات علم </a:t>
            </a:r>
            <a:r>
              <a:rPr lang="ar-SA" dirty="0" smtClean="0">
                <a:solidFill>
                  <a:srgbClr val="FFFF00"/>
                </a:solidFill>
                <a:effectLst/>
              </a:rPr>
              <a:t>النفس</a:t>
            </a:r>
            <a:r>
              <a:rPr lang="ar-SA" dirty="0" smtClean="0">
                <a:solidFill>
                  <a:srgbClr val="FFFF00"/>
                </a:solidFill>
              </a:rPr>
              <a:t> الفسيولوجي</a:t>
            </a:r>
            <a:endParaRPr lang="ar-SA" dirty="0">
              <a:solidFill>
                <a:srgbClr val="FFFF0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145435"/>
          </a:xfrm>
        </p:spPr>
        <p:txBody>
          <a:bodyPr>
            <a:normAutofit/>
          </a:bodyPr>
          <a:lstStyle/>
          <a:p>
            <a:r>
              <a:rPr lang="ar-SA" sz="2800" dirty="0" smtClean="0"/>
              <a:t>أما </a:t>
            </a:r>
            <a:r>
              <a:rPr lang="ar-SA" sz="2800" u="sng" dirty="0" smtClean="0">
                <a:solidFill>
                  <a:srgbClr val="FFFF00"/>
                </a:solidFill>
              </a:rPr>
              <a:t>المدرسة السلوكية </a:t>
            </a:r>
            <a:r>
              <a:rPr lang="ar-SA" sz="2800" dirty="0" smtClean="0"/>
              <a:t>ومن روادها </a:t>
            </a:r>
            <a:r>
              <a:rPr lang="ar-SA" sz="2800" dirty="0" smtClean="0">
                <a:solidFill>
                  <a:srgbClr val="FA60EF"/>
                </a:solidFill>
              </a:rPr>
              <a:t>”</a:t>
            </a:r>
            <a:r>
              <a:rPr lang="ar-SA" sz="2800" u="sng" dirty="0" smtClean="0">
                <a:solidFill>
                  <a:srgbClr val="FA60EF"/>
                </a:solidFill>
              </a:rPr>
              <a:t>فولبي </a:t>
            </a:r>
            <a:r>
              <a:rPr lang="ar-SA" sz="2800" u="sng" dirty="0" err="1" smtClean="0">
                <a:solidFill>
                  <a:srgbClr val="FA60EF"/>
                </a:solidFill>
              </a:rPr>
              <a:t>وأيزنك“ </a:t>
            </a:r>
            <a:r>
              <a:rPr lang="ar-SA" sz="2800" dirty="0" smtClean="0"/>
              <a:t>،</a:t>
            </a:r>
            <a:r>
              <a:rPr lang="ar-SA" sz="2800" dirty="0" smtClean="0">
                <a:solidFill>
                  <a:srgbClr val="FA60EF"/>
                </a:solidFill>
              </a:rPr>
              <a:t> </a:t>
            </a:r>
            <a:r>
              <a:rPr lang="ar-SA" sz="2800" dirty="0" smtClean="0"/>
              <a:t>بينت بأن كل إنسان يولد وله استعداد وراثي بيولوجي للانطوائية أو </a:t>
            </a:r>
            <a:r>
              <a:rPr lang="ar-SA" sz="2800" dirty="0" err="1" smtClean="0"/>
              <a:t>الانبساطية </a:t>
            </a:r>
            <a:r>
              <a:rPr lang="ar-SA" sz="2800" dirty="0" smtClean="0"/>
              <a:t>، وأن </a:t>
            </a:r>
            <a:r>
              <a:rPr lang="ar-SA" sz="2800" u="sng" dirty="0" smtClean="0">
                <a:solidFill>
                  <a:srgbClr val="3BE30D"/>
                </a:solidFill>
              </a:rPr>
              <a:t>الانطوائيين</a:t>
            </a:r>
            <a:r>
              <a:rPr lang="ar-SA" sz="2800" dirty="0" smtClean="0"/>
              <a:t> عند تعرضهم للإجهاد أو </a:t>
            </a:r>
            <a:r>
              <a:rPr lang="ar-SA" sz="2800" dirty="0" err="1" smtClean="0"/>
              <a:t>الشدة </a:t>
            </a:r>
            <a:r>
              <a:rPr lang="ar-SA" sz="2800" dirty="0" smtClean="0"/>
              <a:t>، فاستجاباتهم </a:t>
            </a:r>
            <a:r>
              <a:rPr lang="ar-SA" sz="2800" dirty="0" smtClean="0">
                <a:solidFill>
                  <a:srgbClr val="FFC000"/>
                </a:solidFill>
              </a:rPr>
              <a:t>العصابية</a:t>
            </a:r>
            <a:r>
              <a:rPr lang="ar-SA" sz="2800" dirty="0" smtClean="0"/>
              <a:t> تكون في هيئة </a:t>
            </a:r>
            <a:r>
              <a:rPr lang="ar-SA" sz="2800" u="sng" dirty="0" smtClean="0"/>
              <a:t>قلق أو وسواس قهري أو </a:t>
            </a:r>
            <a:r>
              <a:rPr lang="ar-SA" sz="2800" u="sng" dirty="0" err="1" smtClean="0"/>
              <a:t>اكتئاب </a:t>
            </a:r>
            <a:r>
              <a:rPr lang="ar-SA" sz="2800" dirty="0" smtClean="0"/>
              <a:t>، أما استجاباتهم </a:t>
            </a:r>
            <a:r>
              <a:rPr lang="ar-SA" sz="2800" dirty="0" smtClean="0">
                <a:solidFill>
                  <a:srgbClr val="FFC000"/>
                </a:solidFill>
              </a:rPr>
              <a:t>الذهانية</a:t>
            </a:r>
            <a:r>
              <a:rPr lang="ar-SA" sz="2800" dirty="0" smtClean="0"/>
              <a:t> فتصبح في هيئة </a:t>
            </a:r>
            <a:r>
              <a:rPr lang="ar-SA" sz="2800" u="sng" dirty="0" err="1" smtClean="0"/>
              <a:t>فصام </a:t>
            </a:r>
            <a:r>
              <a:rPr lang="ar-SA" sz="2800" dirty="0" err="1" smtClean="0"/>
              <a:t>.</a:t>
            </a:r>
            <a:endParaRPr lang="ar-SA" sz="2800" dirty="0" smtClean="0"/>
          </a:p>
          <a:p>
            <a:pPr>
              <a:buNone/>
            </a:pPr>
            <a:r>
              <a:rPr lang="ar-SA" sz="2800" dirty="0" smtClean="0"/>
              <a:t>   في حين </a:t>
            </a:r>
            <a:r>
              <a:rPr lang="ar-SA" sz="2800" u="sng" dirty="0" smtClean="0">
                <a:solidFill>
                  <a:srgbClr val="3BE30D"/>
                </a:solidFill>
              </a:rPr>
              <a:t>الانبساطيون</a:t>
            </a:r>
            <a:r>
              <a:rPr lang="ar-SA" sz="2800" dirty="0" smtClean="0"/>
              <a:t> عند تعرضهم للصراعات يصبحون عرضة </a:t>
            </a:r>
            <a:r>
              <a:rPr lang="ar-SA" sz="2800" u="sng" dirty="0" smtClean="0"/>
              <a:t>للهستيريا وللسلوك السيكوباتي </a:t>
            </a:r>
            <a:r>
              <a:rPr lang="ar-SA" sz="2800" dirty="0" smtClean="0"/>
              <a:t>من الناحية </a:t>
            </a:r>
            <a:r>
              <a:rPr lang="ar-SA" sz="2800" dirty="0" err="1" smtClean="0">
                <a:solidFill>
                  <a:srgbClr val="FFC000"/>
                </a:solidFill>
              </a:rPr>
              <a:t>العصابية</a:t>
            </a:r>
            <a:r>
              <a:rPr lang="ar-SA" sz="2800" dirty="0" smtClean="0">
                <a:solidFill>
                  <a:srgbClr val="FFC000"/>
                </a:solidFill>
              </a:rPr>
              <a:t> </a:t>
            </a:r>
            <a:r>
              <a:rPr lang="ar-SA" sz="2800" dirty="0" smtClean="0"/>
              <a:t>، ولمرض </a:t>
            </a:r>
            <a:r>
              <a:rPr lang="ar-SA" sz="2800" u="sng" dirty="0" smtClean="0"/>
              <a:t>الهوس الاكتئابي</a:t>
            </a:r>
            <a:r>
              <a:rPr lang="ar-SA" sz="2800" dirty="0" smtClean="0"/>
              <a:t> من الناحية </a:t>
            </a:r>
            <a:r>
              <a:rPr lang="ar-SA" sz="2800" dirty="0" err="1" smtClean="0">
                <a:solidFill>
                  <a:srgbClr val="FFC000"/>
                </a:solidFill>
              </a:rPr>
              <a:t>الذهانية</a:t>
            </a:r>
            <a:r>
              <a:rPr lang="ar-SA" sz="2800" dirty="0" smtClean="0">
                <a:solidFill>
                  <a:srgbClr val="FFC000"/>
                </a:solidFill>
              </a:rPr>
              <a:t> </a:t>
            </a:r>
            <a:r>
              <a:rPr lang="ar-SA" sz="2800" dirty="0" err="1" smtClean="0"/>
              <a:t>.</a:t>
            </a:r>
            <a:endParaRPr lang="ar-SA" sz="2800" dirty="0" smtClean="0"/>
          </a:p>
          <a:p>
            <a:pPr>
              <a:buNone/>
            </a:pPr>
            <a:r>
              <a:rPr lang="ar-SA" sz="2800" dirty="0" smtClean="0"/>
              <a:t>   </a:t>
            </a:r>
            <a:r>
              <a:rPr lang="ar-SA" sz="2800" dirty="0" smtClean="0">
                <a:solidFill>
                  <a:srgbClr val="FFFF00"/>
                </a:solidFill>
              </a:rPr>
              <a:t>وتفيد</a:t>
            </a:r>
            <a:r>
              <a:rPr lang="ar-SA" sz="2800" dirty="0" smtClean="0"/>
              <a:t> هذه النظرية بأن الفرد مهيأ وراثياً للاستعداد للعصاب أو الذهان حسب نوع الشخصية , وأن تفاعل الأثنين ( الشخصية والاستعداد ) تحت الظروف البيئية يؤدي إلى الأمراض النفسية والعقلية المختلفة .</a:t>
            </a:r>
            <a:endParaRPr lang="ar-SA" sz="2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Autofit/>
          </a:bodyPr>
          <a:lstStyle/>
          <a:p>
            <a:pPr algn="ctr">
              <a:buNone/>
            </a:pPr>
            <a:r>
              <a:rPr lang="ar-SA" sz="2800" dirty="0" smtClean="0">
                <a:solidFill>
                  <a:srgbClr val="FFFF00"/>
                </a:solidFill>
              </a:rPr>
              <a:t>استعداد وراثي للعصاب</a:t>
            </a:r>
          </a:p>
          <a:p>
            <a:pPr>
              <a:buNone/>
            </a:pPr>
            <a:r>
              <a:rPr lang="ar-SA" sz="2800" dirty="0" smtClean="0"/>
              <a:t>                  قلق                       هستيريا</a:t>
            </a:r>
          </a:p>
          <a:p>
            <a:pPr>
              <a:buNone/>
            </a:pPr>
            <a:r>
              <a:rPr lang="ar-SA" sz="2800" dirty="0" smtClean="0"/>
              <a:t>                  اكتئاب      </a:t>
            </a:r>
          </a:p>
          <a:p>
            <a:pPr>
              <a:buNone/>
            </a:pPr>
            <a:r>
              <a:rPr lang="ar-SA" sz="2800" dirty="0" smtClean="0"/>
              <a:t>                 وسواس قهري               سيكوباتية    </a:t>
            </a:r>
          </a:p>
          <a:p>
            <a:pPr>
              <a:buNone/>
            </a:pPr>
            <a:endParaRPr lang="ar-SA" sz="2800" dirty="0" smtClean="0"/>
          </a:p>
          <a:p>
            <a:pPr>
              <a:buNone/>
            </a:pPr>
            <a:r>
              <a:rPr lang="ar-SA" sz="2800" dirty="0" smtClean="0">
                <a:solidFill>
                  <a:srgbClr val="FFFF00"/>
                </a:solidFill>
              </a:rPr>
              <a:t>انطوائية</a:t>
            </a:r>
            <a:r>
              <a:rPr lang="ar-SA" sz="2800" dirty="0" smtClean="0">
                <a:solidFill>
                  <a:srgbClr val="C00000"/>
                </a:solidFill>
              </a:rPr>
              <a:t> </a:t>
            </a:r>
            <a:r>
              <a:rPr lang="ar-SA" sz="2800" dirty="0" smtClean="0"/>
              <a:t>                                                         </a:t>
            </a:r>
            <a:r>
              <a:rPr lang="ar-SA" sz="2800" dirty="0" smtClean="0">
                <a:solidFill>
                  <a:srgbClr val="FFC000"/>
                </a:solidFill>
              </a:rPr>
              <a:t> </a:t>
            </a:r>
            <a:r>
              <a:rPr lang="ar-SA" sz="2800" dirty="0" smtClean="0">
                <a:solidFill>
                  <a:srgbClr val="FFFF00"/>
                </a:solidFill>
              </a:rPr>
              <a:t>انبساطية</a:t>
            </a:r>
          </a:p>
          <a:p>
            <a:pPr>
              <a:buNone/>
            </a:pPr>
            <a:r>
              <a:rPr lang="ar-SA" sz="2800" dirty="0" smtClean="0"/>
              <a:t>                     فصام                  هوس </a:t>
            </a:r>
          </a:p>
          <a:p>
            <a:pPr>
              <a:buNone/>
            </a:pPr>
            <a:r>
              <a:rPr lang="ar-SA" sz="2800" dirty="0" smtClean="0"/>
              <a:t>                                             اكتئاب</a:t>
            </a:r>
          </a:p>
          <a:p>
            <a:pPr>
              <a:buNone/>
            </a:pPr>
            <a:endParaRPr lang="ar-SA" sz="2800" dirty="0" smtClean="0"/>
          </a:p>
          <a:p>
            <a:pPr>
              <a:buNone/>
            </a:pPr>
            <a:endParaRPr lang="ar-SA" sz="2800" dirty="0" smtClean="0"/>
          </a:p>
          <a:p>
            <a:pPr algn="ctr">
              <a:buNone/>
            </a:pPr>
            <a:r>
              <a:rPr lang="ar-SA" sz="2800" dirty="0" smtClean="0">
                <a:solidFill>
                  <a:srgbClr val="FFFF00"/>
                </a:solidFill>
              </a:rPr>
              <a:t>استعداد وراثي للذهان </a:t>
            </a:r>
          </a:p>
          <a:p>
            <a:pPr algn="ctr">
              <a:buNone/>
            </a:pPr>
            <a:r>
              <a:rPr lang="ar-SA" sz="2800" dirty="0" smtClean="0"/>
              <a:t>ص 21  </a:t>
            </a:r>
          </a:p>
        </p:txBody>
      </p:sp>
      <p:cxnSp>
        <p:nvCxnSpPr>
          <p:cNvPr id="6" name="Straight Arrow Connector 5"/>
          <p:cNvCxnSpPr/>
          <p:nvPr/>
        </p:nvCxnSpPr>
        <p:spPr>
          <a:xfrm rot="5400000" flipH="1" flipV="1">
            <a:off x="4212754" y="2060054"/>
            <a:ext cx="1008112" cy="1588"/>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5400000">
            <a:off x="4068738" y="4436318"/>
            <a:ext cx="1152128" cy="1588"/>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5220072" y="3140968"/>
            <a:ext cx="1512168" cy="1588"/>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10800000">
            <a:off x="2771800" y="3140968"/>
            <a:ext cx="1368152" cy="1588"/>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7" name="وجه ضاحك 6"/>
          <p:cNvSpPr/>
          <p:nvPr/>
        </p:nvSpPr>
        <p:spPr>
          <a:xfrm>
            <a:off x="4355976" y="2852936"/>
            <a:ext cx="720080" cy="64807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lnSpcReduction="10000"/>
          </a:bodyPr>
          <a:lstStyle/>
          <a:p>
            <a:r>
              <a:rPr lang="ar-SA" sz="2800" dirty="0" smtClean="0"/>
              <a:t>ونلاحظ ان علم النفس ولو أنه شيء مختلف عن الدراسة الفسيولوجية  للجهاز العصبي إلا أنه لا غنى لعلم النفس عن دراسة الجهاز العصبي ووضعه في </a:t>
            </a:r>
            <a:r>
              <a:rPr lang="ar-SA" sz="2800" dirty="0" err="1" smtClean="0"/>
              <a:t>الاعتبار .</a:t>
            </a:r>
            <a:endParaRPr lang="ar-SA" sz="2800" dirty="0" smtClean="0"/>
          </a:p>
          <a:p>
            <a:r>
              <a:rPr lang="ar-SA" sz="2800" dirty="0" smtClean="0"/>
              <a:t>والفرق بين علم النفس الفسيولوجي والطب النفسي ، إن الطب النفسي يبحث في أسباب وأعراض وعلامات وعلاج الأمراض النفسية </a:t>
            </a:r>
            <a:r>
              <a:rPr lang="ar-SA" sz="2800" dirty="0" err="1" smtClean="0"/>
              <a:t>والعقلية </a:t>
            </a:r>
            <a:r>
              <a:rPr lang="ar-SA" sz="2800" dirty="0" smtClean="0"/>
              <a:t>، التي تنشأ من أسباب بيئية أو وراثية أو </a:t>
            </a:r>
            <a:r>
              <a:rPr lang="ar-SA" sz="2800" dirty="0" err="1" smtClean="0"/>
              <a:t>عضوية .</a:t>
            </a:r>
            <a:endParaRPr lang="ar-SA" sz="2800" dirty="0" smtClean="0"/>
          </a:p>
          <a:p>
            <a:r>
              <a:rPr lang="ar-SA" sz="2800" dirty="0" smtClean="0"/>
              <a:t>و</a:t>
            </a:r>
            <a:r>
              <a:rPr lang="ar-SA" sz="2800" dirty="0" smtClean="0">
                <a:solidFill>
                  <a:srgbClr val="FFFF00"/>
                </a:solidFill>
              </a:rPr>
              <a:t>يُعرَف</a:t>
            </a:r>
            <a:r>
              <a:rPr lang="ar-SA" sz="2800" dirty="0" smtClean="0"/>
              <a:t> بعض العلماء هذا النوع من الطب </a:t>
            </a:r>
            <a:r>
              <a:rPr lang="ar-SA" sz="2800" dirty="0" smtClean="0">
                <a:solidFill>
                  <a:srgbClr val="FFFF00"/>
                </a:solidFill>
              </a:rPr>
              <a:t>” </a:t>
            </a:r>
            <a:r>
              <a:rPr lang="ar-SA" sz="2800" b="1" dirty="0" smtClean="0">
                <a:solidFill>
                  <a:srgbClr val="FFFF00"/>
                </a:solidFill>
              </a:rPr>
              <a:t>الطب النفسي </a:t>
            </a:r>
            <a:r>
              <a:rPr lang="ar-SA" sz="2800" dirty="0" smtClean="0">
                <a:solidFill>
                  <a:srgbClr val="FFFF00"/>
                </a:solidFill>
              </a:rPr>
              <a:t>” </a:t>
            </a:r>
            <a:r>
              <a:rPr lang="ar-SA" sz="2800" b="1" dirty="0" smtClean="0">
                <a:solidFill>
                  <a:srgbClr val="FFFF00"/>
                </a:solidFill>
              </a:rPr>
              <a:t>:</a:t>
            </a:r>
            <a:r>
              <a:rPr lang="ar-SA" sz="2800" dirty="0" smtClean="0"/>
              <a:t>     </a:t>
            </a:r>
            <a:r>
              <a:rPr lang="ar-SA" sz="2800" b="1" dirty="0" smtClean="0"/>
              <a:t>بأنه فرع الطب المختص بظواهر وعلاج اضطرابات وظائف </a:t>
            </a:r>
            <a:r>
              <a:rPr lang="ar-SA" sz="2800" b="1" dirty="0" err="1" smtClean="0"/>
              <a:t>الشخصية </a:t>
            </a:r>
            <a:r>
              <a:rPr lang="ar-SA" sz="2800" b="1" dirty="0" smtClean="0"/>
              <a:t>، التي تؤثر على حياة الفرد الذاتية أوعلاقاته بالمجتمع وقدرته على التكيف في الحياة بين السلوك </a:t>
            </a:r>
            <a:r>
              <a:rPr lang="ar-SA" sz="2800" b="1" dirty="0" err="1" smtClean="0"/>
              <a:t>والجسم .</a:t>
            </a:r>
            <a:endParaRPr lang="ar-SA" sz="2800" b="1" dirty="0" smtClean="0"/>
          </a:p>
          <a:p>
            <a:r>
              <a:rPr lang="ar-SA" sz="2800" dirty="0" smtClean="0"/>
              <a:t>ويحتاج الطب النفسي إلى دراسة علم النفس الفسيولوجي مثل علم النفس , ويلتقيان ( الطب النفسي وعلم النفس ) عند اضطرابات السلوك في أخطر صورها وهي الأمراض </a:t>
            </a:r>
            <a:r>
              <a:rPr lang="ar-SA" sz="2800" dirty="0" err="1" smtClean="0"/>
              <a:t>العقلية .</a:t>
            </a:r>
            <a:endParaRPr lang="ar-SA" sz="28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5073427"/>
          </a:xfrm>
        </p:spPr>
        <p:txBody>
          <a:bodyPr>
            <a:normAutofit/>
          </a:bodyPr>
          <a:lstStyle/>
          <a:p>
            <a:r>
              <a:rPr lang="ar-SA" sz="2800" dirty="0" smtClean="0"/>
              <a:t>بدأ العصر الحديث للطب النفسي في </a:t>
            </a:r>
            <a:r>
              <a:rPr lang="ar-SA" sz="2800" dirty="0" smtClean="0">
                <a:solidFill>
                  <a:srgbClr val="FFFF00"/>
                </a:solidFill>
              </a:rPr>
              <a:t>أواخر القرن الثامن عشر وأوائل القرن التاسع عشر </a:t>
            </a:r>
            <a:r>
              <a:rPr lang="ar-SA" sz="2800" dirty="0" smtClean="0"/>
              <a:t>بظهور </a:t>
            </a:r>
            <a:r>
              <a:rPr lang="ar-SA" sz="2800" dirty="0" smtClean="0">
                <a:solidFill>
                  <a:srgbClr val="FA60EF"/>
                </a:solidFill>
              </a:rPr>
              <a:t>”</a:t>
            </a:r>
            <a:r>
              <a:rPr lang="ar-SA" sz="2800" u="sng" dirty="0" err="1" smtClean="0">
                <a:solidFill>
                  <a:srgbClr val="FA60EF"/>
                </a:solidFill>
              </a:rPr>
              <a:t>كربلين“ </a:t>
            </a:r>
            <a:r>
              <a:rPr lang="ar-SA" sz="2800" dirty="0" smtClean="0"/>
              <a:t>، الذي صنف الأمراض العقلية وتلاه الكثيرون من علماء الأمراض العصبية </a:t>
            </a:r>
            <a:r>
              <a:rPr lang="ar-SA" sz="2800" dirty="0" err="1" smtClean="0"/>
              <a:t>والنفسية .</a:t>
            </a:r>
            <a:endParaRPr lang="ar-SA" sz="2800" dirty="0" smtClean="0"/>
          </a:p>
          <a:p>
            <a:r>
              <a:rPr lang="ar-SA" sz="2800" dirty="0" smtClean="0"/>
              <a:t>ثم تطور الطب النفسي في الخمسين السنة </a:t>
            </a:r>
            <a:r>
              <a:rPr lang="ar-SA" sz="2800" dirty="0" err="1" smtClean="0"/>
              <a:t>الاخيرة </a:t>
            </a:r>
            <a:r>
              <a:rPr lang="ar-SA" sz="2800" dirty="0" smtClean="0"/>
              <a:t>، باكتشاف الأسباب الكيميائية الفسيولوجية التي تؤدي إلى أمراض النفس والعقل، واكتشفت العقاقير المضادة لأمراض : الفصام  والاكتئاب والقلق والهذيان واضطرابات </a:t>
            </a:r>
            <a:r>
              <a:rPr lang="ar-SA" sz="2800" dirty="0" err="1" smtClean="0"/>
              <a:t>الذاكرة .</a:t>
            </a:r>
            <a:endParaRPr lang="ar-SA" sz="2800" dirty="0" smtClean="0"/>
          </a:p>
          <a:p>
            <a:pPr>
              <a:buNone/>
            </a:pPr>
            <a:r>
              <a:rPr lang="ar-SA" sz="2800" dirty="0" smtClean="0"/>
              <a:t>* وتبين للمسؤولين عن الصحة العالمية أن حوالي </a:t>
            </a:r>
            <a:r>
              <a:rPr lang="ar-SA" sz="2800" dirty="0" smtClean="0">
                <a:solidFill>
                  <a:srgbClr val="FFFF00"/>
                </a:solidFill>
              </a:rPr>
              <a:t>30 – 50% </a:t>
            </a:r>
            <a:r>
              <a:rPr lang="ar-SA" sz="2800" dirty="0" smtClean="0"/>
              <a:t>من جميع المرضى المترددين على الأطباء بكافة تخصصاتهم لا يعانون من مرض عضوي وإنما أعراض عضوية سببها الحالة </a:t>
            </a:r>
            <a:r>
              <a:rPr lang="ar-SA" sz="2800" dirty="0" err="1" smtClean="0"/>
              <a:t>النفسية .</a:t>
            </a:r>
            <a:endParaRPr lang="ar-SA" sz="28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976664"/>
          </a:xfrm>
        </p:spPr>
        <p:txBody>
          <a:bodyPr>
            <a:normAutofit fontScale="92500" lnSpcReduction="10000"/>
          </a:bodyPr>
          <a:lstStyle/>
          <a:p>
            <a:endParaRPr lang="ar-SA" sz="2800" dirty="0" smtClean="0"/>
          </a:p>
          <a:p>
            <a:r>
              <a:rPr lang="ar-SA" sz="2800" dirty="0" smtClean="0"/>
              <a:t>موضوع </a:t>
            </a:r>
            <a:r>
              <a:rPr lang="ar-SA" sz="2800" b="1" dirty="0" smtClean="0">
                <a:solidFill>
                  <a:srgbClr val="FFFF00"/>
                </a:solidFill>
              </a:rPr>
              <a:t>علم النفس الفسيولوجي </a:t>
            </a:r>
            <a:r>
              <a:rPr lang="ar-SA" sz="2800" dirty="0" err="1" smtClean="0">
                <a:solidFill>
                  <a:srgbClr val="FFFF00"/>
                </a:solidFill>
              </a:rPr>
              <a:t>هو </a:t>
            </a:r>
            <a:r>
              <a:rPr lang="ar-SA" sz="2800" dirty="0" smtClean="0">
                <a:solidFill>
                  <a:srgbClr val="FFFF00"/>
                </a:solidFill>
              </a:rPr>
              <a:t>:</a:t>
            </a:r>
            <a:r>
              <a:rPr lang="ar-SA" sz="2800" dirty="0" smtClean="0"/>
              <a:t> </a:t>
            </a:r>
            <a:r>
              <a:rPr lang="ar-SA" sz="2800" dirty="0" smtClean="0">
                <a:solidFill>
                  <a:srgbClr val="03E2ED"/>
                </a:solidFill>
              </a:rPr>
              <a:t>في المقام الأول </a:t>
            </a:r>
            <a:r>
              <a:rPr lang="ar-SA" sz="2800" b="1" dirty="0" smtClean="0"/>
              <a:t>دراسة العلاقة بين الجهاز العصبي </a:t>
            </a:r>
            <a:r>
              <a:rPr lang="ar-SA" sz="2800" b="1" dirty="0" err="1" smtClean="0"/>
              <a:t>والسلوك </a:t>
            </a:r>
            <a:r>
              <a:rPr lang="ar-SA" sz="2800" dirty="0" smtClean="0"/>
              <a:t>، </a:t>
            </a:r>
            <a:r>
              <a:rPr lang="ar-SA" sz="2800" dirty="0" smtClean="0">
                <a:solidFill>
                  <a:srgbClr val="03E2ED"/>
                </a:solidFill>
              </a:rPr>
              <a:t>وبشكل أعم </a:t>
            </a:r>
            <a:r>
              <a:rPr lang="ar-SA" sz="2800" b="1" dirty="0" smtClean="0"/>
              <a:t>دراسة العلاقة بين السلوك المتكامل الكلي وبين الوظائف البدنية </a:t>
            </a:r>
            <a:r>
              <a:rPr lang="ar-SA" sz="2800" b="1" dirty="0" err="1" smtClean="0"/>
              <a:t>المتنوعة .</a:t>
            </a:r>
            <a:endParaRPr lang="ar-SA" sz="2800" b="1" dirty="0" smtClean="0"/>
          </a:p>
          <a:p>
            <a:pPr>
              <a:buNone/>
            </a:pPr>
            <a:endParaRPr lang="ar-SA" sz="2800" dirty="0" smtClean="0"/>
          </a:p>
          <a:p>
            <a:r>
              <a:rPr lang="ar-SA" sz="2800" dirty="0" smtClean="0"/>
              <a:t>وسواءً في علم النفس أو الطب العقلي فأننا نركز الانتباه على الشخص كله بوصفه وحدة بيولوجية وسيكولوجية متكاملة تستجيب لبيئتها الخارجية بوسائل متنوعة إلا أننا نحتاج إلى معرفة كيف تعمل الأجزاء الخاصة من الجسم أثناء </a:t>
            </a:r>
            <a:r>
              <a:rPr lang="ar-SA" sz="2800" dirty="0" err="1" smtClean="0"/>
              <a:t>السلوك .</a:t>
            </a:r>
            <a:endParaRPr lang="ar-SA" sz="2800" dirty="0" smtClean="0"/>
          </a:p>
          <a:p>
            <a:pPr>
              <a:buNone/>
            </a:pPr>
            <a:endParaRPr lang="ar-SA" sz="2800" dirty="0" smtClean="0"/>
          </a:p>
          <a:p>
            <a:r>
              <a:rPr lang="ar-SA" sz="2800" dirty="0" smtClean="0"/>
              <a:t>تسهم دراسة أعضاء الحس والأعصاب والغدد والعضلات من الوجهة التشريحية والفسيولوجية في فهم الإنسان ككل , إذ أن انهيار الوظيفة الكلية للفرد يكاد يرجع دائماً إلى انهيار وظيفة جزء , لذلك يحتاج المتخصص في علم النفس إلى فهم أبنية الجسم ووظائفها فهماً تاماً قبل الشروع في دراسة عوامل السلوك .</a:t>
            </a:r>
          </a:p>
          <a:p>
            <a:pPr>
              <a:buNone/>
            </a:pPr>
            <a:endParaRPr lang="ar-SA"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1124744"/>
            <a:ext cx="8229600" cy="4882547"/>
          </a:xfrm>
        </p:spPr>
        <p:txBody>
          <a:bodyPr/>
          <a:lstStyle/>
          <a:p>
            <a:pPr algn="ctr">
              <a:buNone/>
            </a:pPr>
            <a:r>
              <a:rPr lang="ar-SA" b="1" dirty="0" smtClean="0">
                <a:solidFill>
                  <a:srgbClr val="FFFF00"/>
                </a:solidFill>
              </a:rPr>
              <a:t>الأسباب المؤدية لعدم التطابق بين الوظيفة السيكولوجية وبناء </a:t>
            </a:r>
            <a:r>
              <a:rPr lang="ar-SA" b="1" dirty="0" err="1" smtClean="0">
                <a:solidFill>
                  <a:srgbClr val="FFFF00"/>
                </a:solidFill>
              </a:rPr>
              <a:t>الجسم :</a:t>
            </a:r>
            <a:endParaRPr lang="ar-SA" b="1" dirty="0" smtClean="0">
              <a:solidFill>
                <a:srgbClr val="FFFF00"/>
              </a:solidFill>
            </a:endParaRPr>
          </a:p>
          <a:p>
            <a:pPr algn="ctr">
              <a:buNone/>
            </a:pPr>
            <a:endParaRPr lang="ar-SA" dirty="0" smtClean="0"/>
          </a:p>
          <a:p>
            <a:pPr marL="624078" indent="-514350">
              <a:buNone/>
            </a:pPr>
            <a:r>
              <a:rPr lang="ar-SA" dirty="0" smtClean="0"/>
              <a:t>   </a:t>
            </a:r>
            <a:r>
              <a:rPr lang="ar-SA" b="1" dirty="0" smtClean="0">
                <a:solidFill>
                  <a:srgbClr val="FFFF00"/>
                </a:solidFill>
              </a:rPr>
              <a:t>&amp;</a:t>
            </a:r>
            <a:r>
              <a:rPr lang="ar-SA" dirty="0" smtClean="0"/>
              <a:t> أن الوظيفة السيكولوجية تعتمد على عدد من أجزاء </a:t>
            </a:r>
            <a:r>
              <a:rPr lang="ar-SA" dirty="0" err="1" smtClean="0"/>
              <a:t>الجسم .</a:t>
            </a:r>
            <a:endParaRPr lang="ar-SA" dirty="0" smtClean="0"/>
          </a:p>
          <a:p>
            <a:pPr marL="624078" indent="-514350">
              <a:buNone/>
            </a:pPr>
            <a:r>
              <a:rPr lang="ar-SA" dirty="0" smtClean="0"/>
              <a:t>   </a:t>
            </a:r>
            <a:r>
              <a:rPr lang="ar-SA" b="1" dirty="0" smtClean="0">
                <a:solidFill>
                  <a:srgbClr val="FFFF00"/>
                </a:solidFill>
              </a:rPr>
              <a:t>&amp;</a:t>
            </a:r>
            <a:r>
              <a:rPr lang="ar-SA" dirty="0" smtClean="0"/>
              <a:t> قدرة أي جزء من أجزاء الجسم المشاركة في أشكال مختلفة من </a:t>
            </a:r>
          </a:p>
          <a:p>
            <a:pPr marL="624078" indent="-514350">
              <a:buNone/>
            </a:pPr>
            <a:r>
              <a:rPr lang="ar-SA" dirty="0" smtClean="0"/>
              <a:t>      النشاط </a:t>
            </a:r>
            <a:r>
              <a:rPr lang="ar-SA" dirty="0" err="1" smtClean="0"/>
              <a:t>السيكولوجي .</a:t>
            </a:r>
            <a:endParaRPr lang="ar-SA" dirty="0" smtClean="0"/>
          </a:p>
          <a:p>
            <a:pPr marL="624078" indent="-514350">
              <a:buNone/>
            </a:pPr>
            <a:r>
              <a:rPr lang="ar-SA" dirty="0" smtClean="0"/>
              <a:t>   </a:t>
            </a:r>
            <a:r>
              <a:rPr lang="ar-SA" b="1" dirty="0" smtClean="0">
                <a:solidFill>
                  <a:srgbClr val="FFFF00"/>
                </a:solidFill>
              </a:rPr>
              <a:t>&amp;</a:t>
            </a:r>
            <a:r>
              <a:rPr lang="ar-SA" dirty="0" smtClean="0"/>
              <a:t> هناك عدد من أبنية الجسم لم تعرف وظائفه على نحو محدد </a:t>
            </a:r>
            <a:r>
              <a:rPr lang="ar-SA" dirty="0" err="1" smtClean="0"/>
              <a:t>بعد ,</a:t>
            </a:r>
            <a:r>
              <a:rPr lang="ar-SA" dirty="0" smtClean="0"/>
              <a:t> </a:t>
            </a:r>
          </a:p>
          <a:p>
            <a:pPr marL="624078" indent="-514350">
              <a:buNone/>
            </a:pPr>
            <a:r>
              <a:rPr lang="ar-SA" dirty="0" smtClean="0"/>
              <a:t>      كما أن هناك بعض الاضطرابات النفسية لم يحدد لها أساسي عضوي </a:t>
            </a:r>
          </a:p>
          <a:p>
            <a:pPr marL="624078" indent="-514350">
              <a:buNone/>
            </a:pPr>
            <a:r>
              <a:rPr lang="ar-SA" dirty="0" smtClean="0"/>
              <a:t>      </a:t>
            </a:r>
            <a:r>
              <a:rPr lang="ar-SA" dirty="0" err="1" smtClean="0"/>
              <a:t>معروف .</a:t>
            </a:r>
            <a:r>
              <a:rPr lang="ar-SA" dirty="0" smtClean="0"/>
              <a:t> </a:t>
            </a:r>
            <a:endParaRPr lang="ar-SA"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5472608"/>
          </a:xfrm>
        </p:spPr>
        <p:txBody>
          <a:bodyPr>
            <a:normAutofit/>
          </a:bodyPr>
          <a:lstStyle/>
          <a:p>
            <a:r>
              <a:rPr lang="ar-SA" sz="2800" dirty="0" smtClean="0"/>
              <a:t>ليس الجهاز العصبي العضلي جهاز </a:t>
            </a:r>
            <a:r>
              <a:rPr lang="ar-SA" sz="2800" dirty="0" err="1" smtClean="0"/>
              <a:t>متجانس </a:t>
            </a:r>
            <a:r>
              <a:rPr lang="ar-SA" sz="2800" dirty="0" smtClean="0"/>
              <a:t>، ولكنه منظم وفقاً لخطة ذات ثلاث </a:t>
            </a:r>
            <a:r>
              <a:rPr lang="ar-SA" sz="2800" dirty="0" err="1" smtClean="0"/>
              <a:t>شعب </a:t>
            </a:r>
            <a:r>
              <a:rPr lang="ar-SA" sz="2800" dirty="0" smtClean="0"/>
              <a:t>، </a:t>
            </a:r>
            <a:r>
              <a:rPr lang="ar-SA" sz="2800" dirty="0" err="1" smtClean="0">
                <a:solidFill>
                  <a:srgbClr val="FFFF00"/>
                </a:solidFill>
              </a:rPr>
              <a:t>وهي :</a:t>
            </a:r>
            <a:endParaRPr lang="ar-SA" sz="2800" dirty="0" smtClean="0">
              <a:solidFill>
                <a:srgbClr val="FFFF00"/>
              </a:solidFill>
            </a:endParaRPr>
          </a:p>
          <a:p>
            <a:pPr>
              <a:buNone/>
            </a:pPr>
            <a:r>
              <a:rPr lang="ar-SA" sz="2800" dirty="0" smtClean="0">
                <a:solidFill>
                  <a:srgbClr val="FFFF00"/>
                </a:solidFill>
              </a:rPr>
              <a:t>1-</a:t>
            </a:r>
            <a:r>
              <a:rPr lang="ar-SA" sz="2800" dirty="0" smtClean="0"/>
              <a:t> أعضاء الاستقبال الحسي </a:t>
            </a:r>
            <a:r>
              <a:rPr lang="ar-SA" sz="2800" dirty="0" smtClean="0">
                <a:solidFill>
                  <a:srgbClr val="FFFF00"/>
                </a:solidFill>
              </a:rPr>
              <a:t>( </a:t>
            </a:r>
            <a:r>
              <a:rPr lang="ar-SA" sz="2800" dirty="0" err="1" smtClean="0">
                <a:solidFill>
                  <a:srgbClr val="FFFF00"/>
                </a:solidFill>
              </a:rPr>
              <a:t>مستقبل ) .</a:t>
            </a:r>
            <a:r>
              <a:rPr lang="ar-SA" sz="2800" dirty="0" smtClean="0">
                <a:solidFill>
                  <a:srgbClr val="FFFF00"/>
                </a:solidFill>
              </a:rPr>
              <a:t> ( </a:t>
            </a:r>
            <a:r>
              <a:rPr lang="ar-SA" sz="2800" dirty="0" err="1" smtClean="0">
                <a:solidFill>
                  <a:srgbClr val="FFFF00"/>
                </a:solidFill>
              </a:rPr>
              <a:t>الدِش )</a:t>
            </a:r>
            <a:endParaRPr lang="ar-SA" sz="2800" dirty="0" smtClean="0">
              <a:solidFill>
                <a:srgbClr val="FFFF00"/>
              </a:solidFill>
            </a:endParaRPr>
          </a:p>
          <a:p>
            <a:pPr>
              <a:buNone/>
            </a:pPr>
            <a:r>
              <a:rPr lang="ar-SA" sz="2800" dirty="0" smtClean="0">
                <a:solidFill>
                  <a:srgbClr val="FFFF00"/>
                </a:solidFill>
              </a:rPr>
              <a:t>2-</a:t>
            </a:r>
            <a:r>
              <a:rPr lang="ar-SA" sz="2800" dirty="0" smtClean="0"/>
              <a:t> المُعدَلات العصبية المركزية ” الدماغ“ </a:t>
            </a:r>
            <a:r>
              <a:rPr lang="ar-SA" sz="2800" dirty="0" smtClean="0">
                <a:solidFill>
                  <a:srgbClr val="FFFF00"/>
                </a:solidFill>
              </a:rPr>
              <a:t>( </a:t>
            </a:r>
            <a:r>
              <a:rPr lang="ar-SA" sz="2800" dirty="0" err="1" smtClean="0">
                <a:solidFill>
                  <a:srgbClr val="FFFF00"/>
                </a:solidFill>
              </a:rPr>
              <a:t>معالج ) .</a:t>
            </a:r>
            <a:r>
              <a:rPr lang="ar-SA" sz="2800" dirty="0" smtClean="0">
                <a:solidFill>
                  <a:srgbClr val="FFFF00"/>
                </a:solidFill>
              </a:rPr>
              <a:t> ( </a:t>
            </a:r>
            <a:r>
              <a:rPr lang="ar-SA" sz="2800" dirty="0" err="1" smtClean="0">
                <a:solidFill>
                  <a:srgbClr val="FFFF00"/>
                </a:solidFill>
              </a:rPr>
              <a:t>الريسيفر</a:t>
            </a:r>
            <a:r>
              <a:rPr lang="ar-SA" sz="2800" dirty="0" smtClean="0">
                <a:solidFill>
                  <a:srgbClr val="FFFF00"/>
                </a:solidFill>
              </a:rPr>
              <a:t> </a:t>
            </a:r>
            <a:r>
              <a:rPr lang="ar-SA" sz="2800" dirty="0" err="1" smtClean="0">
                <a:solidFill>
                  <a:srgbClr val="FFFF00"/>
                </a:solidFill>
              </a:rPr>
              <a:t>)</a:t>
            </a:r>
            <a:endParaRPr lang="ar-SA" sz="2800" dirty="0" smtClean="0">
              <a:solidFill>
                <a:srgbClr val="FFFF00"/>
              </a:solidFill>
            </a:endParaRPr>
          </a:p>
          <a:p>
            <a:pPr>
              <a:buNone/>
            </a:pPr>
            <a:r>
              <a:rPr lang="ar-SA" sz="2800" dirty="0" smtClean="0">
                <a:solidFill>
                  <a:srgbClr val="FFFF00"/>
                </a:solidFill>
              </a:rPr>
              <a:t>3- </a:t>
            </a:r>
            <a:r>
              <a:rPr lang="ar-SA" sz="2800" dirty="0" smtClean="0"/>
              <a:t>أعضاء الاستجابة الحركية </a:t>
            </a:r>
            <a:r>
              <a:rPr lang="ar-SA" sz="2800" dirty="0" smtClean="0">
                <a:solidFill>
                  <a:srgbClr val="FFFF00"/>
                </a:solidFill>
              </a:rPr>
              <a:t>( </a:t>
            </a:r>
            <a:r>
              <a:rPr lang="ar-SA" sz="2800" dirty="0" err="1" smtClean="0">
                <a:solidFill>
                  <a:srgbClr val="FFFF00"/>
                </a:solidFill>
              </a:rPr>
              <a:t>مرسل ) .</a:t>
            </a:r>
            <a:r>
              <a:rPr lang="ar-SA" sz="2800" dirty="0" smtClean="0">
                <a:solidFill>
                  <a:srgbClr val="FFFF00"/>
                </a:solidFill>
              </a:rPr>
              <a:t> ( </a:t>
            </a:r>
            <a:r>
              <a:rPr lang="ar-SA" sz="2800" dirty="0" err="1" smtClean="0">
                <a:solidFill>
                  <a:srgbClr val="FFFF00"/>
                </a:solidFill>
              </a:rPr>
              <a:t>التلفزيون )</a:t>
            </a:r>
            <a:endParaRPr lang="ar-SA" sz="2800" dirty="0" smtClean="0">
              <a:solidFill>
                <a:srgbClr val="FFFF00"/>
              </a:solidFill>
            </a:endParaRPr>
          </a:p>
          <a:p>
            <a:pPr>
              <a:buNone/>
            </a:pPr>
            <a:r>
              <a:rPr lang="ar-SA" sz="2800" dirty="0" smtClean="0"/>
              <a:t>       فالمنبهات الخارجية تؤثر في أعضاء الاستقبال </a:t>
            </a:r>
            <a:r>
              <a:rPr lang="ar-SA" sz="2800" dirty="0" err="1" smtClean="0"/>
              <a:t>الحسي </a:t>
            </a:r>
            <a:r>
              <a:rPr lang="ar-SA" sz="2800" dirty="0" smtClean="0"/>
              <a:t>، والطاقة التي تطلقها هذه الأعضاء تمد بالشحنة التي تثير المُعدَلات العصبية </a:t>
            </a:r>
            <a:r>
              <a:rPr lang="ar-SA" sz="2800" dirty="0" err="1" smtClean="0"/>
              <a:t>المركزية </a:t>
            </a:r>
            <a:r>
              <a:rPr lang="ar-SA" sz="2800" dirty="0" smtClean="0"/>
              <a:t>، وهذه الخلايا العصبية بدورها تفرغ شحنتها في مخرج حركي من أعضاء الاستجابة الحركية يقوم هو بالاستجابة </a:t>
            </a:r>
            <a:r>
              <a:rPr lang="ar-SA" dirty="0" err="1" smtClean="0"/>
              <a:t>الصريحة .</a:t>
            </a:r>
            <a:endParaRPr lang="ar-SA" dirty="0" smtClean="0"/>
          </a:p>
          <a:p>
            <a:pPr>
              <a:buNone/>
            </a:pPr>
            <a:r>
              <a:rPr lang="ar-SA" dirty="0" smtClean="0"/>
              <a:t>   منبهات    استقبال    أعضاء الاستقبال    طاقة      مُعدَلات عصبية      </a:t>
            </a:r>
          </a:p>
          <a:p>
            <a:pPr>
              <a:buNone/>
            </a:pPr>
            <a:r>
              <a:rPr lang="ar-SA" dirty="0" smtClean="0"/>
              <a:t>   شحنات   أعضاء الاستجابة    تقوم     الاستجابة الصريحة</a:t>
            </a:r>
            <a:endParaRPr lang="ar-SA" dirty="0"/>
          </a:p>
        </p:txBody>
      </p:sp>
      <p:sp>
        <p:nvSpPr>
          <p:cNvPr id="2" name="Title 1"/>
          <p:cNvSpPr>
            <a:spLocks noGrp="1"/>
          </p:cNvSpPr>
          <p:nvPr>
            <p:ph type="title"/>
          </p:nvPr>
        </p:nvSpPr>
        <p:spPr>
          <a:xfrm>
            <a:off x="457200" y="274638"/>
            <a:ext cx="8229600" cy="778098"/>
          </a:xfrm>
        </p:spPr>
        <p:txBody>
          <a:bodyPr>
            <a:normAutofit/>
          </a:bodyPr>
          <a:lstStyle/>
          <a:p>
            <a:pPr algn="ctr"/>
            <a:r>
              <a:rPr lang="ar-SA" dirty="0" smtClean="0">
                <a:solidFill>
                  <a:srgbClr val="FFFF00"/>
                </a:solidFill>
              </a:rPr>
              <a:t>الجهاز </a:t>
            </a:r>
            <a:r>
              <a:rPr lang="ar-SA" dirty="0" smtClean="0">
                <a:solidFill>
                  <a:srgbClr val="FFFF00"/>
                </a:solidFill>
                <a:effectLst/>
              </a:rPr>
              <a:t>العصبي</a:t>
            </a:r>
            <a:r>
              <a:rPr lang="ar-SA" dirty="0" smtClean="0">
                <a:solidFill>
                  <a:srgbClr val="FFFF00"/>
                </a:solidFill>
              </a:rPr>
              <a:t> العضلي</a:t>
            </a:r>
            <a:endParaRPr lang="ar-SA" dirty="0">
              <a:solidFill>
                <a:srgbClr val="FFFF00"/>
              </a:solidFill>
            </a:endParaRPr>
          </a:p>
        </p:txBody>
      </p:sp>
      <p:cxnSp>
        <p:nvCxnSpPr>
          <p:cNvPr id="5" name="رابط كسهم مستقيم 4"/>
          <p:cNvCxnSpPr/>
          <p:nvPr/>
        </p:nvCxnSpPr>
        <p:spPr>
          <a:xfrm rot="10800000">
            <a:off x="6156176" y="5517232"/>
            <a:ext cx="1080120"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7" name="رابط كسهم مستقيم 6"/>
          <p:cNvCxnSpPr/>
          <p:nvPr/>
        </p:nvCxnSpPr>
        <p:spPr>
          <a:xfrm rot="10800000">
            <a:off x="2843808" y="5517232"/>
            <a:ext cx="1080120"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8" name="رابط كسهم مستقيم 7"/>
          <p:cNvCxnSpPr/>
          <p:nvPr/>
        </p:nvCxnSpPr>
        <p:spPr>
          <a:xfrm rot="10800000">
            <a:off x="7308304" y="5949280"/>
            <a:ext cx="1080120"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9" name="رابط كسهم مستقيم 8"/>
          <p:cNvCxnSpPr/>
          <p:nvPr/>
        </p:nvCxnSpPr>
        <p:spPr>
          <a:xfrm rot="10800000">
            <a:off x="4067944" y="5949280"/>
            <a:ext cx="1080120"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ar-SA" dirty="0" smtClean="0">
                <a:solidFill>
                  <a:srgbClr val="FFFF00"/>
                </a:solidFill>
              </a:rPr>
              <a:t>ميدان علم النفس الفسيولوجي وعلاقته بسائر ميادين علم النفس</a:t>
            </a:r>
            <a:br>
              <a:rPr lang="ar-SA" dirty="0" smtClean="0">
                <a:solidFill>
                  <a:srgbClr val="FFFF00"/>
                </a:solidFill>
              </a:rPr>
            </a:br>
            <a:endParaRPr lang="ar-SA" dirty="0">
              <a:solidFill>
                <a:srgbClr val="FFFF00"/>
              </a:solidFill>
            </a:endParaRPr>
          </a:p>
        </p:txBody>
      </p:sp>
      <p:sp>
        <p:nvSpPr>
          <p:cNvPr id="3" name="Subtitle 2"/>
          <p:cNvSpPr>
            <a:spLocks noGrp="1"/>
          </p:cNvSpPr>
          <p:nvPr>
            <p:ph type="subTitle" idx="1"/>
          </p:nvPr>
        </p:nvSpPr>
        <p:spPr>
          <a:xfrm>
            <a:off x="1371600" y="3886200"/>
            <a:ext cx="6400800" cy="838944"/>
          </a:xfrm>
        </p:spPr>
        <p:txBody>
          <a:bodyPr/>
          <a:lstStyle/>
          <a:p>
            <a:r>
              <a:rPr lang="ar-SA" b="1" dirty="0" smtClean="0">
                <a:solidFill>
                  <a:srgbClr val="FFFF00"/>
                </a:solidFill>
              </a:rPr>
              <a:t>الفصل الاول</a:t>
            </a:r>
            <a:endParaRPr lang="ar-SA" b="1" dirty="0">
              <a:solidFill>
                <a:srgbClr val="FFFF00"/>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616624"/>
          </a:xfrm>
        </p:spPr>
        <p:txBody>
          <a:bodyPr>
            <a:normAutofit/>
          </a:bodyPr>
          <a:lstStyle/>
          <a:p>
            <a:endParaRPr lang="ar-SA" dirty="0" smtClean="0"/>
          </a:p>
          <a:p>
            <a:r>
              <a:rPr lang="ar-SA" sz="2800" dirty="0" smtClean="0"/>
              <a:t>لقد تعددت وسائل البحث في السنوات </a:t>
            </a:r>
            <a:r>
              <a:rPr lang="ar-SA" sz="2800" dirty="0" err="1" smtClean="0"/>
              <a:t>الأخيرة </a:t>
            </a:r>
            <a:r>
              <a:rPr lang="ar-SA" sz="2800" dirty="0" smtClean="0"/>
              <a:t>، فبعد أن كانت الدراسات تعتمد على استئصال جزء من المخ وملاحظة العواقب ,</a:t>
            </a:r>
          </a:p>
          <a:p>
            <a:pPr>
              <a:buNone/>
            </a:pPr>
            <a:r>
              <a:rPr lang="ar-SA" sz="2800" dirty="0" smtClean="0"/>
              <a:t>    أصبحت التجارب الحديثة على الإنسان الحي </a:t>
            </a:r>
            <a:r>
              <a:rPr lang="ar-SA" sz="2800" dirty="0" smtClean="0">
                <a:solidFill>
                  <a:srgbClr val="FFFF00"/>
                </a:solidFill>
              </a:rPr>
              <a:t>من خلال :</a:t>
            </a:r>
          </a:p>
          <a:p>
            <a:pPr>
              <a:buNone/>
            </a:pPr>
            <a:r>
              <a:rPr lang="ar-SA" sz="2800" dirty="0" smtClean="0">
                <a:solidFill>
                  <a:srgbClr val="FFFF00"/>
                </a:solidFill>
              </a:rPr>
              <a:t>     1- </a:t>
            </a:r>
            <a:r>
              <a:rPr lang="ar-SA" sz="2800" dirty="0" smtClean="0"/>
              <a:t>رسم المخ الكهربائي </a:t>
            </a:r>
            <a:r>
              <a:rPr lang="ar-SA" sz="2800" dirty="0" err="1" smtClean="0"/>
              <a:t>العادي </a:t>
            </a:r>
            <a:r>
              <a:rPr lang="ar-SA" sz="2800" dirty="0" smtClean="0"/>
              <a:t>، ورسم المخ بالكمبيوتر، والجهد  </a:t>
            </a:r>
          </a:p>
          <a:p>
            <a:pPr>
              <a:buNone/>
            </a:pPr>
            <a:r>
              <a:rPr lang="ar-SA" sz="2800" dirty="0" smtClean="0"/>
              <a:t>         الكهربي </a:t>
            </a:r>
            <a:r>
              <a:rPr lang="ar-SA" sz="2800" dirty="0" err="1" smtClean="0"/>
              <a:t>المستدعي </a:t>
            </a:r>
            <a:r>
              <a:rPr lang="ar-SA" sz="2800" dirty="0" smtClean="0"/>
              <a:t>، وفحص المخ بالكمبيوتر، وكذلك تصوير </a:t>
            </a:r>
          </a:p>
          <a:p>
            <a:pPr>
              <a:buNone/>
            </a:pPr>
            <a:r>
              <a:rPr lang="ar-SA" sz="2800" dirty="0" smtClean="0"/>
              <a:t>         المخ بجهاز البوزترون بالكمبيوتر، والذي يبحث وظيفة الخلية </a:t>
            </a:r>
          </a:p>
          <a:p>
            <a:pPr>
              <a:buNone/>
            </a:pPr>
            <a:r>
              <a:rPr lang="ar-SA" sz="2800" dirty="0" smtClean="0"/>
              <a:t>         </a:t>
            </a:r>
            <a:r>
              <a:rPr lang="ar-SA" sz="2800" dirty="0" err="1" smtClean="0"/>
              <a:t>العصبية .</a:t>
            </a:r>
            <a:endParaRPr lang="ar-SA" sz="2800" dirty="0" smtClean="0"/>
          </a:p>
          <a:p>
            <a:pPr>
              <a:buNone/>
            </a:pPr>
            <a:r>
              <a:rPr lang="ar-SA" sz="2800" dirty="0" smtClean="0"/>
              <a:t>     </a:t>
            </a:r>
            <a:r>
              <a:rPr lang="ar-SA" sz="2800" dirty="0" smtClean="0">
                <a:solidFill>
                  <a:srgbClr val="FFFF00"/>
                </a:solidFill>
              </a:rPr>
              <a:t>2-</a:t>
            </a:r>
            <a:r>
              <a:rPr lang="ar-SA" sz="2800" dirty="0" smtClean="0"/>
              <a:t>  قياس مجرى الدم في الساعد في حالات </a:t>
            </a:r>
            <a:r>
              <a:rPr lang="ar-SA" sz="2800" dirty="0" err="1" smtClean="0"/>
              <a:t>القلق </a:t>
            </a:r>
            <a:r>
              <a:rPr lang="ar-SA" sz="2800" dirty="0" smtClean="0"/>
              <a:t>، وتقييم  </a:t>
            </a:r>
          </a:p>
          <a:p>
            <a:pPr>
              <a:buNone/>
            </a:pPr>
            <a:r>
              <a:rPr lang="ar-SA" sz="2800" dirty="0" smtClean="0"/>
              <a:t>          الهرمونات العصبية في المخ والسائل النخاعي وفي </a:t>
            </a:r>
            <a:r>
              <a:rPr lang="ar-SA" sz="2800" dirty="0" err="1" smtClean="0"/>
              <a:t>الدم .</a:t>
            </a:r>
            <a:endParaRPr lang="ar-SA" sz="2800" dirty="0" smtClean="0"/>
          </a:p>
          <a:p>
            <a:r>
              <a:rPr lang="ar-SA" sz="2800" dirty="0" smtClean="0"/>
              <a:t>وقد ساعدت هذه الدراسات في فهم جزء من العمليات العقلية </a:t>
            </a:r>
            <a:r>
              <a:rPr lang="ar-SA" sz="2800" dirty="0" err="1" smtClean="0"/>
              <a:t>العليا .</a:t>
            </a:r>
            <a:endParaRPr lang="ar-SA" sz="2800" dirty="0" smtClean="0"/>
          </a:p>
        </p:txBody>
      </p:sp>
      <p:sp>
        <p:nvSpPr>
          <p:cNvPr id="2" name="Title 1"/>
          <p:cNvSpPr>
            <a:spLocks noGrp="1"/>
          </p:cNvSpPr>
          <p:nvPr>
            <p:ph type="title"/>
          </p:nvPr>
        </p:nvSpPr>
        <p:spPr>
          <a:xfrm>
            <a:off x="457200" y="274638"/>
            <a:ext cx="8229600" cy="634082"/>
          </a:xfrm>
        </p:spPr>
        <p:txBody>
          <a:bodyPr>
            <a:normAutofit fontScale="90000"/>
          </a:bodyPr>
          <a:lstStyle/>
          <a:p>
            <a:pPr algn="ctr"/>
            <a:r>
              <a:rPr lang="ar-SA" dirty="0" smtClean="0">
                <a:solidFill>
                  <a:srgbClr val="FFFF00"/>
                </a:solidFill>
                <a:effectLst/>
              </a:rPr>
              <a:t>وسائل</a:t>
            </a:r>
            <a:r>
              <a:rPr lang="ar-SA" dirty="0" smtClean="0">
                <a:solidFill>
                  <a:srgbClr val="FFFF00"/>
                </a:solidFill>
              </a:rPr>
              <a:t> البحث</a:t>
            </a:r>
            <a:endParaRPr lang="ar-SA" dirty="0">
              <a:solidFill>
                <a:srgbClr val="FFFF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r>
              <a:rPr lang="ar-SA" sz="2800" dirty="0" smtClean="0"/>
              <a:t>يدرس علم النفس في مجموعه كافة أنواع النشاط الصادرة عن الإنسان بالنظر إليها نظرة كلية شاملة. وعلم النفس هو علم حديث نسبياً، وكان لقرابة قرن </a:t>
            </a:r>
            <a:r>
              <a:rPr lang="ar-EG" sz="2800" dirty="0" smtClean="0"/>
              <a:t>وربع </a:t>
            </a:r>
            <a:r>
              <a:rPr lang="ar-SA" sz="2800" dirty="0" smtClean="0"/>
              <a:t>من الزمان أحد فروع الفلسفة.</a:t>
            </a:r>
          </a:p>
          <a:p>
            <a:r>
              <a:rPr lang="ar-SA" sz="2800" dirty="0" smtClean="0"/>
              <a:t>ثم أخذت العلوم تنفصل عن الفلسفة، كما أخذ كل علم ينحصر في ميدان بحوثه الخاصة.</a:t>
            </a:r>
          </a:p>
          <a:p>
            <a:r>
              <a:rPr lang="ar-SA" sz="2800" dirty="0" smtClean="0"/>
              <a:t>وقبل أن نتناول العلاقة بين علم النفس وعلم النفس الفسيولوجي، علينا أن نحيط بموضوع علم النفس عموماً، وما يقال فيه وكذلك بفروع دراسته.</a:t>
            </a:r>
          </a:p>
          <a:p>
            <a:r>
              <a:rPr lang="ar-SA" sz="2800" dirty="0" smtClean="0"/>
              <a:t>وهناك صراعاً في علم النفس حول موضوع ” وحدته “ وحول موضوع منهج البحث </a:t>
            </a:r>
            <a:r>
              <a:rPr lang="ar-SA" sz="2800" dirty="0" err="1" smtClean="0"/>
              <a:t>فيه </a:t>
            </a:r>
            <a:r>
              <a:rPr lang="ar-SA" sz="2800" dirty="0" smtClean="0"/>
              <a:t>؛ مما أدى إلى وجود عدة نظريات مختلفة فيما بينها، وقد نجعل موضوع </a:t>
            </a:r>
            <a:r>
              <a:rPr lang="ar-SA" sz="2800" b="1" dirty="0" smtClean="0"/>
              <a:t>الصراع</a:t>
            </a:r>
            <a:r>
              <a:rPr lang="ar-SA" sz="2800" dirty="0" smtClean="0"/>
              <a:t> في عبارة واحدة وهي </a:t>
            </a:r>
            <a:r>
              <a:rPr lang="ar-SA" sz="2800" b="1" dirty="0" smtClean="0"/>
              <a:t>” علم الطبيعة“ أم ” علم </a:t>
            </a:r>
            <a:r>
              <a:rPr lang="ar-SA" sz="2800" b="1" dirty="0" err="1" smtClean="0"/>
              <a:t>الإنسان“ ؟</a:t>
            </a:r>
            <a:endParaRPr lang="ar-SA" sz="28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472608"/>
          </a:xfrm>
        </p:spPr>
        <p:txBody>
          <a:bodyPr>
            <a:normAutofit/>
          </a:bodyPr>
          <a:lstStyle/>
          <a:p>
            <a:r>
              <a:rPr lang="ar-SA" sz="2800" dirty="0" smtClean="0"/>
              <a:t>بعض العلماء يرون أن الشكل الأمثل للمنهج العلمي هو ما تبعته العلوم الطبيعية من أخذ بالتجربة المضبوطة وشروط تحقيقها، وأن على علم النفس أن يأخذ بهذا المنهج لكي يصير علماً طبيعياً مضبوطاً.</a:t>
            </a:r>
          </a:p>
          <a:p>
            <a:pPr>
              <a:buNone/>
            </a:pPr>
            <a:endParaRPr lang="ar-SA" sz="2800" dirty="0" smtClean="0"/>
          </a:p>
          <a:p>
            <a:r>
              <a:rPr lang="ar-SA" sz="2800" dirty="0" smtClean="0"/>
              <a:t>ويرى البعض الآخر أن مفهوم الدقة العلمية المطلوبة لدراسة أحوال الإنسان يختلف عن مفهومها في العلوم </a:t>
            </a:r>
            <a:r>
              <a:rPr lang="ar-SA" sz="2800" dirty="0" err="1" smtClean="0"/>
              <a:t>الطبيعية </a:t>
            </a:r>
            <a:r>
              <a:rPr lang="ar-SA" sz="2800" dirty="0" smtClean="0"/>
              <a:t>، فالنمط المنهجي المتبع والذي يحاول محاكاة علوم الطبيعة في علم النفس، إنما يقضي على فهم الإنسان بما هوعليه، ويغفل الجوهر الإنساني الذي يختلف عن بقية المواد التي تعالجها العلوم الطبيعية.</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688632"/>
          </a:xfrm>
        </p:spPr>
        <p:txBody>
          <a:bodyPr>
            <a:normAutofit/>
          </a:bodyPr>
          <a:lstStyle/>
          <a:p>
            <a:pPr algn="ctr">
              <a:buNone/>
            </a:pPr>
            <a:r>
              <a:rPr lang="ar-SA" sz="2800" b="1" u="sng" dirty="0" smtClean="0">
                <a:solidFill>
                  <a:srgbClr val="FFFF00"/>
                </a:solidFill>
              </a:rPr>
              <a:t>ما بين النزعة الطبيعية والنزعة الإنسانية</a:t>
            </a:r>
          </a:p>
          <a:p>
            <a:pPr algn="ctr">
              <a:buNone/>
            </a:pPr>
            <a:endParaRPr lang="ar-SA" sz="2800" b="1" u="sng" dirty="0" smtClean="0">
              <a:solidFill>
                <a:srgbClr val="FFFF00"/>
              </a:solidFill>
            </a:endParaRPr>
          </a:p>
          <a:p>
            <a:pPr>
              <a:buNone/>
            </a:pPr>
            <a:r>
              <a:rPr lang="ar-SA" sz="2800" b="1" u="sng" dirty="0" smtClean="0">
                <a:solidFill>
                  <a:srgbClr val="FFFF00"/>
                </a:solidFill>
              </a:rPr>
              <a:t>أولاً :</a:t>
            </a:r>
          </a:p>
          <a:p>
            <a:r>
              <a:rPr lang="ar-SA" sz="2800" dirty="0" smtClean="0"/>
              <a:t>نجد </a:t>
            </a:r>
            <a:r>
              <a:rPr lang="ar-SA" sz="2800" dirty="0" smtClean="0">
                <a:solidFill>
                  <a:srgbClr val="FFFF00"/>
                </a:solidFill>
              </a:rPr>
              <a:t>النزعة الطبيعية </a:t>
            </a:r>
            <a:r>
              <a:rPr lang="ar-SA" sz="2800" dirty="0" smtClean="0"/>
              <a:t>تعتبر </a:t>
            </a:r>
            <a:r>
              <a:rPr lang="ar-SA" sz="2800" b="1" u="sng" dirty="0" smtClean="0">
                <a:solidFill>
                  <a:srgbClr val="3BE30D"/>
                </a:solidFill>
              </a:rPr>
              <a:t>الوقائع السيكولوجية</a:t>
            </a:r>
            <a:r>
              <a:rPr lang="ar-SA" sz="2800" u="sng" dirty="0" smtClean="0"/>
              <a:t> </a:t>
            </a:r>
            <a:r>
              <a:rPr lang="ar-SA" sz="2800" b="1" u="sng" dirty="0" smtClean="0"/>
              <a:t>” أشياء“، </a:t>
            </a:r>
            <a:r>
              <a:rPr lang="ar-SA" sz="2800" dirty="0" smtClean="0"/>
              <a:t>كالمدرسة السلوكية عند </a:t>
            </a:r>
            <a:r>
              <a:rPr lang="ar-SA" sz="2800" dirty="0" smtClean="0">
                <a:solidFill>
                  <a:srgbClr val="FA60EF"/>
                </a:solidFill>
              </a:rPr>
              <a:t>”</a:t>
            </a:r>
            <a:r>
              <a:rPr lang="ar-SA" sz="2800" u="sng" dirty="0" smtClean="0">
                <a:solidFill>
                  <a:srgbClr val="FA60EF"/>
                </a:solidFill>
              </a:rPr>
              <a:t>واطسن“ </a:t>
            </a:r>
            <a:r>
              <a:rPr lang="ar-SA" sz="2800" dirty="0" smtClean="0"/>
              <a:t>، التي ترى أن علم النفس ينبغي أن يستند فقط الى ملاحظة السلوك الخارجي مستبعداً الاستبطان ( منهج تأمل الذات) وعدم الاعتبار للشعور.</a:t>
            </a:r>
          </a:p>
          <a:p>
            <a:pPr>
              <a:buNone/>
            </a:pPr>
            <a:endParaRPr lang="ar-SA" sz="2800" dirty="0" smtClean="0"/>
          </a:p>
          <a:p>
            <a:r>
              <a:rPr lang="ar-SA" sz="2800" dirty="0" smtClean="0"/>
              <a:t>أما </a:t>
            </a:r>
            <a:r>
              <a:rPr lang="ar-SA" sz="2800" dirty="0" smtClean="0">
                <a:solidFill>
                  <a:srgbClr val="FFFF00"/>
                </a:solidFill>
              </a:rPr>
              <a:t>النزعة الإنسانية </a:t>
            </a:r>
            <a:r>
              <a:rPr lang="ar-SA" sz="2800" dirty="0" smtClean="0"/>
              <a:t>فتسلم بأن </a:t>
            </a:r>
            <a:r>
              <a:rPr lang="ar-SA" sz="2800" b="1" u="sng" dirty="0" smtClean="0">
                <a:solidFill>
                  <a:srgbClr val="3BE30D"/>
                </a:solidFill>
              </a:rPr>
              <a:t>الوقائع السيكولوجية </a:t>
            </a:r>
            <a:r>
              <a:rPr lang="ar-SA" sz="2800" u="sng" dirty="0" smtClean="0"/>
              <a:t>هي </a:t>
            </a:r>
            <a:r>
              <a:rPr lang="ar-SA" sz="2800" b="1" u="sng" dirty="0" smtClean="0"/>
              <a:t>حالات شعورية أو تجارب حية أو تعبيرات نقرأ فيها التجارب الحية عند الآخرين</a:t>
            </a:r>
            <a:r>
              <a:rPr lang="ar-SA" sz="2800" b="1" dirty="0" smtClean="0"/>
              <a:t>،</a:t>
            </a:r>
            <a:r>
              <a:rPr lang="ar-SA" sz="2800" dirty="0" smtClean="0"/>
              <a:t> أي أن علم النفس لا </a:t>
            </a:r>
            <a:r>
              <a:rPr lang="ar-SA" sz="2800" dirty="0" err="1" smtClean="0"/>
              <a:t>يتركزعلى</a:t>
            </a:r>
            <a:r>
              <a:rPr lang="ar-SA" sz="2800" dirty="0" smtClean="0"/>
              <a:t> السلوك الملاحظ وإنما على الوجود كما يعيشه </a:t>
            </a:r>
            <a:r>
              <a:rPr lang="ar-SA" sz="2800" dirty="0" err="1" smtClean="0"/>
              <a:t>الشخص .</a:t>
            </a:r>
            <a:endParaRPr lang="ar-SA" sz="2800" dirty="0" smtClean="0"/>
          </a:p>
          <a:p>
            <a:pPr>
              <a:buNone/>
            </a:pPr>
            <a:endParaRPr lang="ar-S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5073427"/>
          </a:xfrm>
        </p:spPr>
        <p:txBody>
          <a:bodyPr>
            <a:normAutofit/>
          </a:bodyPr>
          <a:lstStyle/>
          <a:p>
            <a:pPr>
              <a:buNone/>
            </a:pPr>
            <a:r>
              <a:rPr lang="ar-SA" sz="2800" b="1" u="sng" dirty="0" smtClean="0">
                <a:solidFill>
                  <a:srgbClr val="FFFF00"/>
                </a:solidFill>
              </a:rPr>
              <a:t>ثانياً :</a:t>
            </a:r>
          </a:p>
          <a:p>
            <a:r>
              <a:rPr lang="ar-SA" sz="2800" dirty="0" smtClean="0"/>
              <a:t>وتميل </a:t>
            </a:r>
            <a:r>
              <a:rPr lang="ar-SA" sz="2800" dirty="0" smtClean="0">
                <a:solidFill>
                  <a:srgbClr val="FFFF00"/>
                </a:solidFill>
              </a:rPr>
              <a:t>النزعة الطبيعية </a:t>
            </a:r>
            <a:r>
              <a:rPr lang="ar-SA" sz="2800" dirty="0" smtClean="0"/>
              <a:t>إلى </a:t>
            </a:r>
            <a:r>
              <a:rPr lang="ar-SA" sz="2800" u="sng" dirty="0" smtClean="0"/>
              <a:t>إيجاد قوانين جزئية للحالات </a:t>
            </a:r>
            <a:r>
              <a:rPr lang="ar-SA" sz="2800" u="sng" dirty="0" err="1" smtClean="0"/>
              <a:t>الإنسانية </a:t>
            </a:r>
            <a:r>
              <a:rPr lang="ar-SA" sz="2800" u="sng" dirty="0" smtClean="0"/>
              <a:t>، تتجمع في قوانين أكبر</a:t>
            </a:r>
            <a:r>
              <a:rPr lang="ar-SA" sz="2800" dirty="0" smtClean="0"/>
              <a:t> فـ </a:t>
            </a:r>
            <a:r>
              <a:rPr lang="ar-SA" sz="2800" dirty="0" smtClean="0">
                <a:solidFill>
                  <a:srgbClr val="FFFF00"/>
                </a:solidFill>
              </a:rPr>
              <a:t>” الفعل المنعكس الشرطي“ </a:t>
            </a:r>
            <a:r>
              <a:rPr lang="ar-SA" sz="2800" dirty="0" smtClean="0"/>
              <a:t>مثلاً </a:t>
            </a:r>
            <a:r>
              <a:rPr lang="ar-SA" sz="2800" b="1" dirty="0" smtClean="0"/>
              <a:t>سلوك بسيط وأولي،</a:t>
            </a:r>
            <a:r>
              <a:rPr lang="ar-SA" sz="2800" dirty="0" smtClean="0"/>
              <a:t> </a:t>
            </a:r>
            <a:r>
              <a:rPr lang="ar-SA" sz="2800" dirty="0" smtClean="0">
                <a:solidFill>
                  <a:srgbClr val="FFFF00"/>
                </a:solidFill>
              </a:rPr>
              <a:t>” </a:t>
            </a:r>
            <a:r>
              <a:rPr lang="ar-SA" sz="2800" dirty="0" err="1" smtClean="0">
                <a:solidFill>
                  <a:srgbClr val="FFFF00"/>
                </a:solidFill>
              </a:rPr>
              <a:t>والعادة </a:t>
            </a:r>
            <a:r>
              <a:rPr lang="ar-SA" sz="2800" dirty="0" smtClean="0">
                <a:solidFill>
                  <a:srgbClr val="FFFF00"/>
                </a:solidFill>
              </a:rPr>
              <a:t>“ </a:t>
            </a:r>
            <a:r>
              <a:rPr lang="ar-SA" sz="2800" b="1" dirty="0" smtClean="0"/>
              <a:t>تسلسل أفعال منعكسة شرطية               </a:t>
            </a:r>
            <a:r>
              <a:rPr lang="ar-SA" sz="2800" dirty="0" smtClean="0"/>
              <a:t>و </a:t>
            </a:r>
            <a:r>
              <a:rPr lang="ar-SA" sz="2800" dirty="0" smtClean="0">
                <a:solidFill>
                  <a:srgbClr val="FFFF00"/>
                </a:solidFill>
              </a:rPr>
              <a:t>” </a:t>
            </a:r>
            <a:r>
              <a:rPr lang="ar-SA" sz="2800" dirty="0" err="1" smtClean="0">
                <a:solidFill>
                  <a:srgbClr val="FFFF00"/>
                </a:solidFill>
              </a:rPr>
              <a:t>الشخصية </a:t>
            </a:r>
            <a:r>
              <a:rPr lang="ar-SA" sz="2800" dirty="0" smtClean="0">
                <a:solidFill>
                  <a:srgbClr val="FFFF00"/>
                </a:solidFill>
              </a:rPr>
              <a:t>“ </a:t>
            </a:r>
            <a:r>
              <a:rPr lang="ar-SA" sz="2800" b="1" dirty="0" smtClean="0"/>
              <a:t>جهاز من </a:t>
            </a:r>
            <a:r>
              <a:rPr lang="ar-SA" sz="2800" b="1" dirty="0" err="1" smtClean="0"/>
              <a:t>العادات .</a:t>
            </a:r>
            <a:endParaRPr lang="ar-SA" sz="2800" b="1" dirty="0" smtClean="0"/>
          </a:p>
          <a:p>
            <a:pPr>
              <a:buNone/>
            </a:pPr>
            <a:endParaRPr lang="ar-SA" sz="2800" dirty="0" smtClean="0"/>
          </a:p>
          <a:p>
            <a:r>
              <a:rPr lang="ar-SA" sz="2800" dirty="0" smtClean="0"/>
              <a:t>أما </a:t>
            </a:r>
            <a:r>
              <a:rPr lang="ar-SA" sz="2800" dirty="0" smtClean="0">
                <a:solidFill>
                  <a:srgbClr val="FFFF00"/>
                </a:solidFill>
              </a:rPr>
              <a:t>النزعة الإنسانية </a:t>
            </a:r>
            <a:r>
              <a:rPr lang="ar-SA" sz="2800" dirty="0" smtClean="0"/>
              <a:t>فترى </a:t>
            </a:r>
            <a:r>
              <a:rPr lang="ar-SA" sz="2800" u="sng" dirty="0" smtClean="0"/>
              <a:t>أن الكل سابق على </a:t>
            </a:r>
            <a:r>
              <a:rPr lang="ar-SA" sz="2800" u="sng" dirty="0" err="1" smtClean="0"/>
              <a:t>الأجزاء </a:t>
            </a:r>
            <a:r>
              <a:rPr lang="ar-SA" sz="2800" dirty="0" smtClean="0"/>
              <a:t>، فلا يمكن أن تعزل واقعة سيكولوجية بطريقة ما عن جملة علاقات الكائن الحي </a:t>
            </a:r>
            <a:r>
              <a:rPr lang="ar-SA" sz="2800" dirty="0" err="1" smtClean="0"/>
              <a:t>بالبيئة </a:t>
            </a:r>
            <a:r>
              <a:rPr lang="ar-SA" sz="2800" dirty="0" smtClean="0"/>
              <a:t>، </a:t>
            </a:r>
            <a:r>
              <a:rPr lang="ar-SA" sz="2800" dirty="0" smtClean="0">
                <a:solidFill>
                  <a:srgbClr val="FFFF00"/>
                </a:solidFill>
              </a:rPr>
              <a:t>فالشخصية</a:t>
            </a:r>
            <a:r>
              <a:rPr lang="ar-SA" sz="2800" dirty="0" smtClean="0"/>
              <a:t> </a:t>
            </a:r>
            <a:r>
              <a:rPr lang="ar-SA" sz="2800" b="1" dirty="0" smtClean="0"/>
              <a:t>وحدة كلية تفسر الوقائع الجزئية في </a:t>
            </a:r>
            <a:r>
              <a:rPr lang="ar-SA" sz="2800" b="1" dirty="0" err="1" smtClean="0"/>
              <a:t>ضوئها .</a:t>
            </a:r>
            <a:endParaRPr lang="ar-SA" sz="2800" b="1"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476672"/>
            <a:ext cx="8229600" cy="5530619"/>
          </a:xfrm>
        </p:spPr>
        <p:txBody>
          <a:bodyPr/>
          <a:lstStyle/>
          <a:p>
            <a:pPr>
              <a:buNone/>
            </a:pPr>
            <a:r>
              <a:rPr lang="ar-SA" b="1" u="sng" dirty="0" smtClean="0">
                <a:solidFill>
                  <a:srgbClr val="FFFF00"/>
                </a:solidFill>
              </a:rPr>
              <a:t>ثالثاً :</a:t>
            </a:r>
          </a:p>
          <a:p>
            <a:pPr>
              <a:buNone/>
            </a:pPr>
            <a:r>
              <a:rPr lang="ar-SA" dirty="0" smtClean="0">
                <a:solidFill>
                  <a:srgbClr val="FFFF00"/>
                </a:solidFill>
              </a:rPr>
              <a:t>      </a:t>
            </a:r>
            <a:r>
              <a:rPr lang="ar-SA" dirty="0" smtClean="0"/>
              <a:t>تميل</a:t>
            </a:r>
            <a:r>
              <a:rPr lang="ar-SA" dirty="0" smtClean="0">
                <a:solidFill>
                  <a:srgbClr val="FFFF00"/>
                </a:solidFill>
              </a:rPr>
              <a:t> النزعة الطبيعية </a:t>
            </a:r>
            <a:r>
              <a:rPr lang="ar-SA" u="sng" dirty="0" smtClean="0"/>
              <a:t>إلى إقامة قوانين تسمح بتفسير الظواهر </a:t>
            </a:r>
            <a:r>
              <a:rPr lang="ar-SA" u="sng" dirty="0" smtClean="0">
                <a:solidFill>
                  <a:srgbClr val="FFFF00"/>
                </a:solidFill>
              </a:rPr>
              <a:t>أي</a:t>
            </a:r>
            <a:r>
              <a:rPr lang="ar-SA" u="sng" dirty="0" smtClean="0"/>
              <a:t> تسمح بردها إلى عدد قليل من العناصر المكونة الأولية .</a:t>
            </a:r>
          </a:p>
          <a:p>
            <a:pPr>
              <a:buNone/>
            </a:pPr>
            <a:endParaRPr lang="ar-SA" u="sng" dirty="0" smtClean="0">
              <a:solidFill>
                <a:srgbClr val="FFFF00"/>
              </a:solidFill>
            </a:endParaRPr>
          </a:p>
          <a:p>
            <a:pPr>
              <a:buNone/>
            </a:pPr>
            <a:r>
              <a:rPr lang="ar-SA" dirty="0" smtClean="0">
                <a:solidFill>
                  <a:srgbClr val="FFFF00"/>
                </a:solidFill>
              </a:rPr>
              <a:t>    أما النزعة الإنسانية </a:t>
            </a:r>
            <a:r>
              <a:rPr lang="ar-SA" u="sng" dirty="0" smtClean="0"/>
              <a:t>فتستند إلى أنماط مثالية تعين على الفهم أكثر مما تعين على التفسير </a:t>
            </a:r>
            <a:r>
              <a:rPr lang="ar-SA" u="sng" dirty="0" smtClean="0">
                <a:solidFill>
                  <a:srgbClr val="FFFF00"/>
                </a:solidFill>
              </a:rPr>
              <a:t>أي</a:t>
            </a:r>
            <a:r>
              <a:rPr lang="ar-SA" u="sng" dirty="0" smtClean="0"/>
              <a:t> فهم كيف تم وتحت أي ظروف .</a:t>
            </a:r>
          </a:p>
          <a:p>
            <a:pPr>
              <a:buNone/>
            </a:pPr>
            <a:endParaRPr lang="ar-SA" u="sng" dirty="0" smtClean="0">
              <a:solidFill>
                <a:srgbClr val="FFFF00"/>
              </a:solidFill>
            </a:endParaRPr>
          </a:p>
          <a:p>
            <a:pPr>
              <a:buNone/>
            </a:pPr>
            <a:r>
              <a:rPr lang="ar-SA" u="sng" dirty="0" smtClean="0">
                <a:solidFill>
                  <a:srgbClr val="FFFF00"/>
                </a:solidFill>
              </a:rPr>
              <a:t>مثال :</a:t>
            </a:r>
          </a:p>
          <a:p>
            <a:pPr>
              <a:buNone/>
            </a:pPr>
            <a:r>
              <a:rPr lang="ar-SA" dirty="0" smtClean="0"/>
              <a:t>       صنع الكيك : </a:t>
            </a:r>
          </a:p>
          <a:p>
            <a:pPr>
              <a:buNone/>
            </a:pPr>
            <a:r>
              <a:rPr lang="ar-SA" dirty="0" smtClean="0"/>
              <a:t>النزعة الطبيعية :  خلط مكونات معينة  =  كيك .</a:t>
            </a:r>
          </a:p>
          <a:p>
            <a:pPr>
              <a:buNone/>
            </a:pPr>
            <a:r>
              <a:rPr lang="ar-SA" dirty="0" smtClean="0"/>
              <a:t>النزعة الإنسانية : مكونات + مقادير + طريقة  =  كيك .</a:t>
            </a:r>
            <a:endParaRPr lang="ar-S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lstStyle/>
          <a:p>
            <a:pPr>
              <a:buNone/>
            </a:pPr>
            <a:r>
              <a:rPr lang="ar-SA" sz="2800" b="1" u="sng" dirty="0" smtClean="0">
                <a:solidFill>
                  <a:srgbClr val="FFFF00"/>
                </a:solidFill>
              </a:rPr>
              <a:t>رابعاً :</a:t>
            </a:r>
          </a:p>
          <a:p>
            <a:r>
              <a:rPr lang="ar-SA" sz="2800" dirty="0" smtClean="0"/>
              <a:t>وأخيراً فإن </a:t>
            </a:r>
            <a:r>
              <a:rPr lang="ar-SA" sz="2800" dirty="0" smtClean="0">
                <a:solidFill>
                  <a:srgbClr val="FFFF00"/>
                </a:solidFill>
              </a:rPr>
              <a:t>النزعة الطبيعية </a:t>
            </a:r>
            <a:r>
              <a:rPr lang="ar-SA" sz="2800" dirty="0" smtClean="0"/>
              <a:t>بتمسكها بالمعطيات المادية المتاحة للملاحظة الموضوعية </a:t>
            </a:r>
            <a:r>
              <a:rPr lang="ar-SA" sz="2800" u="sng" dirty="0" smtClean="0"/>
              <a:t>لا تُسلَم بالجوهر غير العضوي للحياة </a:t>
            </a:r>
            <a:r>
              <a:rPr lang="ar-SA" sz="2800" u="sng" dirty="0" err="1" smtClean="0"/>
              <a:t>النفسية .</a:t>
            </a:r>
            <a:endParaRPr lang="ar-SA" sz="2800" u="sng" dirty="0" smtClean="0"/>
          </a:p>
          <a:p>
            <a:pPr>
              <a:buNone/>
            </a:pPr>
            <a:endParaRPr lang="ar-SA" sz="2800" dirty="0" smtClean="0"/>
          </a:p>
          <a:p>
            <a:r>
              <a:rPr lang="ar-SA" sz="2800" dirty="0" smtClean="0"/>
              <a:t>في حين أن </a:t>
            </a:r>
            <a:r>
              <a:rPr lang="ar-SA" sz="2800" dirty="0" smtClean="0">
                <a:solidFill>
                  <a:srgbClr val="FFFF00"/>
                </a:solidFill>
              </a:rPr>
              <a:t>النزعة الإنسانية </a:t>
            </a:r>
            <a:r>
              <a:rPr lang="ar-SA" sz="2800" dirty="0" smtClean="0"/>
              <a:t>تولي اهتماماً كبيراً </a:t>
            </a:r>
            <a:r>
              <a:rPr lang="ar-SA" sz="2800" u="sng" dirty="0" smtClean="0"/>
              <a:t>للكشف عن مجاهل الطبقات العميقة للنفس </a:t>
            </a:r>
            <a:r>
              <a:rPr lang="ar-SA" sz="2800" u="sng" dirty="0" err="1" smtClean="0"/>
              <a:t>واللاشعور .</a:t>
            </a:r>
            <a:endParaRPr lang="ar-SA" sz="2800" u="sng" dirty="0" smtClean="0"/>
          </a:p>
          <a:p>
            <a:pPr>
              <a:buNone/>
            </a:pPr>
            <a:endParaRPr lang="ar-SA" sz="2800" dirty="0" smtClean="0"/>
          </a:p>
          <a:p>
            <a:r>
              <a:rPr lang="ar-SA" sz="2800" dirty="0" smtClean="0"/>
              <a:t>ومما ذكر نجد ان كافة الاتجاهات والنظريات تسلم بوجود أساس بيولوجي للنشاط والسلوك والفكر الانساني، ومن المهم دراسته لفهم أو تفسير ما يصدر عن الانسان، وإن كانت كل مدرسة تختلف في مدى الأهمية التي تعلقها </a:t>
            </a:r>
            <a:r>
              <a:rPr lang="ar-SA" sz="2800" dirty="0" err="1" smtClean="0"/>
              <a:t>عليه .</a:t>
            </a:r>
            <a:endParaRPr lang="ar-SA" sz="2800" dirty="0" smtClean="0"/>
          </a:p>
          <a:p>
            <a:endParaRPr lang="ar-SA"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1045</TotalTime>
  <Words>2601</Words>
  <Application>Microsoft Office PowerPoint</Application>
  <PresentationFormat>عرض على الشاشة (3:4)‏</PresentationFormat>
  <Paragraphs>172</Paragraphs>
  <Slides>30</Slides>
  <Notes>0</Notes>
  <HiddenSlides>0</HiddenSlides>
  <MMClips>0</MMClips>
  <ScaleCrop>false</ScaleCrop>
  <HeadingPairs>
    <vt:vector size="4" baseType="variant">
      <vt:variant>
        <vt:lpstr>سمة</vt:lpstr>
      </vt:variant>
      <vt:variant>
        <vt:i4>1</vt:i4>
      </vt:variant>
      <vt:variant>
        <vt:lpstr>عناوين الشرائح</vt:lpstr>
      </vt:variant>
      <vt:variant>
        <vt:i4>30</vt:i4>
      </vt:variant>
    </vt:vector>
  </HeadingPairs>
  <TitlesOfParts>
    <vt:vector size="31" baseType="lpstr">
      <vt:lpstr>Concourse</vt:lpstr>
      <vt:lpstr>علم النفس الفسيولوجي PSY ( 344 )</vt:lpstr>
      <vt:lpstr>الشريحة 2</vt:lpstr>
      <vt:lpstr>ميدان علم النفس الفسيولوجي وعلاقته بسائر ميادين علم النفس </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الفرق بين علم النفس وعلم النفس الفسيولوجي في دلالة السلوك لكل منهما</vt:lpstr>
      <vt:lpstr>الشريحة 14</vt:lpstr>
      <vt:lpstr>موضوع علم النفس الفسيولوجي</vt:lpstr>
      <vt:lpstr>الأنماط الجسمية لـ جالينوس</vt:lpstr>
      <vt:lpstr>الشريحة 17</vt:lpstr>
      <vt:lpstr>الأنماط الجسمية والمزاجية لـ شيلدون</vt:lpstr>
      <vt:lpstr>الشريحة 19</vt:lpstr>
      <vt:lpstr>تجربة بافلوف </vt:lpstr>
      <vt:lpstr>نتائج تجربة بافلوف</vt:lpstr>
      <vt:lpstr>بدايات علم النفس الفسيولوجي</vt:lpstr>
      <vt:lpstr>الشريحة 23</vt:lpstr>
      <vt:lpstr>الشريحة 24</vt:lpstr>
      <vt:lpstr>الشريحة 25</vt:lpstr>
      <vt:lpstr>الشريحة 26</vt:lpstr>
      <vt:lpstr>الشريحة 27</vt:lpstr>
      <vt:lpstr>الشريحة 28</vt:lpstr>
      <vt:lpstr>الجهاز العصبي العضلي</vt:lpstr>
      <vt:lpstr>وسائل البحث</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الاضطرابات السلوكية</dc:title>
  <dc:creator>welcome</dc:creator>
  <cp:lastModifiedBy>lenovo</cp:lastModifiedBy>
  <cp:revision>185</cp:revision>
  <dcterms:created xsi:type="dcterms:W3CDTF">2010-06-22T10:25:58Z</dcterms:created>
  <dcterms:modified xsi:type="dcterms:W3CDTF">2020-03-02T19:12:28Z</dcterms:modified>
</cp:coreProperties>
</file>