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71" r:id="rId7"/>
    <p:sldId id="261" r:id="rId8"/>
    <p:sldId id="262" r:id="rId9"/>
    <p:sldId id="265" r:id="rId10"/>
    <p:sldId id="264" r:id="rId11"/>
    <p:sldId id="266" r:id="rId12"/>
    <p:sldId id="267" r:id="rId13"/>
    <p:sldId id="269" r:id="rId14"/>
    <p:sldId id="270" r:id="rId15"/>
    <p:sldId id="273" r:id="rId16"/>
    <p:sldId id="274" r:id="rId17"/>
    <p:sldId id="275" r:id="rId18"/>
    <p:sldId id="277" r:id="rId19"/>
    <p:sldId id="278" r:id="rId20"/>
    <p:sldId id="279" r:id="rId21"/>
    <p:sldId id="280" r:id="rId22"/>
    <p:sldId id="281" r:id="rId23"/>
    <p:sldId id="282" r:id="rId24"/>
    <p:sldId id="283" r:id="rId25"/>
    <p:sldId id="284" r:id="rId26"/>
    <p:sldId id="28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3/1/2020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23A1CC3-2375-41D4-9E03-427CAF2A4C1A}" type="datetimeFigureOut">
              <a:rPr lang="en-US" dirty="0"/>
              <a:t>3/1/2020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ar-SA" smtClean="0"/>
              <a:t>انقر لتحرير نمط العنوان الرئيسي</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FF16868-8199-4C2C-A5B1-63AEE139F88E}" type="datetimeFigureOut">
              <a:rPr lang="en-US" dirty="0"/>
              <a:t>3/1/2020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ar-SA" smtClean="0"/>
              <a:t>انقر لتحرير نمط العنوان الرئيسي</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AD9FF7F-6988-44CC-821B-644E70CD2F73}" type="datetimeFigureOut">
              <a:rPr lang="en-US" dirty="0"/>
              <a:t>3/1/2020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5C12C299-16B2-4475-990D-751901EACC14}" type="datetimeFigureOut">
              <a:rPr lang="en-US" dirty="0"/>
              <a:t>3/1/2020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3/1/2020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3/1/2020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3/1/2020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3/1/2020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3/1/2020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34E6425-0181-43F2-84FC-787E803FD2F8}" type="datetimeFigureOut">
              <a:rPr lang="en-US" dirty="0"/>
              <a:t>3/1/2020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3/1/2020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3/1/2020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3/1/2020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3/1/2020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6E86A4C-8E40-4F87-A4F0-01A0687C5742}" type="datetimeFigureOut">
              <a:rPr lang="en-US" dirty="0"/>
              <a:t>3/1/2020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ar-SA" smtClean="0"/>
              <a:t>انقر فوق الأيقونة لإضافة صورة</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35E72C73-2D91-4E12-BA25-F0AA0C03599B}" type="datetimeFigureOut">
              <a:rPr lang="en-US" dirty="0"/>
              <a:t>3/1/2020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6">
                <a:lumMod val="91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3/1/2020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679673" y="1596465"/>
            <a:ext cx="6375463" cy="1222258"/>
          </a:xfrm>
          <a:prstGeom prst="rect">
            <a:avLst/>
          </a:prstGeom>
        </p:spPr>
        <p:txBody>
          <a:bodyPr wrap="none">
            <a:spAutoFit/>
          </a:bodyPr>
          <a:lstStyle/>
          <a:p>
            <a:pPr algn="just" rtl="1">
              <a:lnSpc>
                <a:spcPct val="115000"/>
              </a:lnSpc>
              <a:spcAft>
                <a:spcPts val="0"/>
              </a:spcAft>
            </a:pPr>
            <a:r>
              <a:rPr lang="ar-IQ" sz="6600" b="1" dirty="0">
                <a:solidFill>
                  <a:srgbClr val="FFFF00"/>
                </a:solidFill>
                <a:latin typeface="Calibri" panose="020F0502020204030204" pitchFamily="34" charset="0"/>
                <a:ea typeface="Times New Roman" panose="02020603050405020304" pitchFamily="18" charset="0"/>
                <a:cs typeface="Simplified Arabic" panose="02020603050405020304" pitchFamily="18" charset="-78"/>
              </a:rPr>
              <a:t>فن </a:t>
            </a:r>
            <a:r>
              <a:rPr lang="ar-IQ" sz="6600" b="1" dirty="0" smtClean="0">
                <a:solidFill>
                  <a:srgbClr val="FFFF00"/>
                </a:solidFill>
                <a:latin typeface="Calibri" panose="020F0502020204030204" pitchFamily="34" charset="0"/>
                <a:ea typeface="Times New Roman" panose="02020603050405020304" pitchFamily="18" charset="0"/>
                <a:cs typeface="Simplified Arabic" panose="02020603050405020304" pitchFamily="18" charset="-78"/>
              </a:rPr>
              <a:t>الجداريات </a:t>
            </a:r>
            <a:r>
              <a:rPr lang="ar-IQ" sz="6600" b="1" dirty="0">
                <a:solidFill>
                  <a:srgbClr val="FFFF00"/>
                </a:solidFill>
                <a:latin typeface="Calibri" panose="020F0502020204030204" pitchFamily="34" charset="0"/>
                <a:ea typeface="Times New Roman" panose="02020603050405020304" pitchFamily="18" charset="0"/>
                <a:cs typeface="Simplified Arabic" panose="02020603050405020304" pitchFamily="18" charset="-78"/>
              </a:rPr>
              <a:t>الاشورية</a:t>
            </a:r>
            <a:endParaRPr lang="en-US" sz="54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78222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988" y="558052"/>
            <a:ext cx="10663518" cy="5806889"/>
          </a:xfrm>
          <a:prstGeom prst="rect">
            <a:avLst/>
          </a:prstGeom>
        </p:spPr>
      </p:pic>
    </p:spTree>
    <p:extLst>
      <p:ext uri="{BB962C8B-B14F-4D97-AF65-F5344CB8AC3E}">
        <p14:creationId xmlns:p14="http://schemas.microsoft.com/office/powerpoint/2010/main" val="2623159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82" y="510988"/>
            <a:ext cx="11147612" cy="6347012"/>
          </a:xfrm>
          <a:prstGeom prst="rect">
            <a:avLst/>
          </a:prstGeom>
        </p:spPr>
      </p:pic>
    </p:spTree>
    <p:extLst>
      <p:ext uri="{BB962C8B-B14F-4D97-AF65-F5344CB8AC3E}">
        <p14:creationId xmlns:p14="http://schemas.microsoft.com/office/powerpoint/2010/main" val="1443013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094" y="522387"/>
            <a:ext cx="11228294" cy="6335613"/>
          </a:xfrm>
          <a:prstGeom prst="rect">
            <a:avLst/>
          </a:prstGeom>
        </p:spPr>
      </p:pic>
    </p:spTree>
    <p:extLst>
      <p:ext uri="{BB962C8B-B14F-4D97-AF65-F5344CB8AC3E}">
        <p14:creationId xmlns:p14="http://schemas.microsoft.com/office/powerpoint/2010/main" val="30836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833" y="417979"/>
            <a:ext cx="5191783" cy="6227647"/>
          </a:xfrm>
          <a:prstGeom prst="rect">
            <a:avLst/>
          </a:prstGeom>
        </p:spPr>
      </p:pic>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365" y="417979"/>
            <a:ext cx="5870388" cy="6227647"/>
          </a:xfrm>
          <a:prstGeom prst="rect">
            <a:avLst/>
          </a:prstGeom>
        </p:spPr>
      </p:pic>
    </p:spTree>
    <p:extLst>
      <p:ext uri="{BB962C8B-B14F-4D97-AF65-F5344CB8AC3E}">
        <p14:creationId xmlns:p14="http://schemas.microsoft.com/office/powerpoint/2010/main" val="886432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506" y="517597"/>
            <a:ext cx="5706036" cy="5130167"/>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7353" y="517598"/>
            <a:ext cx="5311587" cy="5130167"/>
          </a:xfrm>
          <a:prstGeom prst="rect">
            <a:avLst/>
          </a:prstGeom>
        </p:spPr>
      </p:pic>
    </p:spTree>
    <p:extLst>
      <p:ext uri="{BB962C8B-B14F-4D97-AF65-F5344CB8AC3E}">
        <p14:creationId xmlns:p14="http://schemas.microsoft.com/office/powerpoint/2010/main" val="169046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25834" cy="6858000"/>
          </a:xfrm>
          <a:prstGeom prst="rect">
            <a:avLst/>
          </a:prstGeom>
        </p:spPr>
      </p:pic>
    </p:spTree>
    <p:extLst>
      <p:ext uri="{BB962C8B-B14F-4D97-AF65-F5344CB8AC3E}">
        <p14:creationId xmlns:p14="http://schemas.microsoft.com/office/powerpoint/2010/main" val="3832869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76518" y="573758"/>
            <a:ext cx="11187952" cy="1200329"/>
          </a:xfrm>
          <a:prstGeom prst="rect">
            <a:avLst/>
          </a:prstGeom>
        </p:spPr>
        <p:txBody>
          <a:bodyPr wrap="square">
            <a:spAutoFit/>
          </a:bodyPr>
          <a:lstStyle/>
          <a:p>
            <a:pPr algn="just" rtl="1"/>
            <a:r>
              <a:rPr lang="ar-IQ" sz="2400" dirty="0" smtClean="0">
                <a:solidFill>
                  <a:srgbClr val="FFFF00"/>
                </a:solidFill>
                <a:ea typeface="Calibri" panose="020F0502020204030204" pitchFamily="34" charset="0"/>
                <a:cs typeface="Simplified Arabic" panose="02020603050405020304" pitchFamily="18" charset="-78"/>
              </a:rPr>
              <a:t>جدارية اللبوة الجريحة تجسد صراع الملك اشور </a:t>
            </a:r>
            <a:r>
              <a:rPr lang="ar-IQ" sz="2400" dirty="0" err="1" smtClean="0">
                <a:solidFill>
                  <a:srgbClr val="FFFF00"/>
                </a:solidFill>
                <a:ea typeface="Calibri" panose="020F0502020204030204" pitchFamily="34" charset="0"/>
                <a:cs typeface="Simplified Arabic" panose="02020603050405020304" pitchFamily="18" charset="-78"/>
              </a:rPr>
              <a:t>بانيبال</a:t>
            </a:r>
            <a:r>
              <a:rPr lang="ar-IQ" sz="2400" dirty="0" smtClean="0">
                <a:solidFill>
                  <a:srgbClr val="FFFF00"/>
                </a:solidFill>
                <a:ea typeface="Calibri" panose="020F0502020204030204" pitchFamily="34" charset="0"/>
                <a:cs typeface="Simplified Arabic" panose="02020603050405020304" pitchFamily="18" charset="-78"/>
              </a:rPr>
              <a:t> مع جموع من الأسود، </a:t>
            </a:r>
            <a:r>
              <a:rPr lang="ar-IQ" sz="2400" dirty="0">
                <a:solidFill>
                  <a:srgbClr val="FFFF00"/>
                </a:solidFill>
                <a:ea typeface="Calibri" panose="020F0502020204030204" pitchFamily="34" charset="0"/>
                <a:cs typeface="Simplified Arabic" panose="02020603050405020304" pitchFamily="18" charset="-78"/>
              </a:rPr>
              <a:t>ف</a:t>
            </a:r>
            <a:r>
              <a:rPr lang="ar-IQ" sz="2400" dirty="0" smtClean="0">
                <a:solidFill>
                  <a:srgbClr val="FFFF00"/>
                </a:solidFill>
                <a:ea typeface="Calibri" panose="020F0502020204030204" pitchFamily="34" charset="0"/>
                <a:cs typeface="Simplified Arabic" panose="02020603050405020304" pitchFamily="18" charset="-78"/>
              </a:rPr>
              <a:t>ظهرت </a:t>
            </a:r>
            <a:r>
              <a:rPr lang="ar-IQ" sz="2400" dirty="0">
                <a:solidFill>
                  <a:srgbClr val="FFFF00"/>
                </a:solidFill>
                <a:ea typeface="Calibri" panose="020F0502020204030204" pitchFamily="34" charset="0"/>
                <a:cs typeface="Simplified Arabic" panose="02020603050405020304" pitchFamily="18" charset="-78"/>
              </a:rPr>
              <a:t>عدداً من الأسود المحتضرة. التي تُصارع الموت في رَمقِها الأخير. وظهر احد الأسود المُصابة متوجها نحو الملك وكادَ ان يَغرس </a:t>
            </a:r>
            <a:r>
              <a:rPr lang="ar-IQ" sz="2400" dirty="0" err="1">
                <a:solidFill>
                  <a:srgbClr val="FFFF00"/>
                </a:solidFill>
                <a:ea typeface="Calibri" panose="020F0502020204030204" pitchFamily="34" charset="0"/>
                <a:cs typeface="Simplified Arabic" panose="02020603050405020304" pitchFamily="18" charset="-78"/>
              </a:rPr>
              <a:t>مخالبه</a:t>
            </a:r>
            <a:r>
              <a:rPr lang="ar-IQ" sz="2400" dirty="0">
                <a:solidFill>
                  <a:srgbClr val="FFFF00"/>
                </a:solidFill>
                <a:ea typeface="Calibri" panose="020F0502020204030204" pitchFamily="34" charset="0"/>
                <a:cs typeface="Simplified Arabic" panose="02020603050405020304" pitchFamily="18" charset="-78"/>
              </a:rPr>
              <a:t> وانيابه الحادة في رقبتهِ</a:t>
            </a:r>
            <a:endParaRPr lang="en-US" sz="2400" dirty="0">
              <a:solidFill>
                <a:srgbClr val="FFFF00"/>
              </a:solidFill>
            </a:endParaRPr>
          </a:p>
        </p:txBody>
      </p:sp>
      <p:pic>
        <p:nvPicPr>
          <p:cNvPr id="7" name="صورة 6"/>
          <p:cNvPicPr>
            <a:picLocks noChangeAspect="1"/>
          </p:cNvPicPr>
          <p:nvPr/>
        </p:nvPicPr>
        <p:blipFill rotWithShape="1">
          <a:blip r:embed="rId2">
            <a:extLst>
              <a:ext uri="{28A0092B-C50C-407E-A947-70E740481C1C}">
                <a14:useLocalDpi xmlns:a14="http://schemas.microsoft.com/office/drawing/2010/main" val="0"/>
              </a:ext>
            </a:extLst>
          </a:blip>
          <a:srcRect b="8223"/>
          <a:stretch/>
        </p:blipFill>
        <p:spPr>
          <a:xfrm>
            <a:off x="605118" y="1774088"/>
            <a:ext cx="11120717" cy="4492242"/>
          </a:xfrm>
          <a:prstGeom prst="rect">
            <a:avLst/>
          </a:prstGeom>
        </p:spPr>
      </p:pic>
    </p:spTree>
    <p:extLst>
      <p:ext uri="{BB962C8B-B14F-4D97-AF65-F5344CB8AC3E}">
        <p14:creationId xmlns:p14="http://schemas.microsoft.com/office/powerpoint/2010/main" val="1073278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24435" y="537882"/>
            <a:ext cx="11107271" cy="3785652"/>
          </a:xfrm>
          <a:prstGeom prst="rect">
            <a:avLst/>
          </a:prstGeom>
        </p:spPr>
        <p:txBody>
          <a:bodyPr wrap="square">
            <a:spAutoFit/>
          </a:bodyPr>
          <a:lstStyle/>
          <a:p>
            <a:pPr algn="just" rtl="1"/>
            <a:r>
              <a:rPr lang="ar-IQ" sz="4000" b="1" dirty="0">
                <a:solidFill>
                  <a:schemeClr val="accent4">
                    <a:lumMod val="20000"/>
                    <a:lumOff val="80000"/>
                  </a:schemeClr>
                </a:solidFill>
                <a:ea typeface="Calibri" panose="020F0502020204030204" pitchFamily="34" charset="0"/>
                <a:cs typeface="Simplified Arabic" panose="02020603050405020304" pitchFamily="18" charset="-78"/>
              </a:rPr>
              <a:t>فعلَّ النحات المُبدع الخاصية الأسطورية لمشهد الصّراع. بعدم توصيفهِ بالنّص الكتابي. فجعل حدود (النّص) مًنفتحة على شَتى الاحتمالات والتّأويلات، فنحن لا نعرف مثلاً كما استغرقت مدة الصّراع. وأين كان مكان المنازلة، فإذا كان (الزّمان والمكان) يؤثران الفعل، في السّرد القصصي للحدث: فإن أثر الفعل أهم من ديمومته في السّرد الاسطوري للمشهد </a:t>
            </a:r>
            <a:r>
              <a:rPr lang="ar-IQ" sz="4000" b="1" dirty="0" err="1">
                <a:solidFill>
                  <a:schemeClr val="accent4">
                    <a:lumMod val="20000"/>
                    <a:lumOff val="80000"/>
                  </a:schemeClr>
                </a:solidFill>
                <a:ea typeface="Calibri" panose="020F0502020204030204" pitchFamily="34" charset="0"/>
                <a:cs typeface="Simplified Arabic" panose="02020603050405020304" pitchFamily="18" charset="-78"/>
              </a:rPr>
              <a:t>النّحتي</a:t>
            </a:r>
            <a:endParaRPr lang="en-US" sz="4000" b="1" dirty="0">
              <a:solidFill>
                <a:schemeClr val="accent4">
                  <a:lumMod val="20000"/>
                  <a:lumOff val="80000"/>
                </a:schemeClr>
              </a:solidFill>
            </a:endParaRPr>
          </a:p>
        </p:txBody>
      </p:sp>
    </p:spTree>
    <p:extLst>
      <p:ext uri="{BB962C8B-B14F-4D97-AF65-F5344CB8AC3E}">
        <p14:creationId xmlns:p14="http://schemas.microsoft.com/office/powerpoint/2010/main" val="1095365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858541" y="458910"/>
            <a:ext cx="10528705" cy="6399090"/>
          </a:xfrm>
          <a:prstGeom prst="rect">
            <a:avLst/>
          </a:prstGeom>
        </p:spPr>
      </p:pic>
    </p:spTree>
    <p:extLst>
      <p:ext uri="{BB962C8B-B14F-4D97-AF65-F5344CB8AC3E}">
        <p14:creationId xmlns:p14="http://schemas.microsoft.com/office/powerpoint/2010/main" val="3035785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24435" y="497541"/>
            <a:ext cx="11201400" cy="2554545"/>
          </a:xfrm>
          <a:prstGeom prst="rect">
            <a:avLst/>
          </a:prstGeom>
        </p:spPr>
        <p:txBody>
          <a:bodyPr wrap="square">
            <a:spAutoFit/>
          </a:bodyPr>
          <a:lstStyle/>
          <a:p>
            <a:pPr algn="just" rtl="1"/>
            <a:r>
              <a:rPr lang="ar-IQ" sz="4000" b="1" dirty="0" smtClean="0">
                <a:solidFill>
                  <a:srgbClr val="92D050"/>
                </a:solidFill>
                <a:ea typeface="Calibri" panose="020F0502020204030204" pitchFamily="34" charset="0"/>
                <a:cs typeface="Simplified Arabic" panose="02020603050405020304" pitchFamily="18" charset="-78"/>
              </a:rPr>
              <a:t>هَيمنت </a:t>
            </a:r>
            <a:r>
              <a:rPr lang="ar-IQ" sz="4000" b="1" dirty="0">
                <a:solidFill>
                  <a:srgbClr val="92D050"/>
                </a:solidFill>
                <a:ea typeface="Calibri" panose="020F0502020204030204" pitchFamily="34" charset="0"/>
                <a:cs typeface="Simplified Arabic" panose="02020603050405020304" pitchFamily="18" charset="-78"/>
              </a:rPr>
              <a:t>عربة الملك على مركز التّكوين </a:t>
            </a:r>
            <a:r>
              <a:rPr lang="ar-IQ" sz="4000" b="1" dirty="0" err="1">
                <a:solidFill>
                  <a:srgbClr val="92D050"/>
                </a:solidFill>
                <a:ea typeface="Calibri" panose="020F0502020204030204" pitchFamily="34" charset="0"/>
                <a:cs typeface="Simplified Arabic" panose="02020603050405020304" pitchFamily="18" charset="-78"/>
              </a:rPr>
              <a:t>النّحتي</a:t>
            </a:r>
            <a:r>
              <a:rPr lang="ar-IQ" sz="4000" b="1" dirty="0">
                <a:solidFill>
                  <a:srgbClr val="92D050"/>
                </a:solidFill>
                <a:ea typeface="Calibri" panose="020F0502020204030204" pitchFamily="34" charset="0"/>
                <a:cs typeface="Simplified Arabic" panose="02020603050405020304" pitchFamily="18" charset="-78"/>
              </a:rPr>
              <a:t> التي تقدّمها عدد من الفرسان الذين أطلعّوا بمهمة إرباك مجموعة الأسود وتشتيتها، فيما وزَعَ النّحات أشكال الأسود الصّريعة بشكل متوازن وجميل خلف العربة (المركز)</a:t>
            </a:r>
            <a:endParaRPr lang="en-US" sz="4000" b="1" dirty="0">
              <a:solidFill>
                <a:srgbClr val="92D050"/>
              </a:solidFill>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975" y="3052086"/>
            <a:ext cx="10246659" cy="3321820"/>
          </a:xfrm>
          <a:prstGeom prst="rect">
            <a:avLst/>
          </a:prstGeom>
        </p:spPr>
      </p:pic>
    </p:spTree>
    <p:extLst>
      <p:ext uri="{BB962C8B-B14F-4D97-AF65-F5344CB8AC3E}">
        <p14:creationId xmlns:p14="http://schemas.microsoft.com/office/powerpoint/2010/main" val="809810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24435" y="510989"/>
            <a:ext cx="11134165" cy="1671227"/>
          </a:xfrm>
          <a:prstGeom prst="rect">
            <a:avLst/>
          </a:prstGeom>
        </p:spPr>
        <p:txBody>
          <a:bodyPr wrap="square">
            <a:spAutoFit/>
          </a:bodyPr>
          <a:lstStyle/>
          <a:p>
            <a:pPr indent="457200" algn="just" rtl="1">
              <a:lnSpc>
                <a:spcPct val="115000"/>
              </a:lnSpc>
              <a:spcAft>
                <a:spcPts val="0"/>
              </a:spcAft>
            </a:pPr>
            <a:endParaRPr lang="ar-IQ" b="1" dirty="0" smtClean="0">
              <a:solidFill>
                <a:schemeClr val="bg1"/>
              </a:solidFill>
              <a:latin typeface="Calibri" panose="020F0502020204030204" pitchFamily="34" charset="0"/>
              <a:ea typeface="Times New Roman" panose="02020603050405020304" pitchFamily="18" charset="0"/>
              <a:cs typeface="Simplified Arabic" panose="02020603050405020304" pitchFamily="18" charset="-78"/>
            </a:endParaRPr>
          </a:p>
          <a:p>
            <a:pPr indent="457200" algn="just" rtl="1">
              <a:lnSpc>
                <a:spcPct val="115000"/>
              </a:lnSpc>
            </a:pPr>
            <a:r>
              <a:rPr lang="ar-IQ" sz="2400" b="1" dirty="0">
                <a:solidFill>
                  <a:srgbClr val="FFFF00"/>
                </a:solidFill>
              </a:rPr>
              <a:t>فن الرسوم الجدارية الاشورية</a:t>
            </a:r>
            <a:endParaRPr lang="en-US" sz="2400" b="1" dirty="0">
              <a:solidFill>
                <a:srgbClr val="FFFF00"/>
              </a:solidFill>
            </a:endParaRPr>
          </a:p>
          <a:p>
            <a:pPr indent="457200" algn="just" rtl="1">
              <a:lnSpc>
                <a:spcPct val="115000"/>
              </a:lnSpc>
              <a:spcAft>
                <a:spcPts val="0"/>
              </a:spcAft>
            </a:pPr>
            <a:r>
              <a:rPr lang="ar-IQ" sz="2400" b="1" dirty="0" err="1" smtClean="0">
                <a:solidFill>
                  <a:schemeClr val="bg1"/>
                </a:solidFill>
                <a:latin typeface="Calibri" panose="020F0502020204030204" pitchFamily="34" charset="0"/>
                <a:ea typeface="Times New Roman" panose="02020603050405020304" pitchFamily="18" charset="0"/>
                <a:cs typeface="Simplified Arabic" panose="02020603050405020304" pitchFamily="18" charset="-78"/>
              </a:rPr>
              <a:t>تموضعت</a:t>
            </a:r>
            <a:r>
              <a:rPr lang="ar-IQ" sz="2400" b="1" dirty="0" smtClean="0">
                <a:solidFill>
                  <a:schemeClr val="bg1"/>
                </a:solidFill>
                <a:latin typeface="Calibri" panose="020F0502020204030204" pitchFamily="34" charset="0"/>
                <a:ea typeface="Times New Roman" panose="02020603050405020304" pitchFamily="18" charset="0"/>
                <a:cs typeface="Simplified Arabic" panose="02020603050405020304" pitchFamily="18" charset="-78"/>
              </a:rPr>
              <a:t> التكوينات الشكلية </a:t>
            </a:r>
            <a:r>
              <a:rPr lang="ar-IQ" sz="2400" b="1" dirty="0">
                <a:solidFill>
                  <a:schemeClr val="bg1"/>
                </a:solidFill>
                <a:latin typeface="Calibri" panose="020F0502020204030204" pitchFamily="34" charset="0"/>
                <a:ea typeface="Times New Roman" panose="02020603050405020304" pitchFamily="18" charset="0"/>
                <a:cs typeface="Simplified Arabic" panose="02020603050405020304" pitchFamily="18" charset="-78"/>
              </a:rPr>
              <a:t>بوظيفة توثيق نشاطات الملوك الحياتية والدينية التي ادلجت مقولاتها نحو خطاب التعالي بمقام الملوك الذين يعّدون بمثابة المركز في الفكر الاشوري. </a:t>
            </a:r>
            <a:endParaRPr lang="en-US"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مستطيل 4"/>
          <p:cNvSpPr/>
          <p:nvPr/>
        </p:nvSpPr>
        <p:spPr>
          <a:xfrm>
            <a:off x="524435" y="2608729"/>
            <a:ext cx="11134165" cy="1569660"/>
          </a:xfrm>
          <a:prstGeom prst="rect">
            <a:avLst/>
          </a:prstGeom>
        </p:spPr>
        <p:txBody>
          <a:bodyPr wrap="square">
            <a:spAutoFit/>
          </a:bodyPr>
          <a:lstStyle/>
          <a:p>
            <a:pPr algn="just" rtl="1"/>
            <a:r>
              <a:rPr lang="ar-IQ" sz="2400" b="1" dirty="0">
                <a:solidFill>
                  <a:schemeClr val="accent3">
                    <a:lumMod val="20000"/>
                    <a:lumOff val="80000"/>
                  </a:schemeClr>
                </a:solidFill>
                <a:latin typeface="Calibri" panose="020F0502020204030204" pitchFamily="34" charset="0"/>
                <a:ea typeface="Times New Roman" panose="02020603050405020304" pitchFamily="18" charset="0"/>
                <a:cs typeface="Simplified Arabic" panose="02020603050405020304" pitchFamily="18" charset="-78"/>
              </a:rPr>
              <a:t>فضل الاشوريون فن الرسم الجداري بنفس التفضيل الذي مالو به للنحت البارز. </a:t>
            </a:r>
            <a:r>
              <a:rPr lang="ar-IQ" sz="2400" b="1" dirty="0" err="1">
                <a:solidFill>
                  <a:schemeClr val="accent3">
                    <a:lumMod val="20000"/>
                    <a:lumOff val="80000"/>
                  </a:schemeClr>
                </a:solidFill>
                <a:latin typeface="Calibri" panose="020F0502020204030204" pitchFamily="34" charset="0"/>
                <a:ea typeface="Times New Roman" panose="02020603050405020304" pitchFamily="18" charset="0"/>
                <a:cs typeface="Simplified Arabic" panose="02020603050405020304" pitchFamily="18" charset="-78"/>
              </a:rPr>
              <a:t>فبهذين</a:t>
            </a:r>
            <a:r>
              <a:rPr lang="ar-IQ" sz="2400" b="1" dirty="0">
                <a:solidFill>
                  <a:schemeClr val="accent3">
                    <a:lumMod val="20000"/>
                    <a:lumOff val="80000"/>
                  </a:schemeClr>
                </a:solidFill>
                <a:latin typeface="Calibri" panose="020F0502020204030204" pitchFamily="34" charset="0"/>
                <a:ea typeface="Times New Roman" panose="02020603050405020304" pitchFamily="18" charset="0"/>
                <a:cs typeface="Simplified Arabic" panose="02020603050405020304" pitchFamily="18" charset="-78"/>
              </a:rPr>
              <a:t> الفنين يمكنهم تغطية سطوح واسعة من جدران القصور بمأثر ملوكهم وعظمائهم ولسوء الحظ الاعمال الباقية من الرسوم ما هي الا جزء صغير مما كان موجود قبلا. فقد أفنى الزمن النسبة الأعظم </a:t>
            </a:r>
            <a:r>
              <a:rPr lang="ar-IQ" sz="2400" b="1" dirty="0" smtClean="0">
                <a:solidFill>
                  <a:schemeClr val="accent3">
                    <a:lumMod val="20000"/>
                    <a:lumOff val="80000"/>
                  </a:schemeClr>
                </a:solidFill>
                <a:latin typeface="Calibri" panose="020F0502020204030204" pitchFamily="34" charset="0"/>
                <a:ea typeface="Times New Roman" panose="02020603050405020304" pitchFamily="18" charset="0"/>
                <a:cs typeface="Simplified Arabic" panose="02020603050405020304" pitchFamily="18" charset="-78"/>
              </a:rPr>
              <a:t>وذلك لان </a:t>
            </a:r>
            <a:r>
              <a:rPr lang="ar-IQ" sz="2400" b="1" dirty="0">
                <a:solidFill>
                  <a:schemeClr val="accent3">
                    <a:lumMod val="20000"/>
                    <a:lumOff val="80000"/>
                  </a:schemeClr>
                </a:solidFill>
                <a:latin typeface="Calibri" panose="020F0502020204030204" pitchFamily="34" charset="0"/>
                <a:ea typeface="Times New Roman" panose="02020603050405020304" pitchFamily="18" charset="0"/>
                <a:cs typeface="Simplified Arabic" panose="02020603050405020304" pitchFamily="18" charset="-78"/>
              </a:rPr>
              <a:t>الالوان تخفق في مقاومة تأكل الارض ورطوبتها.</a:t>
            </a:r>
            <a:endParaRPr lang="en-US" sz="2400" b="1" dirty="0">
              <a:solidFill>
                <a:schemeClr val="accent3">
                  <a:lumMod val="20000"/>
                  <a:lumOff val="80000"/>
                </a:schemeClr>
              </a:solidFill>
              <a:latin typeface="Calibri" panose="020F0502020204030204" pitchFamily="34" charset="0"/>
              <a:ea typeface="Times New Roman" panose="02020603050405020304" pitchFamily="18" charset="0"/>
              <a:cs typeface="Simplified Arabic" panose="02020603050405020304" pitchFamily="18" charset="-78"/>
            </a:endParaRPr>
          </a:p>
        </p:txBody>
      </p:sp>
      <p:sp>
        <p:nvSpPr>
          <p:cNvPr id="6" name="مستطيل 5"/>
          <p:cNvSpPr/>
          <p:nvPr/>
        </p:nvSpPr>
        <p:spPr>
          <a:xfrm>
            <a:off x="524434" y="4604902"/>
            <a:ext cx="11134165" cy="1384995"/>
          </a:xfrm>
          <a:prstGeom prst="rect">
            <a:avLst/>
          </a:prstGeom>
        </p:spPr>
        <p:txBody>
          <a:bodyPr wrap="square">
            <a:spAutoFit/>
          </a:bodyPr>
          <a:lstStyle/>
          <a:p>
            <a:pPr algn="just" rtl="1"/>
            <a:r>
              <a:rPr lang="ar-IQ" sz="2800" b="1" dirty="0">
                <a:solidFill>
                  <a:schemeClr val="accent4">
                    <a:lumMod val="40000"/>
                    <a:lumOff val="60000"/>
                  </a:schemeClr>
                </a:solidFill>
                <a:ea typeface="Times New Roman" panose="02020603050405020304" pitchFamily="18" charset="0"/>
                <a:cs typeface="Simplified Arabic" panose="02020603050405020304" pitchFamily="18" charset="-78"/>
              </a:rPr>
              <a:t>كان الرسام الاشوري يفضل ترك الارضيات بلونها الطبيعي دون ان يلونها، اما وحدات المشاهد فكانت تخطط بطريقة حرة دون وجود شبكات خطوط التربيع </a:t>
            </a:r>
            <a:r>
              <a:rPr lang="ar-IQ" sz="2800" b="1" dirty="0" smtClean="0">
                <a:solidFill>
                  <a:schemeClr val="accent4">
                    <a:lumMod val="40000"/>
                    <a:lumOff val="60000"/>
                  </a:schemeClr>
                </a:solidFill>
                <a:ea typeface="Times New Roman" panose="02020603050405020304" pitchFamily="18" charset="0"/>
                <a:cs typeface="Simplified Arabic" panose="02020603050405020304" pitchFamily="18" charset="-78"/>
              </a:rPr>
              <a:t>في </a:t>
            </a:r>
            <a:r>
              <a:rPr lang="ar-IQ" sz="2800" b="1" dirty="0">
                <a:solidFill>
                  <a:schemeClr val="accent4">
                    <a:lumMod val="40000"/>
                    <a:lumOff val="60000"/>
                  </a:schemeClr>
                </a:solidFill>
                <a:ea typeface="Times New Roman" panose="02020603050405020304" pitchFamily="18" charset="0"/>
                <a:cs typeface="Simplified Arabic" panose="02020603050405020304" pitchFamily="18" charset="-78"/>
              </a:rPr>
              <a:t>الرسم والتي استخدمها الرسام البابلي ، فنحن هنا امام رسامين مهرة من الدرجة الممتازة </a:t>
            </a:r>
            <a:endParaRPr lang="en-US" sz="2800" b="1" dirty="0">
              <a:solidFill>
                <a:schemeClr val="accent4">
                  <a:lumMod val="40000"/>
                  <a:lumOff val="60000"/>
                </a:schemeClr>
              </a:solidFill>
            </a:endParaRPr>
          </a:p>
        </p:txBody>
      </p:sp>
    </p:spTree>
    <p:extLst>
      <p:ext uri="{BB962C8B-B14F-4D97-AF65-F5344CB8AC3E}">
        <p14:creationId xmlns:p14="http://schemas.microsoft.com/office/powerpoint/2010/main" val="1354888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extLst>
              <a:ext uri="{28A0092B-C50C-407E-A947-70E740481C1C}">
                <a14:useLocalDpi xmlns:a14="http://schemas.microsoft.com/office/drawing/2010/main" val="0"/>
              </a:ext>
            </a:extLst>
          </a:blip>
          <a:srcRect l="-387" t="-1" r="387" b="10011"/>
          <a:stretch/>
        </p:blipFill>
        <p:spPr>
          <a:xfrm>
            <a:off x="457200" y="572894"/>
            <a:ext cx="11282082" cy="6285106"/>
          </a:xfrm>
          <a:prstGeom prst="rect">
            <a:avLst/>
          </a:prstGeom>
        </p:spPr>
      </p:pic>
    </p:spTree>
    <p:extLst>
      <p:ext uri="{BB962C8B-B14F-4D97-AF65-F5344CB8AC3E}">
        <p14:creationId xmlns:p14="http://schemas.microsoft.com/office/powerpoint/2010/main" val="1054939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97541" y="470647"/>
            <a:ext cx="11174505" cy="2554545"/>
          </a:xfrm>
          <a:prstGeom prst="rect">
            <a:avLst/>
          </a:prstGeom>
        </p:spPr>
        <p:txBody>
          <a:bodyPr wrap="square">
            <a:spAutoFit/>
          </a:bodyPr>
          <a:lstStyle/>
          <a:p>
            <a:pPr algn="just" rtl="1"/>
            <a:r>
              <a:rPr lang="ar-IQ" sz="4000" b="1" dirty="0">
                <a:solidFill>
                  <a:schemeClr val="bg1"/>
                </a:solidFill>
                <a:ea typeface="Calibri" panose="020F0502020204030204" pitchFamily="34" charset="0"/>
                <a:cs typeface="Simplified Arabic" panose="02020603050405020304" pitchFamily="18" charset="-78"/>
              </a:rPr>
              <a:t>أن الحالة </a:t>
            </a:r>
            <a:r>
              <a:rPr lang="ar-IQ" sz="4000" b="1" dirty="0" err="1">
                <a:solidFill>
                  <a:schemeClr val="bg1"/>
                </a:solidFill>
                <a:ea typeface="Calibri" panose="020F0502020204030204" pitchFamily="34" charset="0"/>
                <a:cs typeface="Simplified Arabic" panose="02020603050405020304" pitchFamily="18" charset="-78"/>
              </a:rPr>
              <a:t>السّايكولوجية</a:t>
            </a:r>
            <a:r>
              <a:rPr lang="ar-IQ" sz="4000" b="1" dirty="0">
                <a:solidFill>
                  <a:schemeClr val="bg1"/>
                </a:solidFill>
                <a:ea typeface="Calibri" panose="020F0502020204030204" pitchFamily="34" charset="0"/>
                <a:cs typeface="Simplified Arabic" panose="02020603050405020304" pitchFamily="18" charset="-78"/>
              </a:rPr>
              <a:t> لكل واحد منهم لا تَشبه الآخر، الأمر الذي ولدَّ احساساً جمالياً في تكوين الجدارية بوجود ظاهرة التّنوع في منظومة الاشكال المشدودة الى بعضها بوحدة كلية تميز متانة التّكوين</a:t>
            </a:r>
            <a:endParaRPr lang="en-US" sz="4000" b="1" dirty="0">
              <a:solidFill>
                <a:schemeClr val="bg1"/>
              </a:solidFill>
            </a:endParaRP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42" y="2554941"/>
            <a:ext cx="7637930" cy="3628039"/>
          </a:xfrm>
          <a:prstGeom prst="rect">
            <a:avLst/>
          </a:prstGeom>
        </p:spPr>
      </p:pic>
    </p:spTree>
    <p:extLst>
      <p:ext uri="{BB962C8B-B14F-4D97-AF65-F5344CB8AC3E}">
        <p14:creationId xmlns:p14="http://schemas.microsoft.com/office/powerpoint/2010/main" val="3712191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095" y="0"/>
            <a:ext cx="10932459" cy="6886059"/>
          </a:xfrm>
          <a:prstGeom prst="rect">
            <a:avLst/>
          </a:prstGeom>
        </p:spPr>
      </p:pic>
    </p:spTree>
    <p:extLst>
      <p:ext uri="{BB962C8B-B14F-4D97-AF65-F5344CB8AC3E}">
        <p14:creationId xmlns:p14="http://schemas.microsoft.com/office/powerpoint/2010/main" val="2077969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57200" y="524435"/>
            <a:ext cx="11201400" cy="1200329"/>
          </a:xfrm>
          <a:prstGeom prst="rect">
            <a:avLst/>
          </a:prstGeom>
        </p:spPr>
        <p:txBody>
          <a:bodyPr wrap="square">
            <a:spAutoFit/>
          </a:bodyPr>
          <a:lstStyle/>
          <a:p>
            <a:pPr algn="just" rtl="1"/>
            <a:r>
              <a:rPr lang="ar-IQ" sz="3600" dirty="0">
                <a:solidFill>
                  <a:srgbClr val="FFC000"/>
                </a:solidFill>
              </a:rPr>
              <a:t>تدفقت قطرات الدّماء من افواهها بشكل غزير بفعل السّهام الملكية السّامة التي اصابته</a:t>
            </a:r>
            <a:r>
              <a:rPr lang="ar-IQ" dirty="0"/>
              <a:t>ا</a:t>
            </a:r>
            <a:endParaRPr lang="en-US"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447" y="1411942"/>
            <a:ext cx="8767482" cy="4840940"/>
          </a:xfrm>
          <a:prstGeom prst="rect">
            <a:avLst/>
          </a:prstGeom>
        </p:spPr>
      </p:pic>
    </p:spTree>
    <p:extLst>
      <p:ext uri="{BB962C8B-B14F-4D97-AF65-F5344CB8AC3E}">
        <p14:creationId xmlns:p14="http://schemas.microsoft.com/office/powerpoint/2010/main" val="2469075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70647" y="497542"/>
            <a:ext cx="11201399" cy="4154984"/>
          </a:xfrm>
          <a:prstGeom prst="rect">
            <a:avLst/>
          </a:prstGeom>
        </p:spPr>
        <p:txBody>
          <a:bodyPr wrap="square">
            <a:spAutoFit/>
          </a:bodyPr>
          <a:lstStyle/>
          <a:p>
            <a:pPr algn="just" rtl="1"/>
            <a:r>
              <a:rPr lang="ar-IQ" sz="4400" dirty="0">
                <a:solidFill>
                  <a:schemeClr val="accent4">
                    <a:lumMod val="20000"/>
                    <a:lumOff val="80000"/>
                  </a:schemeClr>
                </a:solidFill>
                <a:ea typeface="Calibri" panose="020F0502020204030204" pitchFamily="34" charset="0"/>
                <a:cs typeface="Simplified Arabic" panose="02020603050405020304" pitchFamily="18" charset="-78"/>
              </a:rPr>
              <a:t>اما آليات إظهار شكل اللبوة الجريحة التي تمثل النّوع الأنثوي الوحيد في الصّراع. فقد دُرست حالتّها </a:t>
            </a:r>
            <a:r>
              <a:rPr lang="ar-IQ" sz="4400" dirty="0" err="1">
                <a:solidFill>
                  <a:schemeClr val="accent4">
                    <a:lumMod val="20000"/>
                    <a:lumOff val="80000"/>
                  </a:schemeClr>
                </a:solidFill>
                <a:ea typeface="Calibri" panose="020F0502020204030204" pitchFamily="34" charset="0"/>
                <a:cs typeface="Simplified Arabic" panose="02020603050405020304" pitchFamily="18" charset="-78"/>
              </a:rPr>
              <a:t>السّايكولوجية</a:t>
            </a:r>
            <a:r>
              <a:rPr lang="ar-IQ" sz="4400" dirty="0">
                <a:solidFill>
                  <a:schemeClr val="accent4">
                    <a:lumMod val="20000"/>
                    <a:lumOff val="80000"/>
                  </a:schemeClr>
                </a:solidFill>
                <a:ea typeface="Calibri" panose="020F0502020204030204" pitchFamily="34" charset="0"/>
                <a:cs typeface="Simplified Arabic" panose="02020603050405020304" pitchFamily="18" charset="-78"/>
              </a:rPr>
              <a:t> دراسة دقيقة جداً من قبل النّحات الذي قَسمَ جسمها إلى قسمين: أحدهما مَيت على الارض وهو الخلفي، اما جذعها الامامي فما زالت تَدبّ فيه الحياة، فرفعت جسدها على قائمتيها الأماميتين وموجهة نظراتها إلى </a:t>
            </a:r>
            <a:r>
              <a:rPr lang="ar-IQ" sz="4400" dirty="0" smtClean="0">
                <a:solidFill>
                  <a:schemeClr val="accent4">
                    <a:lumMod val="20000"/>
                    <a:lumOff val="80000"/>
                  </a:schemeClr>
                </a:solidFill>
                <a:ea typeface="Calibri" panose="020F0502020204030204" pitchFamily="34" charset="0"/>
                <a:cs typeface="Simplified Arabic" panose="02020603050405020304" pitchFamily="18" charset="-78"/>
              </a:rPr>
              <a:t>الجمع </a:t>
            </a:r>
            <a:r>
              <a:rPr lang="ar-IQ" sz="4400" dirty="0">
                <a:solidFill>
                  <a:schemeClr val="accent4">
                    <a:lumMod val="20000"/>
                    <a:lumOff val="80000"/>
                  </a:schemeClr>
                </a:solidFill>
                <a:ea typeface="Calibri" panose="020F0502020204030204" pitchFamily="34" charset="0"/>
                <a:cs typeface="Simplified Arabic" panose="02020603050405020304" pitchFamily="18" charset="-78"/>
              </a:rPr>
              <a:t>الملكي</a:t>
            </a:r>
            <a:endParaRPr lang="en-US" sz="4400" dirty="0">
              <a:solidFill>
                <a:schemeClr val="accent4">
                  <a:lumMod val="20000"/>
                  <a:lumOff val="80000"/>
                </a:schemeClr>
              </a:solidFill>
            </a:endParaRPr>
          </a:p>
        </p:txBody>
      </p:sp>
    </p:spTree>
    <p:extLst>
      <p:ext uri="{BB962C8B-B14F-4D97-AF65-F5344CB8AC3E}">
        <p14:creationId xmlns:p14="http://schemas.microsoft.com/office/powerpoint/2010/main" val="1956559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094" y="430306"/>
            <a:ext cx="11228294" cy="6237255"/>
          </a:xfrm>
          <a:prstGeom prst="rect">
            <a:avLst/>
          </a:prstGeom>
        </p:spPr>
      </p:pic>
    </p:spTree>
    <p:extLst>
      <p:ext uri="{BB962C8B-B14F-4D97-AF65-F5344CB8AC3E}">
        <p14:creationId xmlns:p14="http://schemas.microsoft.com/office/powerpoint/2010/main" val="107122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443753" y="480990"/>
            <a:ext cx="11214847" cy="1815882"/>
          </a:xfrm>
          <a:prstGeom prst="rect">
            <a:avLst/>
          </a:prstGeom>
        </p:spPr>
        <p:txBody>
          <a:bodyPr wrap="square">
            <a:spAutoFit/>
          </a:bodyPr>
          <a:lstStyle/>
          <a:p>
            <a:pPr algn="just" rtl="1"/>
            <a:r>
              <a:rPr lang="ar-IQ" sz="2800" b="1" dirty="0">
                <a:solidFill>
                  <a:srgbClr val="FFFF00"/>
                </a:solidFill>
                <a:ea typeface="Calibri" panose="020F0502020204030204" pitchFamily="34" charset="0"/>
                <a:cs typeface="Simplified Arabic" panose="02020603050405020304" pitchFamily="18" charset="-78"/>
              </a:rPr>
              <a:t>تتميز </a:t>
            </a:r>
            <a:r>
              <a:rPr lang="ar-IQ" sz="2800" b="1" dirty="0" smtClean="0">
                <a:solidFill>
                  <a:srgbClr val="FFFF00"/>
                </a:solidFill>
                <a:ea typeface="Calibri" panose="020F0502020204030204" pitchFamily="34" charset="0"/>
                <a:cs typeface="Simplified Arabic" panose="02020603050405020304" pitchFamily="18" charset="-78"/>
              </a:rPr>
              <a:t>الجدارية الاشورية </a:t>
            </a:r>
            <a:r>
              <a:rPr lang="ar-IQ" sz="2800" b="1" dirty="0">
                <a:solidFill>
                  <a:srgbClr val="FFFF00"/>
                </a:solidFill>
                <a:ea typeface="Calibri" panose="020F0502020204030204" pitchFamily="34" charset="0"/>
                <a:cs typeface="Simplified Arabic" panose="02020603050405020304" pitchFamily="18" charset="-78"/>
              </a:rPr>
              <a:t>بالدّراسة العلمية المتقدمة لتشريح الأجسام </a:t>
            </a:r>
            <a:r>
              <a:rPr lang="ar-IQ" sz="2800" b="1" dirty="0" smtClean="0">
                <a:solidFill>
                  <a:srgbClr val="FFFF00"/>
                </a:solidFill>
                <a:ea typeface="Calibri" panose="020F0502020204030204" pitchFamily="34" charset="0"/>
                <a:cs typeface="Simplified Arabic" panose="02020603050405020304" pitchFamily="18" charset="-78"/>
              </a:rPr>
              <a:t>وتفاوت </a:t>
            </a:r>
            <a:r>
              <a:rPr lang="ar-IQ" sz="2800" b="1" dirty="0">
                <a:solidFill>
                  <a:srgbClr val="FFFF00"/>
                </a:solidFill>
                <a:ea typeface="Calibri" panose="020F0502020204030204" pitchFamily="34" charset="0"/>
                <a:cs typeface="Simplified Arabic" panose="02020603050405020304" pitchFamily="18" charset="-78"/>
              </a:rPr>
              <a:t>مستويات السّطوح النّحتية بين الارتفاع والانخفاض </a:t>
            </a:r>
            <a:r>
              <a:rPr lang="ar-IQ" sz="2800" b="1" dirty="0" smtClean="0">
                <a:solidFill>
                  <a:srgbClr val="FFFF00"/>
                </a:solidFill>
                <a:ea typeface="Calibri" panose="020F0502020204030204" pitchFamily="34" charset="0"/>
                <a:cs typeface="Simplified Arabic" panose="02020603050405020304" pitchFamily="18" charset="-78"/>
              </a:rPr>
              <a:t>والذي </a:t>
            </a:r>
            <a:r>
              <a:rPr lang="ar-IQ" sz="2800" b="1" dirty="0">
                <a:solidFill>
                  <a:srgbClr val="FFFF00"/>
                </a:solidFill>
                <a:ea typeface="Calibri" panose="020F0502020204030204" pitchFamily="34" charset="0"/>
                <a:cs typeface="Simplified Arabic" panose="02020603050405020304" pitchFamily="18" charset="-78"/>
              </a:rPr>
              <a:t>ميز الاشكال بومضات من الظّل والضّوء، </a:t>
            </a:r>
            <a:r>
              <a:rPr lang="ar-IQ" sz="2800" b="1" dirty="0" err="1">
                <a:solidFill>
                  <a:srgbClr val="FFFF00"/>
                </a:solidFill>
                <a:ea typeface="Calibri" panose="020F0502020204030204" pitchFamily="34" charset="0"/>
                <a:cs typeface="Simplified Arabic" panose="02020603050405020304" pitchFamily="18" charset="-78"/>
              </a:rPr>
              <a:t>وتقابلات</a:t>
            </a:r>
            <a:r>
              <a:rPr lang="ar-IQ" sz="2800" b="1" dirty="0">
                <a:solidFill>
                  <a:srgbClr val="FFFF00"/>
                </a:solidFill>
                <a:ea typeface="Calibri" panose="020F0502020204030204" pitchFamily="34" charset="0"/>
                <a:cs typeface="Simplified Arabic" panose="02020603050405020304" pitchFamily="18" charset="-78"/>
              </a:rPr>
              <a:t> </a:t>
            </a:r>
            <a:r>
              <a:rPr lang="ar-IQ" sz="2800" b="1" dirty="0" smtClean="0">
                <a:solidFill>
                  <a:srgbClr val="FFFF00"/>
                </a:solidFill>
                <a:ea typeface="Calibri" panose="020F0502020204030204" pitchFamily="34" charset="0"/>
                <a:cs typeface="Simplified Arabic" panose="02020603050405020304" pitchFamily="18" charset="-78"/>
              </a:rPr>
              <a:t>المساحات الخشنة </a:t>
            </a:r>
            <a:r>
              <a:rPr lang="ar-IQ" sz="2800" b="1" dirty="0">
                <a:solidFill>
                  <a:srgbClr val="FFFF00"/>
                </a:solidFill>
                <a:ea typeface="Calibri" panose="020F0502020204030204" pitchFamily="34" charset="0"/>
                <a:cs typeface="Simplified Arabic" panose="02020603050405020304" pitchFamily="18" charset="-78"/>
              </a:rPr>
              <a:t>والنّاعمة على السّطوح البصرية للأشكال. كلها منظومة علاقات شكلية متبادلة </a:t>
            </a:r>
            <a:r>
              <a:rPr lang="ar-IQ" sz="2800" b="1" dirty="0" smtClean="0">
                <a:solidFill>
                  <a:srgbClr val="FFFF00"/>
                </a:solidFill>
                <a:ea typeface="Calibri" panose="020F0502020204030204" pitchFamily="34" charset="0"/>
                <a:cs typeface="Simplified Arabic" panose="02020603050405020304" pitchFamily="18" charset="-78"/>
              </a:rPr>
              <a:t>التّفاعل، </a:t>
            </a:r>
            <a:r>
              <a:rPr lang="ar-IQ" sz="2800" b="1" dirty="0">
                <a:solidFill>
                  <a:srgbClr val="FFFF00"/>
                </a:solidFill>
                <a:ea typeface="Calibri" panose="020F0502020204030204" pitchFamily="34" charset="0"/>
                <a:cs typeface="Simplified Arabic" panose="02020603050405020304" pitchFamily="18" charset="-78"/>
              </a:rPr>
              <a:t>التي ستبقى مهما طال الزّمن اهم روائع النّحت في المتحف البريطاني بلندن</a:t>
            </a:r>
            <a:endParaRPr lang="en-US" sz="2800" b="1" dirty="0">
              <a:solidFill>
                <a:srgbClr val="FFFF00"/>
              </a:solidFill>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3680" y="2407024"/>
            <a:ext cx="5034920" cy="3966883"/>
          </a:xfrm>
          <a:prstGeom prst="rect">
            <a:avLst/>
          </a:prstGeom>
        </p:spPr>
      </p:pic>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72" y="2407024"/>
            <a:ext cx="5814733" cy="3965518"/>
          </a:xfrm>
          <a:prstGeom prst="rect">
            <a:avLst/>
          </a:prstGeom>
        </p:spPr>
      </p:pic>
    </p:spTree>
    <p:extLst>
      <p:ext uri="{BB962C8B-B14F-4D97-AF65-F5344CB8AC3E}">
        <p14:creationId xmlns:p14="http://schemas.microsoft.com/office/powerpoint/2010/main" val="4112507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082" y="692803"/>
            <a:ext cx="10354236" cy="5667656"/>
          </a:xfrm>
          <a:prstGeom prst="rect">
            <a:avLst/>
          </a:prstGeom>
        </p:spPr>
      </p:pic>
    </p:spTree>
    <p:extLst>
      <p:ext uri="{BB962C8B-B14F-4D97-AF65-F5344CB8AC3E}">
        <p14:creationId xmlns:p14="http://schemas.microsoft.com/office/powerpoint/2010/main" val="96855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a:xfrm>
            <a:off x="726141" y="1116106"/>
            <a:ext cx="10851777" cy="1569660"/>
          </a:xfrm>
          <a:prstGeom prst="rect">
            <a:avLst/>
          </a:prstGeom>
        </p:spPr>
        <p:txBody>
          <a:bodyPr wrap="square">
            <a:spAutoFit/>
          </a:bodyPr>
          <a:lstStyle/>
          <a:p>
            <a:pPr algn="just" rtl="1"/>
            <a:r>
              <a:rPr lang="ar-IQ" sz="3200" dirty="0">
                <a:solidFill>
                  <a:schemeClr val="accent5">
                    <a:lumMod val="20000"/>
                    <a:lumOff val="80000"/>
                  </a:schemeClr>
                </a:solidFill>
                <a:ea typeface="Times New Roman" panose="02020603050405020304" pitchFamily="18" charset="0"/>
                <a:cs typeface="Simplified Arabic" panose="02020603050405020304" pitchFamily="18" charset="-78"/>
              </a:rPr>
              <a:t>تخطط الخطوط الخارجية للأشكال اولا باستخدام اللون الاسود والاحمر قبل وضع </a:t>
            </a:r>
            <a:r>
              <a:rPr lang="ar-IQ" sz="3200" dirty="0" smtClean="0">
                <a:solidFill>
                  <a:schemeClr val="accent5">
                    <a:lumMod val="20000"/>
                    <a:lumOff val="80000"/>
                  </a:schemeClr>
                </a:solidFill>
                <a:ea typeface="Times New Roman" panose="02020603050405020304" pitchFamily="18" charset="0"/>
                <a:cs typeface="Simplified Arabic" panose="02020603050405020304" pitchFamily="18" charset="-78"/>
              </a:rPr>
              <a:t>الالوان، </a:t>
            </a:r>
            <a:r>
              <a:rPr lang="ar-IQ" sz="3200" dirty="0">
                <a:solidFill>
                  <a:schemeClr val="accent5">
                    <a:lumMod val="20000"/>
                    <a:lumOff val="80000"/>
                  </a:schemeClr>
                </a:solidFill>
                <a:ea typeface="Times New Roman" panose="02020603050405020304" pitchFamily="18" charset="0"/>
                <a:cs typeface="Simplified Arabic" panose="02020603050405020304" pitchFamily="18" charset="-78"/>
              </a:rPr>
              <a:t>ومن ثم ترسم تفاصيل الاشكال الداخلية </a:t>
            </a:r>
            <a:r>
              <a:rPr lang="ar-IQ" sz="3200" dirty="0" smtClean="0">
                <a:solidFill>
                  <a:schemeClr val="accent5">
                    <a:lumMod val="20000"/>
                    <a:lumOff val="80000"/>
                  </a:schemeClr>
                </a:solidFill>
                <a:ea typeface="Times New Roman" panose="02020603050405020304" pitchFamily="18" charset="0"/>
                <a:cs typeface="Simplified Arabic" panose="02020603050405020304" pitchFamily="18" charset="-78"/>
              </a:rPr>
              <a:t>بالألوان </a:t>
            </a:r>
            <a:r>
              <a:rPr lang="ar-IQ" sz="3200" dirty="0">
                <a:solidFill>
                  <a:schemeClr val="accent5">
                    <a:lumMod val="20000"/>
                    <a:lumOff val="80000"/>
                  </a:schemeClr>
                </a:solidFill>
                <a:ea typeface="Times New Roman" panose="02020603050405020304" pitchFamily="18" charset="0"/>
                <a:cs typeface="Simplified Arabic" panose="02020603050405020304" pitchFamily="18" charset="-78"/>
              </a:rPr>
              <a:t>المرغوبة في الجو اللوني العام للرسوم الجدارية الاشورية واكثرها شيوعا الاحمر والاسود والابيض </a:t>
            </a:r>
            <a:r>
              <a:rPr lang="ar-IQ" sz="3200" dirty="0" smtClean="0">
                <a:solidFill>
                  <a:schemeClr val="accent5">
                    <a:lumMod val="20000"/>
                    <a:lumOff val="80000"/>
                  </a:schemeClr>
                </a:solidFill>
                <a:ea typeface="Times New Roman" panose="02020603050405020304" pitchFamily="18" charset="0"/>
                <a:cs typeface="Simplified Arabic" panose="02020603050405020304" pitchFamily="18" charset="-78"/>
              </a:rPr>
              <a:t>والازرق.</a:t>
            </a:r>
            <a:endParaRPr lang="en-US" sz="3200" dirty="0">
              <a:solidFill>
                <a:schemeClr val="accent5">
                  <a:lumMod val="20000"/>
                  <a:lumOff val="80000"/>
                </a:schemeClr>
              </a:solidFill>
            </a:endParaRPr>
          </a:p>
        </p:txBody>
      </p:sp>
      <p:sp>
        <p:nvSpPr>
          <p:cNvPr id="10" name="مستطيل 9"/>
          <p:cNvSpPr/>
          <p:nvPr/>
        </p:nvSpPr>
        <p:spPr>
          <a:xfrm>
            <a:off x="457201" y="2967335"/>
            <a:ext cx="11214846" cy="1077218"/>
          </a:xfrm>
          <a:prstGeom prst="rect">
            <a:avLst/>
          </a:prstGeom>
        </p:spPr>
        <p:txBody>
          <a:bodyPr wrap="square">
            <a:spAutoFit/>
          </a:bodyPr>
          <a:lstStyle/>
          <a:p>
            <a:pPr algn="just" rtl="1"/>
            <a:r>
              <a:rPr lang="ar-IQ" sz="3200" b="1" dirty="0">
                <a:solidFill>
                  <a:srgbClr val="FFC000"/>
                </a:solidFill>
                <a:ea typeface="Times New Roman" panose="02020603050405020304" pitchFamily="18" charset="0"/>
                <a:cs typeface="Simplified Arabic" panose="02020603050405020304" pitchFamily="18" charset="-78"/>
              </a:rPr>
              <a:t>تشتهر </a:t>
            </a:r>
            <a:r>
              <a:rPr lang="ar-IQ" sz="3200" b="1" dirty="0" smtClean="0">
                <a:solidFill>
                  <a:srgbClr val="FFC000"/>
                </a:solidFill>
                <a:ea typeface="Times New Roman" panose="02020603050405020304" pitchFamily="18" charset="0"/>
                <a:cs typeface="Simplified Arabic" panose="02020603050405020304" pitchFamily="18" charset="-78"/>
              </a:rPr>
              <a:t>بانسجام </a:t>
            </a:r>
            <a:r>
              <a:rPr lang="ar-IQ" sz="3200" b="1" dirty="0">
                <a:solidFill>
                  <a:srgbClr val="FFC000"/>
                </a:solidFill>
                <a:ea typeface="Times New Roman" panose="02020603050405020304" pitchFamily="18" charset="0"/>
                <a:cs typeface="Simplified Arabic" panose="02020603050405020304" pitchFamily="18" charset="-78"/>
              </a:rPr>
              <a:t>وتجانس الوانها ذلك لان الرسام الاشوري قد اتقن اسلوب تدرج الالوان في الرسم من الدرجة الشفافة الى الدرجة النصف معتمة حتى الالوان الداكنة </a:t>
            </a:r>
            <a:endParaRPr lang="en-US" sz="3200" b="1" dirty="0">
              <a:solidFill>
                <a:srgbClr val="FFC000"/>
              </a:solidFill>
            </a:endParaRPr>
          </a:p>
        </p:txBody>
      </p:sp>
      <p:sp>
        <p:nvSpPr>
          <p:cNvPr id="11" name="مستطيل 10"/>
          <p:cNvSpPr/>
          <p:nvPr/>
        </p:nvSpPr>
        <p:spPr>
          <a:xfrm>
            <a:off x="457201" y="4326122"/>
            <a:ext cx="11214845" cy="954107"/>
          </a:xfrm>
          <a:prstGeom prst="rect">
            <a:avLst/>
          </a:prstGeom>
        </p:spPr>
        <p:txBody>
          <a:bodyPr wrap="square">
            <a:spAutoFit/>
          </a:bodyPr>
          <a:lstStyle/>
          <a:p>
            <a:pPr algn="just" rtl="1"/>
            <a:r>
              <a:rPr lang="ar-IQ" sz="2800" b="1" dirty="0" smtClean="0">
                <a:solidFill>
                  <a:schemeClr val="accent5">
                    <a:lumMod val="40000"/>
                    <a:lumOff val="60000"/>
                  </a:schemeClr>
                </a:solidFill>
                <a:ea typeface="Times New Roman" panose="02020603050405020304" pitchFamily="18" charset="0"/>
                <a:cs typeface="Simplified Arabic" panose="02020603050405020304" pitchFamily="18" charset="-78"/>
              </a:rPr>
              <a:t>نفذت الوحدات البشرية </a:t>
            </a:r>
            <a:r>
              <a:rPr lang="ar-IQ" sz="2800" b="1" dirty="0">
                <a:solidFill>
                  <a:schemeClr val="accent5">
                    <a:lumMod val="40000"/>
                    <a:lumOff val="60000"/>
                  </a:schemeClr>
                </a:solidFill>
                <a:ea typeface="Times New Roman" panose="02020603050405020304" pitchFamily="18" charset="0"/>
                <a:cs typeface="Simplified Arabic" panose="02020603050405020304" pitchFamily="18" charset="-78"/>
              </a:rPr>
              <a:t>والحيوانية، </a:t>
            </a:r>
            <a:r>
              <a:rPr lang="ar-IQ" sz="2800" b="1" dirty="0" smtClean="0">
                <a:solidFill>
                  <a:schemeClr val="accent5">
                    <a:lumMod val="40000"/>
                    <a:lumOff val="60000"/>
                  </a:schemeClr>
                </a:solidFill>
                <a:ea typeface="Times New Roman" panose="02020603050405020304" pitchFamily="18" charset="0"/>
                <a:cs typeface="Simplified Arabic" panose="02020603050405020304" pitchFamily="18" charset="-78"/>
              </a:rPr>
              <a:t>بمبالغة </a:t>
            </a:r>
            <a:r>
              <a:rPr lang="ar-IQ" sz="2800" b="1" dirty="0">
                <a:solidFill>
                  <a:schemeClr val="accent5">
                    <a:lumMod val="40000"/>
                    <a:lumOff val="60000"/>
                  </a:schemeClr>
                </a:solidFill>
                <a:ea typeface="Times New Roman" panose="02020603050405020304" pitchFamily="18" charset="0"/>
                <a:cs typeface="Simplified Arabic" panose="02020603050405020304" pitchFamily="18" charset="-78"/>
              </a:rPr>
              <a:t>في توضيح عضلات اجسامها، وبالدقة المتناهية في توضيح تفاصيل نسيج الملابس وابراز حليتها </a:t>
            </a:r>
            <a:r>
              <a:rPr lang="ar-IQ" sz="2800" b="1" dirty="0" err="1">
                <a:solidFill>
                  <a:schemeClr val="accent5">
                    <a:lumMod val="40000"/>
                    <a:lumOff val="60000"/>
                  </a:schemeClr>
                </a:solidFill>
                <a:ea typeface="Times New Roman" panose="02020603050405020304" pitchFamily="18" charset="0"/>
                <a:cs typeface="Simplified Arabic" panose="02020603050405020304" pitchFamily="18" charset="-78"/>
              </a:rPr>
              <a:t>التزيينية</a:t>
            </a:r>
            <a:r>
              <a:rPr lang="ar-IQ" sz="2800" b="1" dirty="0">
                <a:solidFill>
                  <a:schemeClr val="accent5">
                    <a:lumMod val="40000"/>
                    <a:lumOff val="60000"/>
                  </a:schemeClr>
                </a:solidFill>
                <a:ea typeface="Times New Roman" panose="02020603050405020304" pitchFamily="18" charset="0"/>
                <a:cs typeface="Simplified Arabic" panose="02020603050405020304" pitchFamily="18" charset="-78"/>
              </a:rPr>
              <a:t> كالزركشة والاهداب </a:t>
            </a:r>
            <a:r>
              <a:rPr lang="ar-IQ" sz="2800" b="1" dirty="0" err="1" smtClean="0">
                <a:solidFill>
                  <a:schemeClr val="accent5">
                    <a:lumMod val="40000"/>
                    <a:lumOff val="60000"/>
                  </a:schemeClr>
                </a:solidFill>
                <a:ea typeface="Times New Roman" panose="02020603050405020304" pitchFamily="18" charset="0"/>
                <a:cs typeface="Simplified Arabic" panose="02020603050405020304" pitchFamily="18" charset="-78"/>
              </a:rPr>
              <a:t>وبالوانها</a:t>
            </a:r>
            <a:r>
              <a:rPr lang="ar-IQ" sz="2800" b="1" dirty="0" smtClean="0">
                <a:solidFill>
                  <a:schemeClr val="accent5">
                    <a:lumMod val="40000"/>
                    <a:lumOff val="60000"/>
                  </a:schemeClr>
                </a:solidFill>
                <a:ea typeface="Times New Roman" panose="02020603050405020304" pitchFamily="18" charset="0"/>
                <a:cs typeface="Simplified Arabic" panose="02020603050405020304" pitchFamily="18" charset="-78"/>
              </a:rPr>
              <a:t> الحقيقية.</a:t>
            </a:r>
            <a:endParaRPr lang="en-US" sz="2800" b="1" dirty="0">
              <a:solidFill>
                <a:schemeClr val="accent5">
                  <a:lumMod val="40000"/>
                  <a:lumOff val="60000"/>
                </a:schemeClr>
              </a:solidFill>
            </a:endParaRPr>
          </a:p>
        </p:txBody>
      </p:sp>
    </p:spTree>
    <p:extLst>
      <p:ext uri="{BB962C8B-B14F-4D97-AF65-F5344CB8AC3E}">
        <p14:creationId xmlns:p14="http://schemas.microsoft.com/office/powerpoint/2010/main" val="1368464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70647" y="1143001"/>
            <a:ext cx="11214847" cy="1077218"/>
          </a:xfrm>
          <a:prstGeom prst="rect">
            <a:avLst/>
          </a:prstGeom>
        </p:spPr>
        <p:txBody>
          <a:bodyPr wrap="square">
            <a:spAutoFit/>
          </a:bodyPr>
          <a:lstStyle/>
          <a:p>
            <a:pPr algn="just" rtl="1"/>
            <a:r>
              <a:rPr lang="ar-IQ" sz="3200" dirty="0">
                <a:solidFill>
                  <a:schemeClr val="accent4">
                    <a:lumMod val="40000"/>
                    <a:lumOff val="60000"/>
                  </a:schemeClr>
                </a:solidFill>
                <a:ea typeface="Times New Roman" panose="02020603050405020304" pitchFamily="18" charset="0"/>
                <a:cs typeface="Simplified Arabic" panose="02020603050405020304" pitchFamily="18" charset="-78"/>
              </a:rPr>
              <a:t>تتطابق مواضيع الرسم الجداري مع مواضيع النحت البارز لان كلا النوعين يتم </a:t>
            </a:r>
            <a:r>
              <a:rPr lang="ar-IQ" sz="3200" dirty="0" smtClean="0">
                <a:solidFill>
                  <a:schemeClr val="accent4">
                    <a:lumMod val="40000"/>
                    <a:lumOff val="60000"/>
                  </a:schemeClr>
                </a:solidFill>
                <a:ea typeface="Times New Roman" panose="02020603050405020304" pitchFamily="18" charset="0"/>
                <a:cs typeface="Simplified Arabic" panose="02020603050405020304" pitchFamily="18" charset="-78"/>
              </a:rPr>
              <a:t>بإرادة </a:t>
            </a:r>
            <a:r>
              <a:rPr lang="ar-IQ" sz="3200" dirty="0">
                <a:solidFill>
                  <a:schemeClr val="accent4">
                    <a:lumMod val="40000"/>
                    <a:lumOff val="60000"/>
                  </a:schemeClr>
                </a:solidFill>
                <a:ea typeface="Times New Roman" panose="02020603050405020304" pitchFamily="18" charset="0"/>
                <a:cs typeface="Simplified Arabic" panose="02020603050405020304" pitchFamily="18" charset="-78"/>
              </a:rPr>
              <a:t>ملكية واحدة تتلهف دوما لتخليد </a:t>
            </a:r>
            <a:r>
              <a:rPr lang="ar-IQ" sz="3200" dirty="0" smtClean="0">
                <a:solidFill>
                  <a:schemeClr val="accent4">
                    <a:lumMod val="40000"/>
                    <a:lumOff val="60000"/>
                  </a:schemeClr>
                </a:solidFill>
                <a:ea typeface="Times New Roman" panose="02020603050405020304" pitchFamily="18" charset="0"/>
                <a:cs typeface="Simplified Arabic" panose="02020603050405020304" pitchFamily="18" charset="-78"/>
              </a:rPr>
              <a:t>أعمالها.</a:t>
            </a:r>
            <a:endParaRPr lang="en-US" sz="3200" dirty="0">
              <a:solidFill>
                <a:schemeClr val="accent4">
                  <a:lumMod val="40000"/>
                  <a:lumOff val="60000"/>
                </a:schemeClr>
              </a:solidFill>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847" y="2220219"/>
            <a:ext cx="8148918" cy="4140239"/>
          </a:xfrm>
          <a:prstGeom prst="rect">
            <a:avLst/>
          </a:prstGeom>
        </p:spPr>
      </p:pic>
    </p:spTree>
    <p:extLst>
      <p:ext uri="{BB962C8B-B14F-4D97-AF65-F5344CB8AC3E}">
        <p14:creationId xmlns:p14="http://schemas.microsoft.com/office/powerpoint/2010/main" val="503177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4823" y="460560"/>
            <a:ext cx="4074459" cy="6394394"/>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518" y="460560"/>
            <a:ext cx="3699623" cy="6397439"/>
          </a:xfrm>
          <a:prstGeom prst="rect">
            <a:avLst/>
          </a:prstGeom>
        </p:spPr>
      </p:pic>
      <p:pic>
        <p:nvPicPr>
          <p:cNvPr id="6" name="صورة 5"/>
          <p:cNvPicPr>
            <a:picLocks noChangeAspect="1"/>
          </p:cNvPicPr>
          <p:nvPr/>
        </p:nvPicPr>
        <p:blipFill>
          <a:blip r:embed="rId4"/>
          <a:stretch>
            <a:fillRect/>
          </a:stretch>
        </p:blipFill>
        <p:spPr>
          <a:xfrm>
            <a:off x="4377184" y="726142"/>
            <a:ext cx="3065595" cy="4397187"/>
          </a:xfrm>
          <a:prstGeom prst="rect">
            <a:avLst/>
          </a:prstGeom>
        </p:spPr>
      </p:pic>
    </p:spTree>
    <p:extLst>
      <p:ext uri="{BB962C8B-B14F-4D97-AF65-F5344CB8AC3E}">
        <p14:creationId xmlns:p14="http://schemas.microsoft.com/office/powerpoint/2010/main" val="3151105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51329" y="578224"/>
            <a:ext cx="11107271" cy="5632311"/>
          </a:xfrm>
          <a:prstGeom prst="rect">
            <a:avLst/>
          </a:prstGeom>
        </p:spPr>
        <p:txBody>
          <a:bodyPr wrap="square">
            <a:spAutoFit/>
          </a:bodyPr>
          <a:lstStyle/>
          <a:p>
            <a:pPr algn="just" rtl="1"/>
            <a:r>
              <a:rPr lang="ar-IQ" sz="4000" b="1" dirty="0" smtClean="0">
                <a:solidFill>
                  <a:srgbClr val="FFFF00"/>
                </a:solidFill>
                <a:ea typeface="Calibri" panose="020F0502020204030204" pitchFamily="34" charset="0"/>
                <a:cs typeface="Simplified Arabic" panose="02020603050405020304" pitchFamily="18" charset="-78"/>
              </a:rPr>
              <a:t>تتوقف </a:t>
            </a:r>
            <a:r>
              <a:rPr lang="ar-IQ" sz="4000" b="1" dirty="0">
                <a:solidFill>
                  <a:srgbClr val="FFFF00"/>
                </a:solidFill>
                <a:ea typeface="Calibri" panose="020F0502020204030204" pitchFamily="34" charset="0"/>
                <a:cs typeface="Simplified Arabic" panose="02020603050405020304" pitchFamily="18" charset="-78"/>
              </a:rPr>
              <a:t>خاصية المعنى الكامن في المشهد </a:t>
            </a:r>
            <a:r>
              <a:rPr lang="ar-IQ" sz="4000" b="1" dirty="0" err="1">
                <a:solidFill>
                  <a:srgbClr val="FFFF00"/>
                </a:solidFill>
                <a:ea typeface="Calibri" panose="020F0502020204030204" pitchFamily="34" charset="0"/>
                <a:cs typeface="Simplified Arabic" panose="02020603050405020304" pitchFamily="18" charset="-78"/>
              </a:rPr>
              <a:t>النحتي</a:t>
            </a:r>
            <a:r>
              <a:rPr lang="ar-IQ" sz="4000" b="1" dirty="0">
                <a:solidFill>
                  <a:srgbClr val="FFFF00"/>
                </a:solidFill>
                <a:ea typeface="Calibri" panose="020F0502020204030204" pitchFamily="34" charset="0"/>
                <a:cs typeface="Simplified Arabic" panose="02020603050405020304" pitchFamily="18" charset="-78"/>
              </a:rPr>
              <a:t> على نوعية الحيوان الصريع. فمثلا اعتماد </a:t>
            </a:r>
            <a:r>
              <a:rPr lang="ar-SA" sz="4000" b="1" dirty="0">
                <a:solidFill>
                  <a:srgbClr val="FFFF00"/>
                </a:solidFill>
                <a:ea typeface="Calibri" panose="020F0502020204030204" pitchFamily="34" charset="0"/>
                <a:cs typeface="Simplified Arabic" panose="02020603050405020304" pitchFamily="18" charset="-78"/>
              </a:rPr>
              <a:t>الأسد </a:t>
            </a:r>
            <a:r>
              <a:rPr lang="ar-IQ" sz="4000" b="1" dirty="0">
                <a:solidFill>
                  <a:srgbClr val="FFFF00"/>
                </a:solidFill>
                <a:ea typeface="Calibri" panose="020F0502020204030204" pitchFamily="34" charset="0"/>
                <a:cs typeface="Simplified Arabic" panose="02020603050405020304" pitchFamily="18" charset="-78"/>
              </a:rPr>
              <a:t>الذي تنفتح عليه الكثير من </a:t>
            </a:r>
            <a:r>
              <a:rPr lang="ar-IQ" sz="4000" b="1" dirty="0" err="1">
                <a:solidFill>
                  <a:srgbClr val="FFFF00"/>
                </a:solidFill>
                <a:ea typeface="Calibri" panose="020F0502020204030204" pitchFamily="34" charset="0"/>
                <a:cs typeface="Simplified Arabic" panose="02020603050405020304" pitchFamily="18" charset="-78"/>
              </a:rPr>
              <a:t>التاويلات</a:t>
            </a:r>
            <a:r>
              <a:rPr lang="ar-IQ" sz="4000" b="1" dirty="0">
                <a:solidFill>
                  <a:srgbClr val="FFFF00"/>
                </a:solidFill>
                <a:ea typeface="Calibri" panose="020F0502020204030204" pitchFamily="34" charset="0"/>
                <a:cs typeface="Simplified Arabic" panose="02020603050405020304" pitchFamily="18" charset="-78"/>
              </a:rPr>
              <a:t> واهمها قتل رمز الشر والخطر في الوجود، </a:t>
            </a:r>
            <a:r>
              <a:rPr lang="ar-SA" sz="4000" b="1" dirty="0">
                <a:solidFill>
                  <a:srgbClr val="FFFF00"/>
                </a:solidFill>
                <a:ea typeface="Calibri" panose="020F0502020204030204" pitchFamily="34" charset="0"/>
                <a:cs typeface="Simplified Arabic" panose="02020603050405020304" pitchFamily="18" charset="-78"/>
              </a:rPr>
              <a:t>وإبراز </a:t>
            </a:r>
            <a:r>
              <a:rPr lang="ar-IQ" sz="4000" b="1" dirty="0">
                <a:solidFill>
                  <a:srgbClr val="FFFF00"/>
                </a:solidFill>
                <a:ea typeface="Calibri" panose="020F0502020204030204" pitchFamily="34" charset="0"/>
                <a:cs typeface="Simplified Arabic" panose="02020603050405020304" pitchFamily="18" charset="-78"/>
              </a:rPr>
              <a:t>شجاعة الملوك، حيث استلم الفكر الاشوري خطابات العصور السابقة مثل العصر </a:t>
            </a:r>
            <a:r>
              <a:rPr lang="ar-IQ" sz="4000" b="1" dirty="0" err="1" smtClean="0">
                <a:solidFill>
                  <a:srgbClr val="FFFF00"/>
                </a:solidFill>
                <a:ea typeface="Calibri" panose="020F0502020204030204" pitchFamily="34" charset="0"/>
                <a:cs typeface="Simplified Arabic" panose="02020603050405020304" pitchFamily="18" charset="-78"/>
              </a:rPr>
              <a:t>الاكدي</a:t>
            </a:r>
            <a:r>
              <a:rPr lang="ar-IQ" sz="4000" b="1" dirty="0" smtClean="0">
                <a:solidFill>
                  <a:srgbClr val="FFFF00"/>
                </a:solidFill>
                <a:ea typeface="Calibri" panose="020F0502020204030204" pitchFamily="34" charset="0"/>
                <a:cs typeface="Simplified Arabic" panose="02020603050405020304" pitchFamily="18" charset="-78"/>
              </a:rPr>
              <a:t>، </a:t>
            </a:r>
            <a:r>
              <a:rPr lang="ar-IQ" sz="4000" b="1" dirty="0">
                <a:solidFill>
                  <a:srgbClr val="FFFF00"/>
                </a:solidFill>
                <a:ea typeface="Calibri" panose="020F0502020204030204" pitchFamily="34" charset="0"/>
                <a:cs typeface="Simplified Arabic" panose="02020603050405020304" pitchFamily="18" charset="-78"/>
              </a:rPr>
              <a:t>والنهضة </a:t>
            </a:r>
            <a:r>
              <a:rPr lang="ar-IQ" sz="4000" b="1" dirty="0" smtClean="0">
                <a:solidFill>
                  <a:srgbClr val="FFFF00"/>
                </a:solidFill>
                <a:ea typeface="Calibri" panose="020F0502020204030204" pitchFamily="34" charset="0"/>
                <a:cs typeface="Simplified Arabic" panose="02020603050405020304" pitchFamily="18" charset="-78"/>
              </a:rPr>
              <a:t>السومري، </a:t>
            </a:r>
            <a:r>
              <a:rPr lang="ar-IQ" sz="4000" b="1" dirty="0">
                <a:solidFill>
                  <a:srgbClr val="FFFF00"/>
                </a:solidFill>
                <a:ea typeface="Calibri" panose="020F0502020204030204" pitchFamily="34" charset="0"/>
                <a:cs typeface="Simplified Arabic" panose="02020603050405020304" pitchFamily="18" charset="-78"/>
              </a:rPr>
              <a:t>والبابلي القديم، </a:t>
            </a:r>
            <a:r>
              <a:rPr lang="ar-IQ" sz="4000" b="1" dirty="0" smtClean="0">
                <a:solidFill>
                  <a:srgbClr val="FFFF00"/>
                </a:solidFill>
                <a:ea typeface="Calibri" panose="020F0502020204030204" pitchFamily="34" charset="0"/>
                <a:cs typeface="Simplified Arabic" panose="02020603050405020304" pitchFamily="18" charset="-78"/>
              </a:rPr>
              <a:t>بعّد </a:t>
            </a:r>
            <a:r>
              <a:rPr lang="ar-SA" sz="4000" b="1" dirty="0">
                <a:solidFill>
                  <a:srgbClr val="FFFF00"/>
                </a:solidFill>
                <a:ea typeface="Calibri" panose="020F0502020204030204" pitchFamily="34" charset="0"/>
                <a:cs typeface="Simplified Arabic" panose="02020603050405020304" pitchFamily="18" charset="-78"/>
              </a:rPr>
              <a:t>الأسد </a:t>
            </a:r>
            <a:r>
              <a:rPr lang="ar-IQ" sz="4000" b="1" dirty="0">
                <a:solidFill>
                  <a:srgbClr val="FFFF00"/>
                </a:solidFill>
                <a:ea typeface="Calibri" panose="020F0502020204030204" pitchFamily="34" charset="0"/>
                <a:cs typeface="Simplified Arabic" panose="02020603050405020304" pitchFamily="18" charset="-78"/>
              </a:rPr>
              <a:t>رمز الفناء في </a:t>
            </a:r>
            <a:r>
              <a:rPr lang="ar-IQ" sz="4000" b="1" dirty="0" smtClean="0">
                <a:solidFill>
                  <a:srgbClr val="FFFF00"/>
                </a:solidFill>
                <a:ea typeface="Calibri" panose="020F0502020204030204" pitchFamily="34" charset="0"/>
                <a:cs typeface="Simplified Arabic" panose="02020603050405020304" pitchFamily="18" charset="-78"/>
              </a:rPr>
              <a:t>الحياة، </a:t>
            </a:r>
            <a:r>
              <a:rPr lang="ar-IQ" sz="4000" b="1" dirty="0">
                <a:solidFill>
                  <a:srgbClr val="FFFF00"/>
                </a:solidFill>
                <a:ea typeface="Calibri" panose="020F0502020204030204" pitchFamily="34" charset="0"/>
                <a:cs typeface="Simplified Arabic" panose="02020603050405020304" pitchFamily="18" charset="-78"/>
              </a:rPr>
              <a:t>ورمز القوة الحارسة في العصور القديمة، فكانت من اهم الطقوس التي على ملوك اشور القيام بها هي الدخول في جولات صراع معها والتي تكون نتيجتها انتصار الملك الذي يعد ممثل </a:t>
            </a:r>
            <a:r>
              <a:rPr lang="ar-IQ" sz="4000" b="1" dirty="0" err="1">
                <a:solidFill>
                  <a:srgbClr val="FFFF00"/>
                </a:solidFill>
                <a:ea typeface="Calibri" panose="020F0502020204030204" pitchFamily="34" charset="0"/>
                <a:cs typeface="Simplified Arabic" panose="02020603050405020304" pitchFamily="18" charset="-78"/>
              </a:rPr>
              <a:t>الالهه</a:t>
            </a:r>
            <a:r>
              <a:rPr lang="ar-IQ" sz="4000" b="1" dirty="0">
                <a:solidFill>
                  <a:srgbClr val="FFFF00"/>
                </a:solidFill>
                <a:ea typeface="Calibri" panose="020F0502020204030204" pitchFamily="34" charset="0"/>
                <a:cs typeface="Simplified Arabic" panose="02020603050405020304" pitchFamily="18" charset="-78"/>
              </a:rPr>
              <a:t> في حكم البش</a:t>
            </a:r>
            <a:endParaRPr lang="en-US" sz="4000" b="1" dirty="0">
              <a:solidFill>
                <a:srgbClr val="FFFF00"/>
              </a:solidFill>
            </a:endParaRPr>
          </a:p>
        </p:txBody>
      </p:sp>
    </p:spTree>
    <p:extLst>
      <p:ext uri="{BB962C8B-B14F-4D97-AF65-F5344CB8AC3E}">
        <p14:creationId xmlns:p14="http://schemas.microsoft.com/office/powerpoint/2010/main" val="3963768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435" y="537882"/>
            <a:ext cx="11120717" cy="5809130"/>
          </a:xfrm>
          <a:prstGeom prst="rect">
            <a:avLst/>
          </a:prstGeom>
        </p:spPr>
      </p:pic>
    </p:spTree>
    <p:extLst>
      <p:ext uri="{BB962C8B-B14F-4D97-AF65-F5344CB8AC3E}">
        <p14:creationId xmlns:p14="http://schemas.microsoft.com/office/powerpoint/2010/main" val="3374044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435" y="497540"/>
            <a:ext cx="11161059" cy="5836025"/>
          </a:xfrm>
          <a:prstGeom prst="rect">
            <a:avLst/>
          </a:prstGeom>
        </p:spPr>
      </p:pic>
    </p:spTree>
    <p:extLst>
      <p:ext uri="{BB962C8B-B14F-4D97-AF65-F5344CB8AC3E}">
        <p14:creationId xmlns:p14="http://schemas.microsoft.com/office/powerpoint/2010/main" val="9735119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جلس إدارة أيون">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113</TotalTime>
  <Words>586</Words>
  <Application>Microsoft Office PowerPoint</Application>
  <PresentationFormat>ملء الشاشة</PresentationFormat>
  <Paragraphs>18</Paragraphs>
  <Slides>26</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26</vt:i4>
      </vt:variant>
    </vt:vector>
  </HeadingPairs>
  <TitlesOfParts>
    <vt:vector size="33" baseType="lpstr">
      <vt:lpstr>Arial</vt:lpstr>
      <vt:lpstr>Calibri</vt:lpstr>
      <vt:lpstr>Century Gothic</vt:lpstr>
      <vt:lpstr>Simplified Arabic</vt:lpstr>
      <vt:lpstr>Times New Roman</vt:lpstr>
      <vt:lpstr>Wingdings 3</vt:lpstr>
      <vt:lpstr>مجلس إدارة أيون</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nada</dc:creator>
  <cp:lastModifiedBy>nada</cp:lastModifiedBy>
  <cp:revision>15</cp:revision>
  <dcterms:created xsi:type="dcterms:W3CDTF">2019-11-11T15:52:37Z</dcterms:created>
  <dcterms:modified xsi:type="dcterms:W3CDTF">2020-02-29T21:20:09Z</dcterms:modified>
</cp:coreProperties>
</file>