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3" r:id="rId4"/>
    <p:sldId id="294" r:id="rId5"/>
    <p:sldId id="260" r:id="rId6"/>
    <p:sldId id="266" r:id="rId7"/>
    <p:sldId id="295" r:id="rId8"/>
    <p:sldId id="278" r:id="rId9"/>
    <p:sldId id="296" r:id="rId10"/>
    <p:sldId id="257" r:id="rId11"/>
    <p:sldId id="259" r:id="rId12"/>
    <p:sldId id="297" r:id="rId13"/>
    <p:sldId id="262" r:id="rId14"/>
    <p:sldId id="264" r:id="rId15"/>
    <p:sldId id="261" r:id="rId16"/>
    <p:sldId id="263" r:id="rId17"/>
    <p:sldId id="276" r:id="rId18"/>
    <p:sldId id="280" r:id="rId19"/>
    <p:sldId id="267" r:id="rId20"/>
    <p:sldId id="281" r:id="rId21"/>
    <p:sldId id="282" r:id="rId22"/>
    <p:sldId id="283" r:id="rId23"/>
    <p:sldId id="284" r:id="rId24"/>
    <p:sldId id="285" r:id="rId25"/>
    <p:sldId id="286" r:id="rId26"/>
    <p:sldId id="287" r:id="rId27"/>
    <p:sldId id="270" r:id="rId28"/>
    <p:sldId id="271" r:id="rId29"/>
    <p:sldId id="291" r:id="rId30"/>
    <p:sldId id="277" r:id="rId31"/>
    <p:sldId id="298" r:id="rId32"/>
    <p:sldId id="258" r:id="rId33"/>
    <p:sldId id="279" r:id="rId34"/>
    <p:sldId id="265" r:id="rId35"/>
    <p:sldId id="268" r:id="rId36"/>
    <p:sldId id="272" r:id="rId37"/>
    <p:sldId id="274" r:id="rId38"/>
    <p:sldId id="275" r:id="rId39"/>
    <p:sldId id="288" r:id="rId40"/>
    <p:sldId id="289" r:id="rId41"/>
    <p:sldId id="290" r:id="rId42"/>
    <p:sldId id="293" r:id="rId43"/>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102252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6C4A858-FB76-4A5E-A39F-6BA6B364DDD6}"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284090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115206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smtClean="0"/>
              <a:t>انقر لتحرير نمط العنوان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smtClean="0"/>
              <a:t>انقر لتحرير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1D53-459D-411F-A3F2-0619C85F27D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83748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4255416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C4A858-FB76-4A5E-A39F-6BA6B364DDD6}" type="datetimeFigureOut">
              <a:rPr lang="en-US" smtClean="0"/>
              <a:t>2/18/2020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60291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C4A858-FB76-4A5E-A39F-6BA6B364DDD6}" type="datetimeFigureOut">
              <a:rPr lang="en-US" smtClean="0"/>
              <a:t>2/18/2020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889142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1686525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398179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31645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390186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66C4A858-FB76-4A5E-A39F-6BA6B364DDD6}"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25220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66C4A858-FB76-4A5E-A39F-6BA6B364DDD6}"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42666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329022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376423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7" name="Date Placeholder 4"/>
          <p:cNvSpPr>
            <a:spLocks noGrp="1"/>
          </p:cNvSpPr>
          <p:nvPr>
            <p:ph type="dt" sz="half" idx="10"/>
          </p:nvPr>
        </p:nvSpPr>
        <p:spPr/>
        <p:txBody>
          <a:bodyPr/>
          <a:lstStyle/>
          <a:p>
            <a:fld id="{66C4A858-FB76-4A5E-A39F-6BA6B364DDD6}" type="datetimeFigureOut">
              <a:rPr lang="en-US" smtClean="0"/>
              <a:t>2/18/2020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123209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6C4A858-FB76-4A5E-A39F-6BA6B364DDD6}"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1D53-459D-411F-A3F2-0619C85F27D5}" type="slidenum">
              <a:rPr lang="en-US" smtClean="0"/>
              <a:t>‹#›</a:t>
            </a:fld>
            <a:endParaRPr lang="en-US"/>
          </a:p>
        </p:txBody>
      </p:sp>
    </p:spTree>
    <p:extLst>
      <p:ext uri="{BB962C8B-B14F-4D97-AF65-F5344CB8AC3E}">
        <p14:creationId xmlns:p14="http://schemas.microsoft.com/office/powerpoint/2010/main" val="200073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6C4A858-FB76-4A5E-A39F-6BA6B364DDD6}" type="datetimeFigureOut">
              <a:rPr lang="en-US" smtClean="0"/>
              <a:t>2/18/2020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681D53-459D-411F-A3F2-0619C85F27D5}" type="slidenum">
              <a:rPr lang="en-US" smtClean="0"/>
              <a:t>‹#›</a:t>
            </a:fld>
            <a:endParaRPr lang="en-US"/>
          </a:p>
        </p:txBody>
      </p:sp>
    </p:spTree>
    <p:extLst>
      <p:ext uri="{BB962C8B-B14F-4D97-AF65-F5344CB8AC3E}">
        <p14:creationId xmlns:p14="http://schemas.microsoft.com/office/powerpoint/2010/main" val="4451609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97742" y="1147762"/>
            <a:ext cx="10775108" cy="4681538"/>
          </a:xfrm>
        </p:spPr>
        <p:txBody>
          <a:bodyPr/>
          <a:lstStyle/>
          <a:p>
            <a:pPr algn="ctr" rtl="1"/>
            <a:r>
              <a:rPr lang="ar-IQ" sz="9600" b="1" dirty="0">
                <a:solidFill>
                  <a:schemeClr val="accent1">
                    <a:lumMod val="75000"/>
                  </a:schemeClr>
                </a:solidFill>
              </a:rPr>
              <a:t>جداريات السيراميك </a:t>
            </a:r>
            <a:r>
              <a:rPr lang="ar-IQ" sz="9600" b="1" dirty="0" smtClean="0">
                <a:solidFill>
                  <a:schemeClr val="accent1">
                    <a:lumMod val="75000"/>
                  </a:schemeClr>
                </a:solidFill>
              </a:rPr>
              <a:t>البابلية</a:t>
            </a:r>
            <a:r>
              <a:rPr lang="ar-IQ" b="1" dirty="0" smtClean="0"/>
              <a:t/>
            </a:r>
            <a:br>
              <a:rPr lang="ar-IQ" b="1" dirty="0" smtClean="0"/>
            </a:br>
            <a:r>
              <a:rPr lang="ar-IQ" b="1" dirty="0" smtClean="0">
                <a:solidFill>
                  <a:srgbClr val="FF0000"/>
                </a:solidFill>
              </a:rPr>
              <a:t> </a:t>
            </a:r>
            <a:r>
              <a:rPr lang="ar-IQ" sz="8800" b="1" dirty="0">
                <a:solidFill>
                  <a:srgbClr val="FF0000"/>
                </a:solidFill>
              </a:rPr>
              <a:t>قوس النصر </a:t>
            </a:r>
            <a:r>
              <a:rPr lang="ar-IQ" sz="8800" b="1" dirty="0" smtClean="0">
                <a:solidFill>
                  <a:srgbClr val="FF0000"/>
                </a:solidFill>
              </a:rPr>
              <a:t>البابلي</a:t>
            </a:r>
            <a:r>
              <a:rPr lang="ar-IQ" b="1" dirty="0" smtClean="0"/>
              <a:t/>
            </a:r>
            <a:br>
              <a:rPr lang="ar-IQ" b="1" dirty="0" smtClean="0"/>
            </a:br>
            <a:r>
              <a:rPr lang="ar-IQ" b="1" dirty="0" smtClean="0"/>
              <a:t> </a:t>
            </a:r>
            <a:r>
              <a:rPr lang="ar-IQ" sz="11500" b="1" dirty="0">
                <a:solidFill>
                  <a:srgbClr val="C00000"/>
                </a:solidFill>
              </a:rPr>
              <a:t>بوابة عشتار</a:t>
            </a:r>
            <a:endParaRPr lang="en-US" dirty="0">
              <a:solidFill>
                <a:srgbClr val="C00000"/>
              </a:solidFill>
            </a:endParaRPr>
          </a:p>
        </p:txBody>
      </p:sp>
    </p:spTree>
    <p:extLst>
      <p:ext uri="{BB962C8B-B14F-4D97-AF65-F5344CB8AC3E}">
        <p14:creationId xmlns:p14="http://schemas.microsoft.com/office/powerpoint/2010/main" val="166637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ac8f613c6da83af5f7c11e525b6322e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Tree>
    <p:extLst>
      <p:ext uri="{BB962C8B-B14F-4D97-AF65-F5344CB8AC3E}">
        <p14:creationId xmlns:p14="http://schemas.microsoft.com/office/powerpoint/2010/main" val="390991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58722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 y="1238548"/>
            <a:ext cx="11920537" cy="954107"/>
          </a:xfrm>
          <a:prstGeom prst="rect">
            <a:avLst/>
          </a:prstGeom>
        </p:spPr>
        <p:txBody>
          <a:bodyPr wrap="square">
            <a:spAutoFit/>
          </a:bodyPr>
          <a:lstStyle/>
          <a:p>
            <a:pPr algn="just" rtl="1"/>
            <a:r>
              <a:rPr lang="ar-IQ" sz="2800" b="1" dirty="0" smtClean="0">
                <a:effectLst/>
                <a:ea typeface="Calibri" panose="020F0502020204030204" pitchFamily="34" charset="0"/>
                <a:cs typeface="Simplified Arabic" panose="02020603050405020304" pitchFamily="18" charset="-78"/>
              </a:rPr>
              <a:t>تتحرك على سطوح البوابة، صفوف افقية من أشكال الأسود رمز العالم السفلي عالم ما بعد الموت ورمز الالهة عشتار. لونت </a:t>
            </a:r>
            <a:r>
              <a:rPr lang="ar-IQ" sz="2800" b="1" dirty="0" err="1" smtClean="0">
                <a:effectLst/>
                <a:ea typeface="Calibri" panose="020F0502020204030204" pitchFamily="34" charset="0"/>
                <a:cs typeface="Simplified Arabic" panose="02020603050405020304" pitchFamily="18" charset="-78"/>
              </a:rPr>
              <a:t>بالابيض</a:t>
            </a:r>
            <a:r>
              <a:rPr lang="ar-IQ" sz="2800" b="1" dirty="0" smtClean="0">
                <a:effectLst/>
                <a:ea typeface="Calibri" panose="020F0502020204030204" pitchFamily="34" charset="0"/>
                <a:cs typeface="Simplified Arabic" panose="02020603050405020304" pitchFamily="18" charset="-78"/>
              </a:rPr>
              <a:t> ولبدها ذهبية. </a:t>
            </a:r>
            <a:endParaRPr lang="en-US" sz="2800" b="1" dirty="0"/>
          </a:p>
        </p:txBody>
      </p:sp>
      <p:sp>
        <p:nvSpPr>
          <p:cNvPr id="3" name="مستطيل 2"/>
          <p:cNvSpPr/>
          <p:nvPr/>
        </p:nvSpPr>
        <p:spPr>
          <a:xfrm>
            <a:off x="0" y="2413338"/>
            <a:ext cx="12192000" cy="1384995"/>
          </a:xfrm>
          <a:prstGeom prst="rect">
            <a:avLst/>
          </a:prstGeom>
        </p:spPr>
        <p:txBody>
          <a:bodyPr wrap="square">
            <a:spAutoFit/>
          </a:bodyPr>
          <a:lstStyle/>
          <a:p>
            <a:pPr algn="just" rtl="1"/>
            <a:r>
              <a:rPr lang="ar-IQ" sz="2800" b="1" dirty="0" smtClean="0">
                <a:solidFill>
                  <a:srgbClr val="FFC000"/>
                </a:solidFill>
                <a:effectLst/>
                <a:ea typeface="Calibri" panose="020F0502020204030204" pitchFamily="34" charset="0"/>
                <a:cs typeface="Simplified Arabic" panose="02020603050405020304" pitchFamily="18" charset="-78"/>
              </a:rPr>
              <a:t>اما اشكال العجول رمز الحياة وصديقة الانسان، (رمز </a:t>
            </a:r>
            <a:r>
              <a:rPr lang="ar-IQ" sz="2800" b="1" dirty="0" err="1" smtClean="0">
                <a:solidFill>
                  <a:srgbClr val="FFC000"/>
                </a:solidFill>
                <a:effectLst/>
                <a:ea typeface="Calibri" panose="020F0502020204030204" pitchFamily="34" charset="0"/>
                <a:cs typeface="Simplified Arabic" panose="02020603050405020304" pitchFamily="18" charset="-78"/>
              </a:rPr>
              <a:t>الأله</a:t>
            </a:r>
            <a:r>
              <a:rPr lang="ar-IQ" sz="2800" b="1" dirty="0" smtClean="0">
                <a:solidFill>
                  <a:srgbClr val="FFC000"/>
                </a:solidFill>
                <a:effectLst/>
                <a:ea typeface="Calibri" panose="020F0502020204030204" pitchFamily="34" charset="0"/>
                <a:cs typeface="Simplified Arabic" panose="02020603050405020304" pitchFamily="18" charset="-78"/>
              </a:rPr>
              <a:t> أدد) عند البابليين إله الزوابع والأمطار. مثلت العجول بحجوم تفوق الحجم الطبيعي ولونت بالبرتقالي الذي تشوبه بقع من اللونين الأحمر والأخضر، وقرونها وحوافرها خضراء، ورؤوس ذيولها ولبد شعرها ازرق اللون.</a:t>
            </a:r>
            <a:endParaRPr lang="en-US" sz="2800" b="1" dirty="0">
              <a:solidFill>
                <a:srgbClr val="FFC000"/>
              </a:solidFill>
            </a:endParaRPr>
          </a:p>
        </p:txBody>
      </p:sp>
    </p:spTree>
    <p:extLst>
      <p:ext uri="{BB962C8B-B14F-4D97-AF65-F5344CB8AC3E}">
        <p14:creationId xmlns:p14="http://schemas.microsoft.com/office/powerpoint/2010/main" val="355575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12863" y="0"/>
            <a:ext cx="9564687" cy="6858000"/>
          </a:xfrm>
          <a:prstGeom prst="rect">
            <a:avLst/>
          </a:prstGeom>
          <a:noFill/>
          <a:ln>
            <a:noFill/>
          </a:ln>
        </p:spPr>
      </p:pic>
    </p:spTree>
    <p:extLst>
      <p:ext uri="{BB962C8B-B14F-4D97-AF65-F5344CB8AC3E}">
        <p14:creationId xmlns:p14="http://schemas.microsoft.com/office/powerpoint/2010/main" val="130480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41450" y="0"/>
            <a:ext cx="9309100" cy="6858000"/>
          </a:xfrm>
          <a:prstGeom prst="rect">
            <a:avLst/>
          </a:prstGeom>
          <a:noFill/>
          <a:ln>
            <a:noFill/>
          </a:ln>
        </p:spPr>
      </p:pic>
    </p:spTree>
    <p:extLst>
      <p:ext uri="{BB962C8B-B14F-4D97-AF65-F5344CB8AC3E}">
        <p14:creationId xmlns:p14="http://schemas.microsoft.com/office/powerpoint/2010/main" val="347697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71475"/>
            <a:ext cx="12192000" cy="6115050"/>
          </a:xfrm>
          <a:prstGeom prst="rect">
            <a:avLst/>
          </a:prstGeom>
          <a:noFill/>
          <a:ln>
            <a:noFill/>
          </a:ln>
        </p:spPr>
      </p:pic>
    </p:spTree>
    <p:extLst>
      <p:ext uri="{BB962C8B-B14F-4D97-AF65-F5344CB8AC3E}">
        <p14:creationId xmlns:p14="http://schemas.microsoft.com/office/powerpoint/2010/main" val="1041580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000" y="0"/>
            <a:ext cx="11430000" cy="6858000"/>
          </a:xfrm>
          <a:prstGeom prst="rect">
            <a:avLst/>
          </a:prstGeom>
          <a:noFill/>
          <a:ln>
            <a:noFill/>
          </a:ln>
        </p:spPr>
      </p:pic>
    </p:spTree>
    <p:extLst>
      <p:ext uri="{BB962C8B-B14F-4D97-AF65-F5344CB8AC3E}">
        <p14:creationId xmlns:p14="http://schemas.microsoft.com/office/powerpoint/2010/main" val="2024546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12863" y="0"/>
            <a:ext cx="9564687" cy="6858000"/>
          </a:xfrm>
          <a:prstGeom prst="rect">
            <a:avLst/>
          </a:prstGeom>
          <a:noFill/>
          <a:ln>
            <a:noFill/>
          </a:ln>
        </p:spPr>
      </p:pic>
    </p:spTree>
    <p:extLst>
      <p:ext uri="{BB962C8B-B14F-4D97-AF65-F5344CB8AC3E}">
        <p14:creationId xmlns:p14="http://schemas.microsoft.com/office/powerpoint/2010/main" val="178158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17650" y="0"/>
            <a:ext cx="9155113" cy="6858000"/>
          </a:xfrm>
          <a:prstGeom prst="rect">
            <a:avLst/>
          </a:prstGeom>
          <a:noFill/>
          <a:ln>
            <a:noFill/>
          </a:ln>
        </p:spPr>
      </p:pic>
    </p:spTree>
    <p:extLst>
      <p:ext uri="{BB962C8B-B14F-4D97-AF65-F5344CB8AC3E}">
        <p14:creationId xmlns:p14="http://schemas.microsoft.com/office/powerpoint/2010/main" val="353725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00188" y="0"/>
            <a:ext cx="9191625" cy="6858000"/>
          </a:xfrm>
          <a:prstGeom prst="rect">
            <a:avLst/>
          </a:prstGeom>
          <a:noFill/>
          <a:ln>
            <a:noFill/>
          </a:ln>
        </p:spPr>
      </p:pic>
    </p:spTree>
    <p:extLst>
      <p:ext uri="{BB962C8B-B14F-4D97-AF65-F5344CB8AC3E}">
        <p14:creationId xmlns:p14="http://schemas.microsoft.com/office/powerpoint/2010/main" val="195506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93738" y="0"/>
            <a:ext cx="10804525" cy="6858000"/>
          </a:xfrm>
          <a:prstGeom prst="rect">
            <a:avLst/>
          </a:prstGeom>
          <a:noFill/>
          <a:ln>
            <a:noFill/>
          </a:ln>
        </p:spPr>
      </p:pic>
    </p:spTree>
    <p:extLst>
      <p:ext uri="{BB962C8B-B14F-4D97-AF65-F5344CB8AC3E}">
        <p14:creationId xmlns:p14="http://schemas.microsoft.com/office/powerpoint/2010/main" val="7492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9013" y="0"/>
            <a:ext cx="10212387" cy="6858000"/>
          </a:xfrm>
          <a:prstGeom prst="rect">
            <a:avLst/>
          </a:prstGeom>
          <a:noFill/>
          <a:ln>
            <a:noFill/>
          </a:ln>
        </p:spPr>
      </p:pic>
    </p:spTree>
    <p:extLst>
      <p:ext uri="{BB962C8B-B14F-4D97-AF65-F5344CB8AC3E}">
        <p14:creationId xmlns:p14="http://schemas.microsoft.com/office/powerpoint/2010/main" val="93232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75" y="0"/>
            <a:ext cx="12133263" cy="6858000"/>
          </a:xfrm>
          <a:prstGeom prst="rect">
            <a:avLst/>
          </a:prstGeom>
          <a:noFill/>
          <a:ln>
            <a:noFill/>
          </a:ln>
        </p:spPr>
      </p:pic>
    </p:spTree>
    <p:extLst>
      <p:ext uri="{BB962C8B-B14F-4D97-AF65-F5344CB8AC3E}">
        <p14:creationId xmlns:p14="http://schemas.microsoft.com/office/powerpoint/2010/main" val="348050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44588" y="0"/>
            <a:ext cx="9901237" cy="6858000"/>
          </a:xfrm>
          <a:prstGeom prst="rect">
            <a:avLst/>
          </a:prstGeom>
          <a:noFill/>
          <a:ln>
            <a:noFill/>
          </a:ln>
        </p:spPr>
      </p:pic>
    </p:spTree>
    <p:extLst>
      <p:ext uri="{BB962C8B-B14F-4D97-AF65-F5344CB8AC3E}">
        <p14:creationId xmlns:p14="http://schemas.microsoft.com/office/powerpoint/2010/main" val="357307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17650" y="0"/>
            <a:ext cx="9155113" cy="6858000"/>
          </a:xfrm>
          <a:prstGeom prst="rect">
            <a:avLst/>
          </a:prstGeom>
          <a:noFill/>
          <a:ln>
            <a:noFill/>
          </a:ln>
        </p:spPr>
      </p:pic>
    </p:spTree>
    <p:extLst>
      <p:ext uri="{BB962C8B-B14F-4D97-AF65-F5344CB8AC3E}">
        <p14:creationId xmlns:p14="http://schemas.microsoft.com/office/powerpoint/2010/main" val="1128155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7425" y="0"/>
            <a:ext cx="5137150" cy="6858000"/>
          </a:xfrm>
          <a:prstGeom prst="rect">
            <a:avLst/>
          </a:prstGeom>
          <a:noFill/>
          <a:ln>
            <a:noFill/>
          </a:ln>
        </p:spPr>
      </p:pic>
    </p:spTree>
    <p:extLst>
      <p:ext uri="{BB962C8B-B14F-4D97-AF65-F5344CB8AC3E}">
        <p14:creationId xmlns:p14="http://schemas.microsoft.com/office/powerpoint/2010/main" val="1304036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59088" y="0"/>
            <a:ext cx="6472237" cy="6858000"/>
          </a:xfrm>
          <a:prstGeom prst="rect">
            <a:avLst/>
          </a:prstGeom>
          <a:noFill/>
          <a:ln>
            <a:noFill/>
          </a:ln>
        </p:spPr>
      </p:pic>
    </p:spTree>
    <p:extLst>
      <p:ext uri="{BB962C8B-B14F-4D97-AF65-F5344CB8AC3E}">
        <p14:creationId xmlns:p14="http://schemas.microsoft.com/office/powerpoint/2010/main" val="3360237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3175" y="0"/>
            <a:ext cx="4564063" cy="6858000"/>
          </a:xfrm>
          <a:prstGeom prst="rect">
            <a:avLst/>
          </a:prstGeom>
          <a:noFill/>
          <a:ln>
            <a:noFill/>
          </a:ln>
        </p:spPr>
      </p:pic>
    </p:spTree>
    <p:extLst>
      <p:ext uri="{BB962C8B-B14F-4D97-AF65-F5344CB8AC3E}">
        <p14:creationId xmlns:p14="http://schemas.microsoft.com/office/powerpoint/2010/main" val="245643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63638" y="0"/>
            <a:ext cx="9864725" cy="6858000"/>
          </a:xfrm>
          <a:prstGeom prst="rect">
            <a:avLst/>
          </a:prstGeom>
          <a:noFill/>
          <a:ln>
            <a:noFill/>
          </a:ln>
        </p:spPr>
      </p:pic>
    </p:spTree>
    <p:extLst>
      <p:ext uri="{BB962C8B-B14F-4D97-AF65-F5344CB8AC3E}">
        <p14:creationId xmlns:p14="http://schemas.microsoft.com/office/powerpoint/2010/main" val="1600643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42975" y="0"/>
            <a:ext cx="10306050" cy="6858000"/>
          </a:xfrm>
          <a:prstGeom prst="rect">
            <a:avLst/>
          </a:prstGeom>
          <a:noFill/>
          <a:ln>
            <a:noFill/>
          </a:ln>
        </p:spPr>
      </p:pic>
    </p:spTree>
    <p:extLst>
      <p:ext uri="{BB962C8B-B14F-4D97-AF65-F5344CB8AC3E}">
        <p14:creationId xmlns:p14="http://schemas.microsoft.com/office/powerpoint/2010/main" val="3363171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2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16050" y="0"/>
            <a:ext cx="9358313" cy="6858000"/>
          </a:xfrm>
          <a:prstGeom prst="rect">
            <a:avLst/>
          </a:prstGeom>
          <a:noFill/>
          <a:ln>
            <a:noFill/>
          </a:ln>
        </p:spPr>
      </p:pic>
    </p:spTree>
    <p:extLst>
      <p:ext uri="{BB962C8B-B14F-4D97-AF65-F5344CB8AC3E}">
        <p14:creationId xmlns:p14="http://schemas.microsoft.com/office/powerpoint/2010/main" val="267410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67000" y="0"/>
            <a:ext cx="6858000" cy="6858000"/>
          </a:xfrm>
          <a:prstGeom prst="rect">
            <a:avLst/>
          </a:prstGeom>
          <a:noFill/>
          <a:ln>
            <a:noFill/>
          </a:ln>
        </p:spPr>
      </p:pic>
    </p:spTree>
    <p:extLst>
      <p:ext uri="{BB962C8B-B14F-4D97-AF65-F5344CB8AC3E}">
        <p14:creationId xmlns:p14="http://schemas.microsoft.com/office/powerpoint/2010/main" val="2866883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965575" y="0"/>
            <a:ext cx="4259263" cy="6858000"/>
          </a:xfrm>
          <a:prstGeom prst="rect">
            <a:avLst/>
          </a:prstGeom>
          <a:noFill/>
          <a:ln>
            <a:noFill/>
          </a:ln>
        </p:spPr>
      </p:pic>
    </p:spTree>
    <p:extLst>
      <p:ext uri="{BB962C8B-B14F-4D97-AF65-F5344CB8AC3E}">
        <p14:creationId xmlns:p14="http://schemas.microsoft.com/office/powerpoint/2010/main" val="3764507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0025" y="1384638"/>
            <a:ext cx="11844338" cy="5016758"/>
          </a:xfrm>
          <a:prstGeom prst="rect">
            <a:avLst/>
          </a:prstGeom>
        </p:spPr>
        <p:txBody>
          <a:bodyPr wrap="square">
            <a:spAutoFit/>
          </a:bodyPr>
          <a:lstStyle/>
          <a:p>
            <a:pPr algn="just" rtl="1"/>
            <a:r>
              <a:rPr lang="ar-IQ" sz="4000" b="1" dirty="0" smtClean="0">
                <a:solidFill>
                  <a:srgbClr val="FFC000"/>
                </a:solidFill>
                <a:effectLst/>
                <a:ea typeface="Calibri" panose="020F0502020204030204" pitchFamily="34" charset="0"/>
                <a:cs typeface="Simplified Arabic" panose="02020603050405020304" pitchFamily="18" charset="-78"/>
              </a:rPr>
              <a:t>التنين (</a:t>
            </a:r>
            <a:r>
              <a:rPr lang="ar-IQ" sz="4000" b="1" dirty="0" err="1" smtClean="0">
                <a:solidFill>
                  <a:srgbClr val="FFC000"/>
                </a:solidFill>
                <a:effectLst/>
                <a:ea typeface="Calibri" panose="020F0502020204030204" pitchFamily="34" charset="0"/>
                <a:cs typeface="Simplified Arabic" panose="02020603050405020304" pitchFamily="18" charset="-78"/>
              </a:rPr>
              <a:t>المشخوش</a:t>
            </a:r>
            <a:r>
              <a:rPr lang="ar-IQ" sz="4000" b="1" dirty="0" smtClean="0">
                <a:solidFill>
                  <a:srgbClr val="FFC000"/>
                </a:solidFill>
                <a:effectLst/>
                <a:ea typeface="Calibri" panose="020F0502020204030204" pitchFamily="34" charset="0"/>
                <a:cs typeface="Simplified Arabic" panose="02020603050405020304" pitchFamily="18" charset="-78"/>
              </a:rPr>
              <a:t>) وهو الحيوان الخرافي رمز الإله </a:t>
            </a:r>
            <a:r>
              <a:rPr lang="ar-IQ" sz="4000" b="1" dirty="0" err="1" smtClean="0">
                <a:solidFill>
                  <a:srgbClr val="FFC000"/>
                </a:solidFill>
                <a:effectLst/>
                <a:ea typeface="Calibri" panose="020F0502020204030204" pitchFamily="34" charset="0"/>
                <a:cs typeface="Simplified Arabic" panose="02020603050405020304" pitchFamily="18" charset="-78"/>
              </a:rPr>
              <a:t>مردوخ</a:t>
            </a:r>
            <a:r>
              <a:rPr lang="ar-IQ" sz="4000" b="1" dirty="0" smtClean="0">
                <a:solidFill>
                  <a:srgbClr val="FFC000"/>
                </a:solidFill>
                <a:effectLst/>
                <a:ea typeface="Calibri" panose="020F0502020204030204" pitchFamily="34" charset="0"/>
                <a:cs typeface="Simplified Arabic" panose="02020603050405020304" pitchFamily="18" charset="-78"/>
              </a:rPr>
              <a:t> إله بابل الرئيس. وحين خرج الإله (</a:t>
            </a:r>
            <a:r>
              <a:rPr lang="ar-IQ" sz="4000" b="1" dirty="0" err="1" smtClean="0">
                <a:solidFill>
                  <a:srgbClr val="FFC000"/>
                </a:solidFill>
                <a:effectLst/>
                <a:ea typeface="Calibri" panose="020F0502020204030204" pitchFamily="34" charset="0"/>
                <a:cs typeface="Simplified Arabic" panose="02020603050405020304" pitchFamily="18" charset="-78"/>
              </a:rPr>
              <a:t>مردوخ</a:t>
            </a:r>
            <a:r>
              <a:rPr lang="ar-IQ" sz="4000" b="1" dirty="0" smtClean="0">
                <a:solidFill>
                  <a:srgbClr val="FFC000"/>
                </a:solidFill>
                <a:effectLst/>
                <a:ea typeface="Calibri" panose="020F0502020204030204" pitchFamily="34" charset="0"/>
                <a:cs typeface="Simplified Arabic" panose="02020603050405020304" pitchFamily="18" charset="-78"/>
              </a:rPr>
              <a:t>) امتطي (</a:t>
            </a:r>
            <a:r>
              <a:rPr lang="ar-IQ" sz="4000" b="1" smtClean="0">
                <a:solidFill>
                  <a:srgbClr val="FFC000"/>
                </a:solidFill>
                <a:effectLst/>
                <a:ea typeface="Calibri" panose="020F0502020204030204" pitchFamily="34" charset="0"/>
                <a:cs typeface="Simplified Arabic" panose="02020603050405020304" pitchFamily="18" charset="-78"/>
              </a:rPr>
              <a:t>تنينهُ)، </a:t>
            </a:r>
            <a:r>
              <a:rPr lang="ar-IQ" sz="4000" b="1" dirty="0" smtClean="0">
                <a:solidFill>
                  <a:srgbClr val="FFC000"/>
                </a:solidFill>
                <a:effectLst/>
                <a:ea typeface="Calibri" panose="020F0502020204030204" pitchFamily="34" charset="0"/>
                <a:cs typeface="Simplified Arabic" panose="02020603050405020304" pitchFamily="18" charset="-78"/>
              </a:rPr>
              <a:t>ويبادر في خلق العالم. ويتكون التنين من جسم يشبه جسم الكلب مكسو بحراشف الأسماك، ورقبة زرافة، ورأس أفعى، وأقدام أمامية لأسد، بينما اقدامه الخلفية لطير جارح، وله ذيل طويل. فمثل هذه (الصور) السريالية، قد أحالت المفهوم إلى رمز. لونت أشكال </a:t>
            </a:r>
            <a:r>
              <a:rPr lang="ar-IQ" sz="4000" b="1" dirty="0" err="1" smtClean="0">
                <a:solidFill>
                  <a:srgbClr val="FFC000"/>
                </a:solidFill>
                <a:effectLst/>
                <a:ea typeface="Calibri" panose="020F0502020204030204" pitchFamily="34" charset="0"/>
                <a:cs typeface="Simplified Arabic" panose="02020603050405020304" pitchFamily="18" charset="-78"/>
              </a:rPr>
              <a:t>الأتنة</a:t>
            </a:r>
            <a:r>
              <a:rPr lang="ar-IQ" sz="4000" b="1" dirty="0" smtClean="0">
                <a:solidFill>
                  <a:srgbClr val="FFC000"/>
                </a:solidFill>
                <a:effectLst/>
                <a:ea typeface="Calibri" panose="020F0502020204030204" pitchFamily="34" charset="0"/>
                <a:cs typeface="Simplified Arabic" panose="02020603050405020304" pitchFamily="18" charset="-78"/>
              </a:rPr>
              <a:t> بلون برتقالي مائل للاخضرار، وقرونها وألسنتها الطويلة وظهورها المقوسة </a:t>
            </a:r>
            <a:r>
              <a:rPr lang="ar-IQ" sz="4000" b="1" dirty="0" err="1" smtClean="0">
                <a:solidFill>
                  <a:srgbClr val="FFC000"/>
                </a:solidFill>
                <a:effectLst/>
                <a:ea typeface="Calibri" panose="020F0502020204030204" pitchFamily="34" charset="0"/>
                <a:cs typeface="Simplified Arabic" panose="02020603050405020304" pitchFamily="18" charset="-78"/>
              </a:rPr>
              <a:t>ومخالبها</a:t>
            </a:r>
            <a:r>
              <a:rPr lang="ar-IQ" sz="4000" b="1" dirty="0" smtClean="0">
                <a:solidFill>
                  <a:srgbClr val="FFC000"/>
                </a:solidFill>
                <a:effectLst/>
                <a:ea typeface="Calibri" panose="020F0502020204030204" pitchFamily="34" charset="0"/>
                <a:cs typeface="Simplified Arabic" panose="02020603050405020304" pitchFamily="18" charset="-78"/>
              </a:rPr>
              <a:t>، طليت باللون الأصفر</a:t>
            </a:r>
            <a:endParaRPr lang="en-US" sz="4000" b="1" dirty="0">
              <a:solidFill>
                <a:srgbClr val="FFC000"/>
              </a:solidFill>
            </a:endParaRPr>
          </a:p>
        </p:txBody>
      </p:sp>
    </p:spTree>
    <p:extLst>
      <p:ext uri="{BB962C8B-B14F-4D97-AF65-F5344CB8AC3E}">
        <p14:creationId xmlns:p14="http://schemas.microsoft.com/office/powerpoint/2010/main" val="4207736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1875" y="0"/>
            <a:ext cx="10126663" cy="6858000"/>
          </a:xfrm>
          <a:prstGeom prst="rect">
            <a:avLst/>
          </a:prstGeom>
          <a:noFill/>
          <a:ln>
            <a:noFill/>
          </a:ln>
        </p:spPr>
      </p:pic>
    </p:spTree>
    <p:extLst>
      <p:ext uri="{BB962C8B-B14F-4D97-AF65-F5344CB8AC3E}">
        <p14:creationId xmlns:p14="http://schemas.microsoft.com/office/powerpoint/2010/main" val="246797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
            <a:ext cx="12192000" cy="6850063"/>
          </a:xfrm>
          <a:prstGeom prst="rect">
            <a:avLst/>
          </a:prstGeom>
          <a:noFill/>
          <a:ln>
            <a:noFill/>
          </a:ln>
        </p:spPr>
      </p:pic>
    </p:spTree>
    <p:extLst>
      <p:ext uri="{BB962C8B-B14F-4D97-AF65-F5344CB8AC3E}">
        <p14:creationId xmlns:p14="http://schemas.microsoft.com/office/powerpoint/2010/main" val="482457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89013" y="0"/>
            <a:ext cx="10212387" cy="6858000"/>
          </a:xfrm>
          <a:prstGeom prst="rect">
            <a:avLst/>
          </a:prstGeom>
          <a:noFill/>
          <a:ln>
            <a:noFill/>
          </a:ln>
        </p:spPr>
      </p:pic>
    </p:spTree>
    <p:extLst>
      <p:ext uri="{BB962C8B-B14F-4D97-AF65-F5344CB8AC3E}">
        <p14:creationId xmlns:p14="http://schemas.microsoft.com/office/powerpoint/2010/main" val="2973674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58913" y="0"/>
            <a:ext cx="9274175" cy="6858000"/>
          </a:xfrm>
          <a:prstGeom prst="rect">
            <a:avLst/>
          </a:prstGeom>
          <a:noFill/>
          <a:ln>
            <a:noFill/>
          </a:ln>
        </p:spPr>
      </p:pic>
    </p:spTree>
    <p:extLst>
      <p:ext uri="{BB962C8B-B14F-4D97-AF65-F5344CB8AC3E}">
        <p14:creationId xmlns:p14="http://schemas.microsoft.com/office/powerpoint/2010/main" val="445275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1875" y="0"/>
            <a:ext cx="10126663" cy="6858000"/>
          </a:xfrm>
          <a:prstGeom prst="rect">
            <a:avLst/>
          </a:prstGeom>
          <a:noFill/>
          <a:ln>
            <a:noFill/>
          </a:ln>
        </p:spPr>
      </p:pic>
    </p:spTree>
    <p:extLst>
      <p:ext uri="{BB962C8B-B14F-4D97-AF65-F5344CB8AC3E}">
        <p14:creationId xmlns:p14="http://schemas.microsoft.com/office/powerpoint/2010/main" val="2839875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95400" y="0"/>
            <a:ext cx="9601200" cy="6858000"/>
          </a:xfrm>
          <a:prstGeom prst="rect">
            <a:avLst/>
          </a:prstGeom>
          <a:noFill/>
          <a:ln>
            <a:noFill/>
          </a:ln>
        </p:spPr>
      </p:pic>
    </p:spTree>
    <p:extLst>
      <p:ext uri="{BB962C8B-B14F-4D97-AF65-F5344CB8AC3E}">
        <p14:creationId xmlns:p14="http://schemas.microsoft.com/office/powerpoint/2010/main" val="2655733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58913" y="0"/>
            <a:ext cx="9274175" cy="6858000"/>
          </a:xfrm>
          <a:prstGeom prst="rect">
            <a:avLst/>
          </a:prstGeom>
          <a:noFill/>
          <a:ln>
            <a:noFill/>
          </a:ln>
        </p:spPr>
      </p:pic>
    </p:spTree>
    <p:extLst>
      <p:ext uri="{BB962C8B-B14F-4D97-AF65-F5344CB8AC3E}">
        <p14:creationId xmlns:p14="http://schemas.microsoft.com/office/powerpoint/2010/main" val="225624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42975" y="0"/>
            <a:ext cx="10306050" cy="6858000"/>
          </a:xfrm>
          <a:prstGeom prst="rect">
            <a:avLst/>
          </a:prstGeom>
          <a:noFill/>
          <a:ln>
            <a:noFill/>
          </a:ln>
        </p:spPr>
      </p:pic>
    </p:spTree>
    <p:extLst>
      <p:ext uri="{BB962C8B-B14F-4D97-AF65-F5344CB8AC3E}">
        <p14:creationId xmlns:p14="http://schemas.microsoft.com/office/powerpoint/2010/main" val="346414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0012" y="1177022"/>
            <a:ext cx="12091987" cy="4401205"/>
          </a:xfrm>
          <a:prstGeom prst="rect">
            <a:avLst/>
          </a:prstGeom>
        </p:spPr>
        <p:txBody>
          <a:bodyPr wrap="square">
            <a:spAutoFit/>
          </a:bodyPr>
          <a:lstStyle/>
          <a:p>
            <a:pPr marL="457200" indent="-457200" algn="just" rtl="1">
              <a:buFont typeface="Arial" panose="020B0604020202020204" pitchFamily="34" charset="0"/>
              <a:buChar char="•"/>
            </a:pPr>
            <a:r>
              <a:rPr lang="ar-IQ" sz="3200" b="1" dirty="0" smtClean="0">
                <a:effectLst/>
                <a:ea typeface="Calibri" panose="020F0502020204030204" pitchFamily="34" charset="0"/>
                <a:cs typeface="Simplified Arabic" panose="02020603050405020304" pitchFamily="18" charset="-78"/>
              </a:rPr>
              <a:t>هي البوابة الثامنة لمدينة بابل الداخلية التي شيدها نبوخذ نصر عام 575 ق.م شمالي المدينة، وأهداها إلى "عشتار" إلهة الحب والحرب.</a:t>
            </a:r>
          </a:p>
          <a:p>
            <a:pPr marL="457200" indent="-457200" algn="just" rtl="1">
              <a:buFont typeface="Arial" panose="020B0604020202020204" pitchFamily="34" charset="0"/>
              <a:buChar char="•"/>
            </a:pPr>
            <a:r>
              <a:rPr lang="ar-IQ" sz="3600" b="1" dirty="0">
                <a:cs typeface="+mj-cs"/>
              </a:rPr>
              <a:t>مزجت العمارة بالنحت والرسم والخزف. يبلغ ارتفاع البوابة مع أبراجها حوالي 50 مترا، وعرضها 8 أمتار، أما البرجان البارزان على جانبي المدخل فعرض كل منهما حوالي 14 مترا، وهي بنيت من اللِبن ومكسوة بكاملها بآجر مزجج أزرق اللون، وزينت على سطح الجدار بصفوف افقية بـ 575 شكلا حيوانيا بارزا منها التنين الخرافي، والعجول، والأسود، مثلت بوضعيه السير، وهي رموز </a:t>
            </a:r>
            <a:r>
              <a:rPr lang="ar-IQ" sz="3600" b="1" dirty="0" err="1">
                <a:cs typeface="+mj-cs"/>
              </a:rPr>
              <a:t>لاشهر</a:t>
            </a:r>
            <a:r>
              <a:rPr lang="ar-IQ" sz="3600" b="1" dirty="0">
                <a:cs typeface="+mj-cs"/>
              </a:rPr>
              <a:t> الالهة البابلية. </a:t>
            </a:r>
            <a:endParaRPr lang="en-US" sz="3600" b="1" dirty="0">
              <a:cs typeface="+mj-cs"/>
            </a:endParaRPr>
          </a:p>
        </p:txBody>
      </p:sp>
    </p:spTree>
    <p:extLst>
      <p:ext uri="{BB962C8B-B14F-4D97-AF65-F5344CB8AC3E}">
        <p14:creationId xmlns:p14="http://schemas.microsoft.com/office/powerpoint/2010/main" val="182291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23913"/>
            <a:ext cx="12192000" cy="5210175"/>
          </a:xfrm>
          <a:prstGeom prst="rect">
            <a:avLst/>
          </a:prstGeom>
          <a:noFill/>
          <a:ln>
            <a:noFill/>
          </a:ln>
        </p:spPr>
      </p:pic>
    </p:spTree>
    <p:extLst>
      <p:ext uri="{BB962C8B-B14F-4D97-AF65-F5344CB8AC3E}">
        <p14:creationId xmlns:p14="http://schemas.microsoft.com/office/powerpoint/2010/main" val="3809624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41450" y="0"/>
            <a:ext cx="9309100" cy="6858000"/>
          </a:xfrm>
          <a:prstGeom prst="rect">
            <a:avLst/>
          </a:prstGeom>
          <a:noFill/>
          <a:ln>
            <a:noFill/>
          </a:ln>
        </p:spPr>
      </p:pic>
    </p:spTree>
    <p:extLst>
      <p:ext uri="{BB962C8B-B14F-4D97-AF65-F5344CB8AC3E}">
        <p14:creationId xmlns:p14="http://schemas.microsoft.com/office/powerpoint/2010/main" val="2018177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irrush-Dragons-ishtar-gate-babylo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1763" y="0"/>
            <a:ext cx="11926887" cy="6858000"/>
          </a:xfrm>
          <a:prstGeom prst="rect">
            <a:avLst/>
          </a:prstGeom>
          <a:noFill/>
          <a:ln>
            <a:noFill/>
          </a:ln>
        </p:spPr>
      </p:pic>
    </p:spTree>
    <p:extLst>
      <p:ext uri="{BB962C8B-B14F-4D97-AF65-F5344CB8AC3E}">
        <p14:creationId xmlns:p14="http://schemas.microsoft.com/office/powerpoint/2010/main" val="10937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42975" y="0"/>
            <a:ext cx="10306050" cy="6858000"/>
          </a:xfrm>
          <a:prstGeom prst="rect">
            <a:avLst/>
          </a:prstGeom>
          <a:noFill/>
          <a:ln>
            <a:noFill/>
          </a:ln>
        </p:spPr>
      </p:pic>
    </p:spTree>
    <p:extLst>
      <p:ext uri="{BB962C8B-B14F-4D97-AF65-F5344CB8AC3E}">
        <p14:creationId xmlns:p14="http://schemas.microsoft.com/office/powerpoint/2010/main" val="409783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wnloa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17650" y="0"/>
            <a:ext cx="9155113" cy="6858000"/>
          </a:xfrm>
          <a:prstGeom prst="rect">
            <a:avLst/>
          </a:prstGeom>
          <a:noFill/>
          <a:ln>
            <a:noFill/>
          </a:ln>
        </p:spPr>
      </p:pic>
    </p:spTree>
    <p:extLst>
      <p:ext uri="{BB962C8B-B14F-4D97-AF65-F5344CB8AC3E}">
        <p14:creationId xmlns:p14="http://schemas.microsoft.com/office/powerpoint/2010/main" val="36907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80225"/>
            <a:ext cx="12192000" cy="5509200"/>
          </a:xfrm>
          <a:prstGeom prst="rect">
            <a:avLst/>
          </a:prstGeom>
        </p:spPr>
        <p:txBody>
          <a:bodyPr wrap="square">
            <a:spAutoFit/>
          </a:bodyPr>
          <a:lstStyle/>
          <a:p>
            <a:pPr algn="just" rtl="1"/>
            <a:r>
              <a:rPr lang="ar-IQ" sz="4400" b="1" dirty="0" smtClean="0">
                <a:solidFill>
                  <a:schemeClr val="bg2">
                    <a:lumMod val="20000"/>
                    <a:lumOff val="80000"/>
                  </a:schemeClr>
                </a:solidFill>
                <a:effectLst/>
                <a:ea typeface="Calibri" panose="020F0502020204030204" pitchFamily="34" charset="0"/>
                <a:cs typeface="Simplified Arabic" panose="02020603050405020304" pitchFamily="18" charset="-78"/>
              </a:rPr>
              <a:t>يتكون هذا البناء الأسطوري، من مدخل مقوس، ومحاط من الجانبين ببرجين ضخمين. وبغية تحريك صمت التكوين المعماري، فقد زُين التكوين المعماري من الأعلى، بصف مما يشبه أشكال الأهرام المدرجة الصغيرة الحجوم. وغلف المشهد كله بطبقة من اللون الفيروزي، آثر البابليون على تفعيل الطاقة الرمزية القدسية لهذا اللون، بغية طرد </a:t>
            </a:r>
            <a:r>
              <a:rPr lang="ar-IQ" sz="4400" b="1" dirty="0">
                <a:solidFill>
                  <a:schemeClr val="bg2">
                    <a:lumMod val="20000"/>
                    <a:lumOff val="80000"/>
                  </a:schemeClr>
                </a:solidFill>
                <a:ea typeface="Calibri" panose="020F0502020204030204" pitchFamily="34" charset="0"/>
                <a:cs typeface="Simplified Arabic" panose="02020603050405020304" pitchFamily="18" charset="-78"/>
              </a:rPr>
              <a:t>الأخطار والأرواح الشريرة عن المدينة. ويجتاز سطح البوابة، نوع من (</a:t>
            </a:r>
            <a:r>
              <a:rPr lang="ar-IQ" sz="4400" b="1" dirty="0" err="1">
                <a:solidFill>
                  <a:schemeClr val="bg2">
                    <a:lumMod val="20000"/>
                    <a:lumOff val="80000"/>
                  </a:schemeClr>
                </a:solidFill>
                <a:ea typeface="Calibri" panose="020F0502020204030204" pitchFamily="34" charset="0"/>
                <a:cs typeface="Simplified Arabic" panose="02020603050405020304" pitchFamily="18" charset="-78"/>
              </a:rPr>
              <a:t>القواطعية</a:t>
            </a:r>
            <a:r>
              <a:rPr lang="ar-IQ" sz="4400" b="1" dirty="0">
                <a:solidFill>
                  <a:schemeClr val="bg2">
                    <a:lumMod val="20000"/>
                    <a:lumOff val="80000"/>
                  </a:schemeClr>
                </a:solidFill>
                <a:ea typeface="Calibri" panose="020F0502020204030204" pitchFamily="34" charset="0"/>
                <a:cs typeface="Simplified Arabic" panose="02020603050405020304" pitchFamily="18" charset="-78"/>
              </a:rPr>
              <a:t>)، حيث تتخلله شبكة الأشرطة الصفراء اللون، لتعمل على تجزئة وجه الشاشة التشكيلية</a:t>
            </a:r>
            <a:endParaRPr lang="en-US" sz="4400" b="1" dirty="0">
              <a:solidFill>
                <a:schemeClr val="bg2">
                  <a:lumMod val="20000"/>
                  <a:lumOff val="80000"/>
                </a:schemeClr>
              </a:solidFill>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428951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 (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288"/>
            <a:ext cx="12192000" cy="6827837"/>
          </a:xfrm>
          <a:prstGeom prst="rect">
            <a:avLst/>
          </a:prstGeom>
          <a:noFill/>
          <a:ln>
            <a:noFill/>
          </a:ln>
        </p:spPr>
      </p:pic>
    </p:spTree>
    <p:extLst>
      <p:ext uri="{BB962C8B-B14F-4D97-AF65-F5344CB8AC3E}">
        <p14:creationId xmlns:p14="http://schemas.microsoft.com/office/powerpoint/2010/main" val="7597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27463"/>
            <a:ext cx="12044362" cy="4524315"/>
          </a:xfrm>
          <a:prstGeom prst="rect">
            <a:avLst/>
          </a:prstGeom>
        </p:spPr>
        <p:txBody>
          <a:bodyPr wrap="square">
            <a:spAutoFit/>
          </a:bodyPr>
          <a:lstStyle/>
          <a:p>
            <a:pPr algn="just" rtl="1"/>
            <a:r>
              <a:rPr lang="ar-IQ" sz="3600" b="1" dirty="0" smtClean="0">
                <a:solidFill>
                  <a:schemeClr val="bg2">
                    <a:lumMod val="20000"/>
                    <a:lumOff val="80000"/>
                  </a:schemeClr>
                </a:solidFill>
                <a:effectLst/>
                <a:ea typeface="Calibri" panose="020F0502020204030204" pitchFamily="34" charset="0"/>
                <a:cs typeface="Simplified Arabic" panose="02020603050405020304" pitchFamily="18" charset="-78"/>
              </a:rPr>
              <a:t>يدور داخل الأشرطة التي تؤطر مدخل البوابة من الأعلى والاسفل شكل زهرة الربيع البرية التي صورت بفروع بيضاء اللون ونقطة مركزية صفراء، احالها الفنان الى شكل رمزي تكرر </a:t>
            </a:r>
            <a:r>
              <a:rPr lang="ar-IQ" sz="3600" b="1" dirty="0" smtClean="0">
                <a:solidFill>
                  <a:srgbClr val="FF0000"/>
                </a:solidFill>
                <a:effectLst/>
                <a:ea typeface="Calibri" panose="020F0502020204030204" pitchFamily="34" charset="0"/>
                <a:cs typeface="Simplified Arabic" panose="02020603050405020304" pitchFamily="18" charset="-78"/>
              </a:rPr>
              <a:t>الف مرة </a:t>
            </a:r>
            <a:r>
              <a:rPr lang="ar-IQ" sz="3600" b="1" dirty="0" smtClean="0">
                <a:solidFill>
                  <a:schemeClr val="bg2">
                    <a:lumMod val="20000"/>
                    <a:lumOff val="80000"/>
                  </a:schemeClr>
                </a:solidFill>
                <a:effectLst/>
                <a:ea typeface="Calibri" panose="020F0502020204030204" pitchFamily="34" charset="0"/>
                <a:cs typeface="Simplified Arabic" panose="02020603050405020304" pitchFamily="18" charset="-78"/>
              </a:rPr>
              <a:t>على سطح البوابة، وهو نوع من الفعل السحري لتفعيل ظاهرة الخصب في الطبيعة وتجدد الحياة، فكان تكرار المفردات الزخرفية اريد منها تأكيد معنى التناسل بدلالتها المتحركة في الفكر الاجتماعي وترتبط بمضامين وفرة المحاصيل الزراعية وكثرة سقوط الامطار وديمومة حياة الانسان وبكل ما يعنيه الربيع من دلاله</a:t>
            </a:r>
            <a:r>
              <a:rPr lang="ar-IQ" sz="3600" b="1" dirty="0">
                <a:solidFill>
                  <a:schemeClr val="bg2">
                    <a:lumMod val="20000"/>
                    <a:lumOff val="80000"/>
                  </a:schemeClr>
                </a:solidFill>
                <a:ea typeface="Calibri" panose="020F0502020204030204" pitchFamily="34" charset="0"/>
                <a:cs typeface="Simplified Arabic" panose="02020603050405020304" pitchFamily="18" charset="-78"/>
              </a:rPr>
              <a:t>. </a:t>
            </a:r>
            <a:r>
              <a:rPr lang="ar-IQ" sz="3600" b="1" dirty="0">
                <a:solidFill>
                  <a:schemeClr val="bg2">
                    <a:lumMod val="20000"/>
                    <a:lumOff val="80000"/>
                  </a:schemeClr>
                </a:solidFill>
                <a:ea typeface="Calibri" panose="020F0502020204030204" pitchFamily="34" charset="0"/>
                <a:cs typeface="Simplified Arabic" panose="02020603050405020304" pitchFamily="18" charset="-78"/>
              </a:rPr>
              <a:t>وتحتفظ بوابة عشتار في الفكر البابلي، بشفرة التقديس والتبجيل، ذلك أنه دلالة </a:t>
            </a:r>
            <a:r>
              <a:rPr lang="ar-IQ" sz="3600" b="1" dirty="0" smtClean="0">
                <a:solidFill>
                  <a:schemeClr val="bg2">
                    <a:lumMod val="20000"/>
                    <a:lumOff val="80000"/>
                  </a:schemeClr>
                </a:solidFill>
                <a:ea typeface="Calibri" panose="020F0502020204030204" pitchFamily="34" charset="0"/>
                <a:cs typeface="Simplified Arabic" panose="02020603050405020304" pitchFamily="18" charset="-78"/>
              </a:rPr>
              <a:t>الآلهة. </a:t>
            </a:r>
            <a:endParaRPr lang="en-US" sz="3600" b="1" dirty="0">
              <a:solidFill>
                <a:schemeClr val="bg2">
                  <a:lumMod val="20000"/>
                  <a:lumOff val="80000"/>
                </a:schemeClr>
              </a:solidFill>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006704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TotalTime>
  <Words>444</Words>
  <Application>Microsoft Office PowerPoint</Application>
  <PresentationFormat>ملء الشاشة</PresentationFormat>
  <Paragraphs>8</Paragraphs>
  <Slides>42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42</vt:i4>
      </vt:variant>
    </vt:vector>
  </HeadingPairs>
  <TitlesOfParts>
    <vt:vector size="49" baseType="lpstr">
      <vt:lpstr>Arial</vt:lpstr>
      <vt:lpstr>Calibri</vt:lpstr>
      <vt:lpstr>Century Gothic</vt:lpstr>
      <vt:lpstr>Simplified Arabic</vt:lpstr>
      <vt:lpstr>Times New Roman</vt:lpstr>
      <vt:lpstr>Wingdings 3</vt:lpstr>
      <vt:lpstr>أيون</vt:lpstr>
      <vt:lpstr>جداريات السيراميك البابلية  قوس النصر البابلي  بوابة عشتار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بوابة عشتار</dc:title>
  <dc:creator>nada</dc:creator>
  <cp:lastModifiedBy>nada</cp:lastModifiedBy>
  <cp:revision>6</cp:revision>
  <dcterms:created xsi:type="dcterms:W3CDTF">2020-02-17T21:12:11Z</dcterms:created>
  <dcterms:modified xsi:type="dcterms:W3CDTF">2020-02-17T21:36:18Z</dcterms:modified>
</cp:coreProperties>
</file>