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1" r:id="rId6"/>
    <p:sldId id="270" r:id="rId7"/>
    <p:sldId id="280" r:id="rId8"/>
    <p:sldId id="262" r:id="rId9"/>
    <p:sldId id="264" r:id="rId10"/>
    <p:sldId id="265" r:id="rId11"/>
    <p:sldId id="271" r:id="rId12"/>
    <p:sldId id="281" r:id="rId13"/>
    <p:sldId id="273" r:id="rId14"/>
    <p:sldId id="279" r:id="rId15"/>
    <p:sldId id="282" r:id="rId16"/>
    <p:sldId id="272" r:id="rId17"/>
    <p:sldId id="277" r:id="rId18"/>
    <p:sldId id="283" r:id="rId19"/>
    <p:sldId id="278" r:id="rId20"/>
    <p:sldId id="284" r:id="rId21"/>
    <p:sldId id="285" r:id="rId22"/>
    <p:sldId id="286" r:id="rId23"/>
    <p:sldId id="260" r:id="rId24"/>
    <p:sldId id="263" r:id="rId25"/>
    <p:sldId id="266" r:id="rId26"/>
    <p:sldId id="267" r:id="rId27"/>
    <p:sldId id="268" r:id="rId28"/>
    <p:sldId id="269" r:id="rId29"/>
    <p:sldId id="287" r:id="rId30"/>
    <p:sldId id="274" r:id="rId31"/>
    <p:sldId id="275" r:id="rId32"/>
    <p:sldId id="276" r:id="rId3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B6D22D6-31EB-426C-A27B-6AF4C70705F3}" type="datetimeFigureOut">
              <a:rPr lang="en-US" smtClean="0"/>
              <a:t>2/18/2020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44241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ar-SA" smtClean="0"/>
              <a:t>انقر فوق الأيقونة لإضافة صورة</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6D22D6-31EB-426C-A27B-6AF4C70705F3}"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281766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6D22D6-31EB-426C-A27B-6AF4C70705F3}"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391457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6D22D6-31EB-426C-A27B-6AF4C70705F3}"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B0C1-7FF2-429D-95C8-D0794E4AE69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996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6D22D6-31EB-426C-A27B-6AF4C70705F3}"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366222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EB6D22D6-31EB-426C-A27B-6AF4C70705F3}"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260925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smtClean="0"/>
              <a:t>انقر فوق الأيقونة لإضافة صورة</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smtClean="0"/>
              <a:t>انقر فوق الأيقونة لإضافة صورة</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EB6D22D6-31EB-426C-A27B-6AF4C70705F3}"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3173028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6D22D6-31EB-426C-A27B-6AF4C70705F3}"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3249205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6D22D6-31EB-426C-A27B-6AF4C70705F3}"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303139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6D22D6-31EB-426C-A27B-6AF4C70705F3}"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324196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B6D22D6-31EB-426C-A27B-6AF4C70705F3}"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212731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B6D22D6-31EB-426C-A27B-6AF4C70705F3}"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173205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41410" y="3073397"/>
            <a:ext cx="4878391" cy="27178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3073397"/>
            <a:ext cx="4875210" cy="27178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B6D22D6-31EB-426C-A27B-6AF4C70705F3}"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179520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B6D22D6-31EB-426C-A27B-6AF4C70705F3}"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227196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D22D6-31EB-426C-A27B-6AF4C70705F3}"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198870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6D22D6-31EB-426C-A27B-6AF4C70705F3}"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313084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6D22D6-31EB-426C-A27B-6AF4C70705F3}"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B0C1-7FF2-429D-95C8-D0794E4AE693}" type="slidenum">
              <a:rPr lang="en-US" smtClean="0"/>
              <a:t>‹#›</a:t>
            </a:fld>
            <a:endParaRPr lang="en-US"/>
          </a:p>
        </p:txBody>
      </p:sp>
    </p:spTree>
    <p:extLst>
      <p:ext uri="{BB962C8B-B14F-4D97-AF65-F5344CB8AC3E}">
        <p14:creationId xmlns:p14="http://schemas.microsoft.com/office/powerpoint/2010/main" val="261359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6D22D6-31EB-426C-A27B-6AF4C70705F3}" type="datetimeFigureOut">
              <a:rPr lang="en-US" smtClean="0"/>
              <a:t>2/18/2020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EBB0C1-7FF2-429D-95C8-D0794E4AE693}" type="slidenum">
              <a:rPr lang="en-US" smtClean="0"/>
              <a:t>‹#›</a:t>
            </a:fld>
            <a:endParaRPr lang="en-US"/>
          </a:p>
        </p:txBody>
      </p:sp>
    </p:spTree>
    <p:extLst>
      <p:ext uri="{BB962C8B-B14F-4D97-AF65-F5344CB8AC3E}">
        <p14:creationId xmlns:p14="http://schemas.microsoft.com/office/powerpoint/2010/main" val="340459069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ar.wikipedia.org/wiki/%D9%85%D8%AD%D9%83%D9%85%D8%A9_%D8%A7%D9%84%D9%85%D9%88%D8%AA%D9%89" TargetMode="External"/><Relationship Id="rId7" Type="http://schemas.openxmlformats.org/officeDocument/2006/relationships/hyperlink" Target="https://ar.wikipedia.org/wiki/%D8%B9%D9%85%D8%B9%D9%85%D9%88%D8%AA" TargetMode="External"/><Relationship Id="rId2" Type="http://schemas.openxmlformats.org/officeDocument/2006/relationships/hyperlink" Target="https://ar.wikipedia.org/wiki/%D8%A5%D9%84%D9%87" TargetMode="External"/><Relationship Id="rId1" Type="http://schemas.openxmlformats.org/officeDocument/2006/relationships/slideLayout" Target="../slideLayouts/slideLayout7.xml"/><Relationship Id="rId6" Type="http://schemas.openxmlformats.org/officeDocument/2006/relationships/hyperlink" Target="https://ar.wikipedia.org/wiki/%D8%A7%D9%84%D9%82%D9%84%D8%A8" TargetMode="External"/><Relationship Id="rId5" Type="http://schemas.openxmlformats.org/officeDocument/2006/relationships/hyperlink" Target="https://ar.wikipedia.org/w/index.php?title=%D9%85%D8%B9%D8%A7%D8%AA&amp;action=edit&amp;redlink=1" TargetMode="External"/><Relationship Id="rId4" Type="http://schemas.openxmlformats.org/officeDocument/2006/relationships/hyperlink" Target="https://ar.wikipedia.org/wiki/%D9%85%D8%B5%D8%B1_%D8%A7%D9%84%D9%82%D8%AF%D9%8A%D9%85%D8%A9"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الجداريات المصرية</a:t>
            </a:r>
            <a:endParaRPr lang="en-US" dirty="0"/>
          </a:p>
        </p:txBody>
      </p:sp>
      <p:sp>
        <p:nvSpPr>
          <p:cNvPr id="3" name="عنوان فرعي 2"/>
          <p:cNvSpPr>
            <a:spLocks noGrp="1"/>
          </p:cNvSpPr>
          <p:nvPr>
            <p:ph type="subTitle" idx="1"/>
          </p:nvPr>
        </p:nvSpPr>
        <p:spPr/>
        <p:txBody>
          <a:bodyPr/>
          <a:lstStyle/>
          <a:p>
            <a:r>
              <a:rPr lang="ar-IQ" smtClean="0"/>
              <a:t>بواسطة </a:t>
            </a:r>
            <a:r>
              <a:rPr lang="en-US" smtClean="0"/>
              <a:t>nada</a:t>
            </a:r>
            <a:endParaRPr lang="en-US"/>
          </a:p>
        </p:txBody>
      </p:sp>
    </p:spTree>
    <p:extLst>
      <p:ext uri="{BB962C8B-B14F-4D97-AF65-F5344CB8AC3E}">
        <p14:creationId xmlns:p14="http://schemas.microsoft.com/office/powerpoint/2010/main" val="178892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0025" y="0"/>
            <a:ext cx="11790363" cy="6858000"/>
          </a:xfrm>
          <a:prstGeom prst="rect">
            <a:avLst/>
          </a:prstGeom>
          <a:noFill/>
          <a:ln>
            <a:noFill/>
          </a:ln>
        </p:spPr>
      </p:pic>
    </p:spTree>
    <p:extLst>
      <p:ext uri="{BB962C8B-B14F-4D97-AF65-F5344CB8AC3E}">
        <p14:creationId xmlns:p14="http://schemas.microsoft.com/office/powerpoint/2010/main" val="393683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42975" y="0"/>
            <a:ext cx="10306050" cy="6858000"/>
          </a:xfrm>
          <a:prstGeom prst="rect">
            <a:avLst/>
          </a:prstGeom>
          <a:noFill/>
          <a:ln>
            <a:noFill/>
          </a:ln>
        </p:spPr>
      </p:pic>
    </p:spTree>
    <p:extLst>
      <p:ext uri="{BB962C8B-B14F-4D97-AF65-F5344CB8AC3E}">
        <p14:creationId xmlns:p14="http://schemas.microsoft.com/office/powerpoint/2010/main" val="109576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0075" y="494437"/>
            <a:ext cx="10958512" cy="2062103"/>
          </a:xfrm>
          <a:prstGeom prst="rect">
            <a:avLst/>
          </a:prstGeom>
        </p:spPr>
        <p:txBody>
          <a:bodyPr wrap="square">
            <a:spAutoFit/>
          </a:bodyPr>
          <a:lstStyle/>
          <a:p>
            <a:pPr algn="just" rtl="1"/>
            <a:r>
              <a:rPr lang="ar-IQ" sz="3200" b="1" dirty="0" smtClean="0">
                <a:effectLst/>
                <a:ea typeface="Calibri" panose="020F0502020204030204" pitchFamily="34" charset="0"/>
                <a:cs typeface="Simplified Arabic" panose="02020603050405020304" pitchFamily="18" charset="-78"/>
              </a:rPr>
              <a:t>في نظام الانشاء التصويري، يهيمن الموضوع على السمات الشكلية المميزة للتكوين. ففي الموضوعات الدينية ذات الطبيعة التعبدية، يسود نظام الانشاء التصويري المغلق، حيث يحتفل المشهد بنوع من </a:t>
            </a:r>
            <a:r>
              <a:rPr lang="ar-IQ" sz="3200" b="1" dirty="0" err="1" smtClean="0">
                <a:effectLst/>
                <a:ea typeface="Calibri" panose="020F0502020204030204" pitchFamily="34" charset="0"/>
                <a:cs typeface="Simplified Arabic" panose="02020603050405020304" pitchFamily="18" charset="-78"/>
              </a:rPr>
              <a:t>التقابلات</a:t>
            </a:r>
            <a:r>
              <a:rPr lang="ar-IQ" sz="3200" b="1" dirty="0" smtClean="0">
                <a:effectLst/>
                <a:ea typeface="Calibri" panose="020F0502020204030204" pitchFamily="34" charset="0"/>
                <a:cs typeface="Simplified Arabic" panose="02020603050405020304" pitchFamily="18" charset="-78"/>
              </a:rPr>
              <a:t> المتوازنة، حيث تكرم الالهة من قبل نائبها الارضي (الملك الإله)</a:t>
            </a:r>
            <a:endParaRPr lang="en-US" sz="3200" b="1" dirty="0"/>
          </a:p>
        </p:txBody>
      </p:sp>
    </p:spTree>
    <p:extLst>
      <p:ext uri="{BB962C8B-B14F-4D97-AF65-F5344CB8AC3E}">
        <p14:creationId xmlns:p14="http://schemas.microsoft.com/office/powerpoint/2010/main" val="329112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
            <a:ext cx="12192000" cy="6850063"/>
          </a:xfrm>
          <a:prstGeom prst="rect">
            <a:avLst/>
          </a:prstGeom>
          <a:noFill/>
          <a:ln>
            <a:noFill/>
          </a:ln>
        </p:spPr>
      </p:pic>
    </p:spTree>
    <p:extLst>
      <p:ext uri="{BB962C8B-B14F-4D97-AF65-F5344CB8AC3E}">
        <p14:creationId xmlns:p14="http://schemas.microsoft.com/office/powerpoint/2010/main" val="314545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ما_هي_الحضارة_المصرية"/>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25463"/>
            <a:ext cx="12192000" cy="5805487"/>
          </a:xfrm>
          <a:prstGeom prst="rect">
            <a:avLst/>
          </a:prstGeom>
          <a:noFill/>
          <a:ln>
            <a:noFill/>
          </a:ln>
        </p:spPr>
      </p:pic>
    </p:spTree>
    <p:extLst>
      <p:ext uri="{BB962C8B-B14F-4D97-AF65-F5344CB8AC3E}">
        <p14:creationId xmlns:p14="http://schemas.microsoft.com/office/powerpoint/2010/main" val="393530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0038" y="614274"/>
            <a:ext cx="11744325" cy="1569660"/>
          </a:xfrm>
          <a:prstGeom prst="rect">
            <a:avLst/>
          </a:prstGeom>
        </p:spPr>
        <p:txBody>
          <a:bodyPr wrap="square">
            <a:spAutoFit/>
          </a:bodyPr>
          <a:lstStyle/>
          <a:p>
            <a:pPr algn="just" rtl="1"/>
            <a:r>
              <a:rPr lang="ar-IQ" sz="3200" b="1" dirty="0" smtClean="0">
                <a:effectLst/>
                <a:ea typeface="Calibri" panose="020F0502020204030204" pitchFamily="34" charset="0"/>
                <a:cs typeface="Simplified Arabic" panose="02020603050405020304" pitchFamily="18" charset="-78"/>
              </a:rPr>
              <a:t>ينفتح نظام الانشاء التصويري، بنوع من الحركات الرومانتيكية، التي تميز مشاهد الصيد والمعارك الحربية. وفي مشاهد اخرى، يعتمد الفنان على تقطيع سطح الصورة الى عدد من الحقول الافقية المتتالية، وهي بمثابة سيناريو لإدخال عامل الزمن في روائية الحدث</a:t>
            </a:r>
            <a:endParaRPr lang="en-US" sz="3200" b="1" dirty="0"/>
          </a:p>
        </p:txBody>
      </p:sp>
      <p:sp>
        <p:nvSpPr>
          <p:cNvPr id="3" name="مستطيل 2"/>
          <p:cNvSpPr/>
          <p:nvPr/>
        </p:nvSpPr>
        <p:spPr>
          <a:xfrm>
            <a:off x="-1" y="2136339"/>
            <a:ext cx="12044363" cy="3539430"/>
          </a:xfrm>
          <a:prstGeom prst="rect">
            <a:avLst/>
          </a:prstGeom>
        </p:spPr>
        <p:txBody>
          <a:bodyPr wrap="square">
            <a:spAutoFit/>
          </a:bodyPr>
          <a:lstStyle/>
          <a:p>
            <a:pPr indent="457200" algn="just" rtl="1">
              <a:spcAft>
                <a:spcPts val="0"/>
              </a:spcAft>
            </a:pPr>
            <a:r>
              <a:rPr lang="ar-SA" sz="3200" b="1" dirty="0">
                <a:ea typeface="Calibri" panose="020F0502020204030204" pitchFamily="34" charset="0"/>
                <a:cs typeface="Simplified Arabic" panose="02020603050405020304" pitchFamily="18" charset="-78"/>
              </a:rPr>
              <a:t>السمات الاسلوبية المميزة لمدرسة التصوير المصرية، </a:t>
            </a:r>
            <a:r>
              <a:rPr lang="ar-SA" sz="3200" b="1" dirty="0" smtClean="0">
                <a:ea typeface="Calibri" panose="020F0502020204030204" pitchFamily="34" charset="0"/>
                <a:cs typeface="Simplified Arabic" panose="02020603050405020304" pitchFamily="18" charset="-78"/>
              </a:rPr>
              <a:t>ميله </a:t>
            </a:r>
            <a:r>
              <a:rPr lang="ar-SA" sz="3200" b="1" dirty="0">
                <a:ea typeface="Calibri" panose="020F0502020204030204" pitchFamily="34" charset="0"/>
                <a:cs typeface="Simplified Arabic" panose="02020603050405020304" pitchFamily="18" charset="-78"/>
              </a:rPr>
              <a:t>الى التسطيح واغفال المنظور (البعد الثالث) في رسومه. </a:t>
            </a:r>
            <a:r>
              <a:rPr lang="ar-SA" sz="3200" b="1" dirty="0">
                <a:ea typeface="Calibri" panose="020F0502020204030204" pitchFamily="34" charset="0"/>
                <a:cs typeface="Simplified Arabic" panose="02020603050405020304" pitchFamily="18" charset="-78"/>
              </a:rPr>
              <a:t>فقد كان يمثل الاشكال القريبة من النظر بنفس حجوم الاشكال البعيدة عن النظر. وكان يغير في حجوم الاشكال البشرية وفقا لمنزلة الشخصية الاجتماعية ودورها المهيمن في روائية الحدث دون مراعاة لأية قواعد بصرية داخل التكوين. </a:t>
            </a:r>
            <a:r>
              <a:rPr lang="ar-SA" sz="3200" b="1" dirty="0">
                <a:ea typeface="Calibri" panose="020F0502020204030204" pitchFamily="34" charset="0"/>
                <a:cs typeface="Simplified Arabic" panose="02020603050405020304" pitchFamily="18" charset="-78"/>
              </a:rPr>
              <a:t>فكان يمثل اشكال الآلهة والفراعنة والنبلاء مثلا بأحجام كبيرة جدا تحتل مساحة كبيرة من المشهد، وتطغي على الشخصيات الاخرى، كما انه </a:t>
            </a:r>
            <a:r>
              <a:rPr lang="ar-SA" sz="3200" b="1" dirty="0" smtClean="0">
                <a:ea typeface="Calibri" panose="020F0502020204030204" pitchFamily="34" charset="0"/>
                <a:cs typeface="Simplified Arabic" panose="02020603050405020304" pitchFamily="18" charset="-78"/>
              </a:rPr>
              <a:t>لا </a:t>
            </a:r>
            <a:r>
              <a:rPr lang="ar-SA" sz="3200" b="1" dirty="0">
                <a:ea typeface="Calibri" panose="020F0502020204030204" pitchFamily="34" charset="0"/>
                <a:cs typeface="Simplified Arabic" panose="02020603050405020304" pitchFamily="18" charset="-78"/>
              </a:rPr>
              <a:t>يجاور بين البشري والالهي في مشهد واحد، لذلك احتلت اشكال الآلهة مساحات مخصصة لها دون ان يزعجها تطفل البشر.</a:t>
            </a:r>
            <a:endParaRPr lang="en-US" sz="3200" b="1" dirty="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41375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
            <a:ext cx="12192000" cy="6850063"/>
          </a:xfrm>
          <a:prstGeom prst="rect">
            <a:avLst/>
          </a:prstGeom>
          <a:noFill/>
          <a:ln>
            <a:noFill/>
          </a:ln>
        </p:spPr>
      </p:pic>
    </p:spTree>
    <p:extLst>
      <p:ext uri="{BB962C8B-B14F-4D97-AF65-F5344CB8AC3E}">
        <p14:creationId xmlns:p14="http://schemas.microsoft.com/office/powerpoint/2010/main" val="30291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186113" y="0"/>
            <a:ext cx="5818187" cy="6858000"/>
          </a:xfrm>
          <a:prstGeom prst="rect">
            <a:avLst/>
          </a:prstGeom>
          <a:noFill/>
          <a:ln>
            <a:noFill/>
          </a:ln>
        </p:spPr>
      </p:pic>
    </p:spTree>
    <p:extLst>
      <p:ext uri="{BB962C8B-B14F-4D97-AF65-F5344CB8AC3E}">
        <p14:creationId xmlns:p14="http://schemas.microsoft.com/office/powerpoint/2010/main" val="196634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674369"/>
            <a:ext cx="11991975" cy="3970318"/>
          </a:xfrm>
          <a:prstGeom prst="rect">
            <a:avLst/>
          </a:prstGeom>
        </p:spPr>
        <p:txBody>
          <a:bodyPr wrap="square">
            <a:spAutoFit/>
          </a:bodyPr>
          <a:lstStyle/>
          <a:p>
            <a:pPr indent="457200" algn="just" rtl="1">
              <a:spcAft>
                <a:spcPts val="0"/>
              </a:spcAft>
            </a:pPr>
            <a:r>
              <a:rPr lang="ar-SA" sz="2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وتظهر صور الاشياء المادية المكدسة داخل السلال او التي وضعت في الغرف، كلها واضحة للعيان، ويمكن ملاحظة غياب ظاهرة التراكب الشكلي، بشكل واضح في الرسوم الجدارية المصرية، دون تحجب الاشكال القريبة الى النظر البعيد منها. وحين يخطو البشر كانت الساق البعيدة عن النظر هي التي تتقدم دائما في سياقات الاداء الفني لرسم الاشكال. واذا صور بركة مائية محاطة من اربع جهات بصفوف من الاشجار، اظهر صفوف الاشجار وكأنها اشعة تنبعث من نقطة مركزية في الوسط هي بؤرة المشهد. واذا رسم سمكة رسمها ممثلة من الجانب. واذا ظهر التمساح او العقرب في احد المشاهد رسمه من لقطة جوية. وحين يسمو به الخيال، في تمثيل مشهد صيد في بركة مائية، يعمد الى توضيح ما تحتويه البركة المائية من مفردات فيمثل الاسماك وافراس النهر والتماسيح ساعية تحت الماء، دون ان تحجبها عتمة سطح المياه.</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53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ايدى"/>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8600"/>
            <a:ext cx="12192000" cy="6400800"/>
          </a:xfrm>
          <a:prstGeom prst="rect">
            <a:avLst/>
          </a:prstGeom>
          <a:noFill/>
          <a:ln>
            <a:noFill/>
          </a:ln>
        </p:spPr>
      </p:pic>
    </p:spTree>
    <p:extLst>
      <p:ext uri="{BB962C8B-B14F-4D97-AF65-F5344CB8AC3E}">
        <p14:creationId xmlns:p14="http://schemas.microsoft.com/office/powerpoint/2010/main" val="355391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0-223654-birds-writing-egyptian_700x4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250" y="0"/>
            <a:ext cx="12001500" cy="6858000"/>
          </a:xfrm>
          <a:prstGeom prst="rect">
            <a:avLst/>
          </a:prstGeom>
          <a:noFill/>
          <a:ln>
            <a:noFill/>
          </a:ln>
        </p:spPr>
      </p:pic>
    </p:spTree>
    <p:extLst>
      <p:ext uri="{BB962C8B-B14F-4D97-AF65-F5344CB8AC3E}">
        <p14:creationId xmlns:p14="http://schemas.microsoft.com/office/powerpoint/2010/main" val="1005851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61499"/>
            <a:ext cx="11915774" cy="1569660"/>
          </a:xfrm>
          <a:prstGeom prst="rect">
            <a:avLst/>
          </a:prstGeom>
        </p:spPr>
        <p:txBody>
          <a:bodyPr wrap="square">
            <a:spAutoFit/>
          </a:bodyPr>
          <a:lstStyle/>
          <a:p>
            <a:pPr algn="just" rtl="1"/>
            <a:r>
              <a:rPr lang="ar-IQ" sz="3200" b="1" dirty="0" smtClean="0">
                <a:solidFill>
                  <a:srgbClr val="333333"/>
                </a:solidFill>
                <a:effectLst/>
                <a:ea typeface="Calibri" panose="020F0502020204030204" pitchFamily="34" charset="0"/>
                <a:cs typeface="Simplified Arabic" panose="02020603050405020304" pitchFamily="18" charset="-78"/>
              </a:rPr>
              <a:t>ان هناك نظاما واحدا لبنائية الشكل، هي ارتباط الشكل الجانبي للوجه مع الصورة الامامية للعين والوضع الامامي للصدر بالهيئة الجانبية للساقين. فالفنان كان يمثل أكثر الجوانب تعبيرا في كل عنصر من عناصر الشكل بدلا من تمثيله الاشكال كما تراها العين مباشرة</a:t>
            </a:r>
            <a:endParaRPr lang="en-US" sz="3200" b="1" dirty="0"/>
          </a:p>
        </p:txBody>
      </p:sp>
      <p:sp>
        <p:nvSpPr>
          <p:cNvPr id="3" name="مستطيل 2"/>
          <p:cNvSpPr/>
          <p:nvPr/>
        </p:nvSpPr>
        <p:spPr>
          <a:xfrm>
            <a:off x="0" y="3105835"/>
            <a:ext cx="12192000" cy="2554545"/>
          </a:xfrm>
          <a:prstGeom prst="rect">
            <a:avLst/>
          </a:prstGeom>
        </p:spPr>
        <p:txBody>
          <a:bodyPr wrap="square">
            <a:spAutoFit/>
          </a:bodyPr>
          <a:lstStyle/>
          <a:p>
            <a:pPr algn="just" rtl="1"/>
            <a:r>
              <a:rPr lang="ar-IQ" sz="3200" b="1" dirty="0" smtClean="0">
                <a:solidFill>
                  <a:srgbClr val="333333"/>
                </a:solidFill>
                <a:ea typeface="Calibri" panose="020F0502020204030204" pitchFamily="34" charset="0"/>
                <a:cs typeface="Simplified Arabic" panose="02020603050405020304" pitchFamily="18" charset="-78"/>
              </a:rPr>
              <a:t>واستخدام </a:t>
            </a:r>
            <a:r>
              <a:rPr lang="ar-IQ" sz="3200" b="1" dirty="0">
                <a:solidFill>
                  <a:srgbClr val="333333"/>
                </a:solidFill>
                <a:ea typeface="Calibri" panose="020F0502020204030204" pitchFamily="34" charset="0"/>
                <a:cs typeface="Simplified Arabic" panose="02020603050405020304" pitchFamily="18" charset="-78"/>
              </a:rPr>
              <a:t>نوع من </a:t>
            </a:r>
            <a:r>
              <a:rPr lang="ar-IQ" sz="3200" b="1" dirty="0" err="1">
                <a:solidFill>
                  <a:srgbClr val="333333"/>
                </a:solidFill>
                <a:ea typeface="Calibri" panose="020F0502020204030204" pitchFamily="34" charset="0"/>
                <a:cs typeface="Simplified Arabic" panose="02020603050405020304" pitchFamily="18" charset="-78"/>
              </a:rPr>
              <a:t>القواطعية</a:t>
            </a:r>
            <a:r>
              <a:rPr lang="ar-IQ" sz="3200" b="1" dirty="0">
                <a:solidFill>
                  <a:srgbClr val="333333"/>
                </a:solidFill>
                <a:ea typeface="Calibri" panose="020F0502020204030204" pitchFamily="34" charset="0"/>
                <a:cs typeface="Simplified Arabic" panose="02020603050405020304" pitchFamily="18" charset="-78"/>
              </a:rPr>
              <a:t> حين تتخلل الخطوط المميزة بشكل واضح مساحات اللون، وعلى الاهتمام بالخط في تحديد الاشكال </a:t>
            </a:r>
            <a:r>
              <a:rPr lang="ar-IQ" sz="3200" b="1" dirty="0" smtClean="0">
                <a:solidFill>
                  <a:srgbClr val="333333"/>
                </a:solidFill>
                <a:ea typeface="Calibri" panose="020F0502020204030204" pitchFamily="34" charset="0"/>
                <a:cs typeface="Simplified Arabic" panose="02020603050405020304" pitchFamily="18" charset="-78"/>
              </a:rPr>
              <a:t>والمساحات</a:t>
            </a:r>
          </a:p>
          <a:p>
            <a:pPr algn="just" rtl="1"/>
            <a:r>
              <a:rPr lang="ar-IQ" sz="3200" b="1" dirty="0" smtClean="0"/>
              <a:t>في </a:t>
            </a:r>
            <a:r>
              <a:rPr lang="ar-IQ" sz="3200" b="1" dirty="0"/>
              <a:t>ابنية المقابر كانت الرسوم تحوي على مواضيع العمل في الحقول واجواء الموسيقى والرقص، تنفذ على جدران المقابر الخارجية، في حين احتلت الموضوعات الدينية مثل التعبد والالهة فاحتلت الأماكن العميقة الداخلية في اجواف المقابر</a:t>
            </a:r>
            <a:endParaRPr lang="en-US" sz="3200" b="1" dirty="0">
              <a:solidFill>
                <a:srgbClr val="333333"/>
              </a:solidFill>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63963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44890"/>
            <a:ext cx="12063412" cy="5509200"/>
          </a:xfrm>
          <a:prstGeom prst="rect">
            <a:avLst/>
          </a:prstGeom>
        </p:spPr>
        <p:txBody>
          <a:bodyPr wrap="square">
            <a:spAutoFit/>
          </a:bodyPr>
          <a:lstStyle/>
          <a:p>
            <a:pPr indent="457200" algn="just" rtl="1">
              <a:spcAft>
                <a:spcPts val="0"/>
              </a:spcAft>
            </a:pPr>
            <a:r>
              <a:rPr lang="ar-SA" sz="3200" b="1" dirty="0" smtClean="0">
                <a:solidFill>
                  <a:srgbClr val="FFFF00"/>
                </a:solidFill>
                <a:effectLst/>
                <a:latin typeface="Times New Roman" panose="02020603050405020304" pitchFamily="18" charset="0"/>
                <a:ea typeface="Times New Roman" panose="02020603050405020304" pitchFamily="18" charset="0"/>
                <a:cs typeface="+mj-cs"/>
              </a:rPr>
              <a:t>في جدارية محاكمة </a:t>
            </a:r>
            <a:r>
              <a:rPr lang="ar-SA" sz="3200" b="1" dirty="0" err="1" smtClean="0">
                <a:solidFill>
                  <a:srgbClr val="FFFF00"/>
                </a:solidFill>
                <a:effectLst/>
                <a:latin typeface="Times New Roman" panose="02020603050405020304" pitchFamily="18" charset="0"/>
                <a:ea typeface="Times New Roman" panose="02020603050405020304" pitchFamily="18" charset="0"/>
                <a:cs typeface="+mj-cs"/>
              </a:rPr>
              <a:t>الموتي</a:t>
            </a:r>
            <a:r>
              <a:rPr lang="ar-SA" sz="3200" b="1" dirty="0" smtClean="0">
                <a:solidFill>
                  <a:srgbClr val="FFFF00"/>
                </a:solidFill>
                <a:effectLst/>
                <a:latin typeface="Times New Roman" panose="02020603050405020304" pitchFamily="18" charset="0"/>
                <a:ea typeface="Times New Roman" panose="02020603050405020304" pitchFamily="18" charset="0"/>
                <a:cs typeface="+mj-cs"/>
              </a:rPr>
              <a:t> أمام </a:t>
            </a:r>
            <a:r>
              <a:rPr lang="ar-SA" sz="3200" b="1" dirty="0" err="1" smtClean="0">
                <a:solidFill>
                  <a:srgbClr val="FFFF00"/>
                </a:solidFill>
                <a:effectLst/>
                <a:latin typeface="Times New Roman" panose="02020603050405020304" pitchFamily="18" charset="0"/>
                <a:ea typeface="Times New Roman" panose="02020603050405020304" pitchFamily="18" charset="0"/>
                <a:cs typeface="+mj-cs"/>
              </a:rPr>
              <a:t>أوزوريس</a:t>
            </a:r>
            <a:r>
              <a:rPr lang="ar-SA" sz="3200" b="1" dirty="0" smtClean="0">
                <a:solidFill>
                  <a:srgbClr val="FFFF00"/>
                </a:solidFill>
                <a:effectLst/>
                <a:latin typeface="Times New Roman" panose="02020603050405020304" pitchFamily="18" charset="0"/>
                <a:ea typeface="Times New Roman" panose="02020603050405020304" pitchFamily="18" charset="0"/>
                <a:cs typeface="+mj-cs"/>
              </a:rPr>
              <a:t> (</a:t>
            </a:r>
            <a:r>
              <a:rPr lang="ar-SA" sz="3200" b="1" u="none" strike="noStrike" dirty="0" smtClean="0">
                <a:solidFill>
                  <a:srgbClr val="FFFF00"/>
                </a:solidFill>
                <a:effectLst/>
                <a:latin typeface="Simplified Arabic" panose="02020603050405020304" pitchFamily="18" charset="-78"/>
                <a:ea typeface="Times New Roman" panose="02020603050405020304" pitchFamily="18" charset="0"/>
                <a:cs typeface="+mj-cs"/>
                <a:hlinkClick r:id="rId2" tooltip="إله"/>
              </a:rPr>
              <a:t>إله</a:t>
            </a:r>
            <a:r>
              <a:rPr lang="en-US" sz="3200" b="1" dirty="0" smtClean="0">
                <a:solidFill>
                  <a:srgbClr val="FFFF00"/>
                </a:solidFill>
                <a:effectLst/>
                <a:latin typeface="Simplified Arabic" panose="02020603050405020304" pitchFamily="18" charset="-78"/>
                <a:ea typeface="Times New Roman" panose="02020603050405020304" pitchFamily="18" charset="0"/>
                <a:cs typeface="+mj-cs"/>
              </a:rPr>
              <a:t> </a:t>
            </a:r>
            <a:r>
              <a:rPr lang="ar-SA" sz="3200" b="1" dirty="0" smtClean="0">
                <a:solidFill>
                  <a:srgbClr val="FFFF00"/>
                </a:solidFill>
                <a:effectLst/>
                <a:latin typeface="Times New Roman" panose="02020603050405020304" pitchFamily="18" charset="0"/>
                <a:ea typeface="Times New Roman" panose="02020603050405020304" pitchFamily="18" charset="0"/>
                <a:cs typeface="+mj-cs"/>
              </a:rPr>
              <a:t>البعث والحساب وهو رئيس </a:t>
            </a:r>
            <a:r>
              <a:rPr lang="ar-SA" sz="3200" b="1" strike="noStrike" dirty="0" smtClean="0">
                <a:solidFill>
                  <a:srgbClr val="FFFF00"/>
                </a:solidFill>
                <a:effectLst/>
                <a:latin typeface="Simplified Arabic" panose="02020603050405020304" pitchFamily="18" charset="-78"/>
                <a:ea typeface="Times New Roman" panose="02020603050405020304" pitchFamily="18" charset="0"/>
                <a:cs typeface="+mj-cs"/>
                <a:hlinkClick r:id="rId3" tooltip="محكمة الموتى"/>
              </a:rPr>
              <a:t>محكمة الموتى</a:t>
            </a:r>
            <a:r>
              <a:rPr lang="en-US" sz="3200" b="1" dirty="0" smtClean="0">
                <a:solidFill>
                  <a:srgbClr val="FFFF00"/>
                </a:solidFill>
                <a:effectLst/>
                <a:latin typeface="Simplified Arabic" panose="02020603050405020304" pitchFamily="18" charset="-78"/>
                <a:ea typeface="Times New Roman" panose="02020603050405020304" pitchFamily="18" charset="0"/>
                <a:cs typeface="+mj-cs"/>
              </a:rPr>
              <a:t> </a:t>
            </a:r>
            <a:r>
              <a:rPr lang="ar-SA" sz="3200" b="1" dirty="0" smtClean="0">
                <a:solidFill>
                  <a:srgbClr val="FFFF00"/>
                </a:solidFill>
                <a:effectLst/>
                <a:latin typeface="Times New Roman" panose="02020603050405020304" pitchFamily="18" charset="0"/>
                <a:ea typeface="Times New Roman" panose="02020603050405020304" pitchFamily="18" charset="0"/>
                <a:cs typeface="+mj-cs"/>
              </a:rPr>
              <a:t>عند </a:t>
            </a:r>
            <a:r>
              <a:rPr lang="ar-SA" sz="3200" b="1" u="none" strike="noStrike" dirty="0" smtClean="0">
                <a:solidFill>
                  <a:srgbClr val="FFFF00"/>
                </a:solidFill>
                <a:effectLst/>
                <a:latin typeface="Simplified Arabic" panose="02020603050405020304" pitchFamily="18" charset="-78"/>
                <a:ea typeface="Times New Roman" panose="02020603050405020304" pitchFamily="18" charset="0"/>
                <a:cs typeface="+mj-cs"/>
                <a:hlinkClick r:id="rId4"/>
              </a:rPr>
              <a:t>قدماء المصريين</a:t>
            </a:r>
            <a:r>
              <a:rPr lang="ar-SA" sz="3200" b="1" dirty="0" smtClean="0">
                <a:solidFill>
                  <a:srgbClr val="FFFF00"/>
                </a:solidFill>
                <a:effectLst/>
                <a:latin typeface="Simplified Arabic" panose="02020603050405020304" pitchFamily="18" charset="-78"/>
                <a:ea typeface="Times New Roman" panose="02020603050405020304" pitchFamily="18" charset="0"/>
                <a:cs typeface="+mj-cs"/>
              </a:rPr>
              <a:t>) والموجودة في مقبرة</a:t>
            </a:r>
            <a:r>
              <a:rPr lang="ar-SA" sz="3200" b="1" dirty="0" smtClean="0">
                <a:solidFill>
                  <a:srgbClr val="FFFF00"/>
                </a:solidFill>
                <a:effectLst/>
                <a:latin typeface="Times New Roman" panose="02020603050405020304" pitchFamily="18" charset="0"/>
                <a:ea typeface="Times New Roman" panose="02020603050405020304" pitchFamily="18" charset="0"/>
                <a:cs typeface="+mj-cs"/>
              </a:rPr>
              <a:t> طيبة الفرعونية، تتم عملية وزن أعمال الميت عن طريق وضع قلبه في إحدى كفتي الميزان وتوضع في كفة الميزان الأخرى ريشة </a:t>
            </a:r>
            <a:r>
              <a:rPr lang="ar-SA" sz="3200" b="1" u="none" strike="noStrike" dirty="0" err="1" smtClean="0">
                <a:solidFill>
                  <a:srgbClr val="FFFF00"/>
                </a:solidFill>
                <a:effectLst/>
                <a:latin typeface="Simplified Arabic" panose="02020603050405020304" pitchFamily="18" charset="-78"/>
                <a:ea typeface="Times New Roman" panose="02020603050405020304" pitchFamily="18" charset="0"/>
                <a:cs typeface="+mj-cs"/>
                <a:hlinkClick r:id="rId5" tooltip="معات (الصفحة غير موجودة)"/>
              </a:rPr>
              <a:t>معات</a:t>
            </a:r>
            <a:r>
              <a:rPr lang="ar-SA" sz="3200" b="1" dirty="0" smtClean="0">
                <a:solidFill>
                  <a:srgbClr val="FFFF00"/>
                </a:solidFill>
                <a:effectLst/>
                <a:latin typeface="Simplified Arabic" panose="02020603050405020304" pitchFamily="18" charset="-78"/>
                <a:ea typeface="Times New Roman" panose="02020603050405020304" pitchFamily="18" charset="0"/>
                <a:cs typeface="+mj-cs"/>
              </a:rPr>
              <a:t>، رمز "العدالة والأخلاق". فإذا كانت الريشة أثقل من </a:t>
            </a:r>
            <a:r>
              <a:rPr lang="ar-SA" sz="3200" b="1" u="none" strike="noStrike" dirty="0" smtClean="0">
                <a:solidFill>
                  <a:srgbClr val="FFFF00"/>
                </a:solidFill>
                <a:effectLst/>
                <a:latin typeface="Simplified Arabic" panose="02020603050405020304" pitchFamily="18" charset="-78"/>
                <a:ea typeface="Times New Roman" panose="02020603050405020304" pitchFamily="18" charset="0"/>
                <a:cs typeface="+mj-cs"/>
                <a:hlinkClick r:id="rId6" tooltip="القلب"/>
              </a:rPr>
              <a:t>قلب الميت</a:t>
            </a:r>
            <a:r>
              <a:rPr lang="ar-SA" sz="3200" b="1" dirty="0" smtClean="0">
                <a:solidFill>
                  <a:srgbClr val="FFFF00"/>
                </a:solidFill>
                <a:effectLst/>
                <a:latin typeface="Simplified Arabic" panose="02020603050405020304" pitchFamily="18" charset="-78"/>
                <a:ea typeface="Times New Roman" panose="02020603050405020304" pitchFamily="18" charset="0"/>
                <a:cs typeface="+mj-cs"/>
              </a:rPr>
              <a:t>، فمعنى ذلك أن الميت كان طيبا في حياته وعلى خلق كريم فيأخذ ملبسا جميلا ويدخل حديقة "الجنة" ليعيش فيها راضيا سعيدا. وأما إذا ثقل قلب الميت عن وزن الريشة فمعناه أنه كان في حياته جبارا عصيا. عندئذ يُلقى بالقلب وبالميت إلى حيوان خرافي يكون واقفا بجوار الميزان اسمه </a:t>
            </a:r>
            <a:r>
              <a:rPr lang="ar-SA" sz="3200" b="1" u="none" strike="noStrike" dirty="0" err="1" smtClean="0">
                <a:solidFill>
                  <a:srgbClr val="FFFF00"/>
                </a:solidFill>
                <a:effectLst/>
                <a:latin typeface="Simplified Arabic" panose="02020603050405020304" pitchFamily="18" charset="-78"/>
                <a:ea typeface="Times New Roman" panose="02020603050405020304" pitchFamily="18" charset="0"/>
                <a:cs typeface="+mj-cs"/>
                <a:hlinkClick r:id="rId7" tooltip="عمعموت"/>
              </a:rPr>
              <a:t>عمعموت</a:t>
            </a:r>
            <a:r>
              <a:rPr lang="en-US" sz="3200" b="1" dirty="0" smtClean="0">
                <a:solidFill>
                  <a:srgbClr val="FFFF00"/>
                </a:solidFill>
                <a:effectLst/>
                <a:latin typeface="Simplified Arabic" panose="02020603050405020304" pitchFamily="18" charset="-78"/>
                <a:ea typeface="Times New Roman" panose="02020603050405020304" pitchFamily="18" charset="0"/>
                <a:cs typeface="+mj-cs"/>
              </a:rPr>
              <a:t> : </a:t>
            </a:r>
            <a:r>
              <a:rPr lang="ar-SA" sz="3200" b="1" dirty="0" smtClean="0">
                <a:solidFill>
                  <a:srgbClr val="FFFF00"/>
                </a:solidFill>
                <a:effectLst/>
                <a:latin typeface="Times New Roman" panose="02020603050405020304" pitchFamily="18" charset="0"/>
                <a:ea typeface="Times New Roman" panose="02020603050405020304" pitchFamily="18" charset="0"/>
                <a:cs typeface="+mj-cs"/>
              </a:rPr>
              <a:t>رأسه رأس أسد وجسمه جسم فرس النهر وذيله ذيل تمساح فيلتهمه هذا الحيوان على التو وتكون تلك هي نهايته الأبدية. ويقف الأربعة أبناء حورس أمام </a:t>
            </a:r>
            <a:r>
              <a:rPr lang="ar-SA" sz="3200" b="1" dirty="0" err="1" smtClean="0">
                <a:solidFill>
                  <a:srgbClr val="FFFF00"/>
                </a:solidFill>
                <a:effectLst/>
                <a:latin typeface="Times New Roman" panose="02020603050405020304" pitchFamily="18" charset="0"/>
                <a:ea typeface="Times New Roman" panose="02020603050405020304" pitchFamily="18" charset="0"/>
                <a:cs typeface="+mj-cs"/>
              </a:rPr>
              <a:t>أوزوريس</a:t>
            </a:r>
            <a:r>
              <a:rPr lang="ar-SA" sz="3200" b="1" dirty="0" smtClean="0">
                <a:solidFill>
                  <a:srgbClr val="FFFF00"/>
                </a:solidFill>
                <a:effectLst/>
                <a:latin typeface="Times New Roman" panose="02020603050405020304" pitchFamily="18" charset="0"/>
                <a:ea typeface="Times New Roman" panose="02020603050405020304" pitchFamily="18" charset="0"/>
                <a:cs typeface="+mj-cs"/>
              </a:rPr>
              <a:t> على زهرة اللوتس</a:t>
            </a:r>
            <a:r>
              <a:rPr lang="en-US" sz="3200" b="1" dirty="0" smtClean="0">
                <a:solidFill>
                  <a:srgbClr val="FFFF00"/>
                </a:solidFill>
                <a:effectLst/>
                <a:latin typeface="Simplified Arabic" panose="02020603050405020304" pitchFamily="18" charset="-78"/>
                <a:ea typeface="Times New Roman" panose="02020603050405020304" pitchFamily="18" charset="0"/>
                <a:cs typeface="+mj-cs"/>
              </a:rPr>
              <a:t>.</a:t>
            </a:r>
            <a:r>
              <a:rPr lang="ar-IQ" sz="2800" dirty="0"/>
              <a:t> </a:t>
            </a:r>
            <a:r>
              <a:rPr lang="ar-IQ" sz="3200" b="1" dirty="0" err="1">
                <a:solidFill>
                  <a:srgbClr val="FFFF00"/>
                </a:solidFill>
                <a:latin typeface="Times New Roman" panose="02020603050405020304" pitchFamily="18" charset="0"/>
                <a:ea typeface="Times New Roman" panose="02020603050405020304" pitchFamily="18" charset="0"/>
                <a:cs typeface="+mj-cs"/>
              </a:rPr>
              <a:t>وإستخدام</a:t>
            </a:r>
            <a:r>
              <a:rPr lang="ar-IQ" sz="3200" b="1" dirty="0">
                <a:solidFill>
                  <a:srgbClr val="FFFF00"/>
                </a:solidFill>
                <a:latin typeface="Times New Roman" panose="02020603050405020304" pitchFamily="18" charset="0"/>
                <a:ea typeface="Times New Roman" panose="02020603050405020304" pitchFamily="18" charset="0"/>
                <a:cs typeface="+mj-cs"/>
              </a:rPr>
              <a:t> اللون </a:t>
            </a:r>
            <a:r>
              <a:rPr lang="ar-IQ" sz="3200" b="1" dirty="0" err="1">
                <a:solidFill>
                  <a:srgbClr val="FFFF00"/>
                </a:solidFill>
                <a:latin typeface="Times New Roman" panose="02020603050405020304" pitchFamily="18" charset="0"/>
                <a:ea typeface="Times New Roman" panose="02020603050405020304" pitchFamily="18" charset="0"/>
                <a:cs typeface="+mj-cs"/>
              </a:rPr>
              <a:t>التمبرا</a:t>
            </a:r>
            <a:r>
              <a:rPr lang="ar-IQ" sz="3200" b="1" dirty="0">
                <a:solidFill>
                  <a:srgbClr val="FFFF00"/>
                </a:solidFill>
                <a:latin typeface="Times New Roman" panose="02020603050405020304" pitchFamily="18" charset="0"/>
                <a:ea typeface="Times New Roman" panose="02020603050405020304" pitchFamily="18" charset="0"/>
                <a:cs typeface="+mj-cs"/>
              </a:rPr>
              <a:t> باعتماد مجموعة أكاسيد معدنية طبيعية مختلفة يتم مزجها قبل التلوين ببعض الوسائط مثل الصمغ والغراء الحيواني وزلال البيض. </a:t>
            </a:r>
            <a:endParaRPr lang="en-US" sz="3200" b="1" dirty="0">
              <a:solidFill>
                <a:srgbClr val="FFFF00"/>
              </a:solidFill>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6262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26843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81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lip_image0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47850" y="0"/>
            <a:ext cx="8494713" cy="6858000"/>
          </a:xfrm>
          <a:prstGeom prst="rect">
            <a:avLst/>
          </a:prstGeom>
          <a:noFill/>
          <a:ln>
            <a:noFill/>
          </a:ln>
        </p:spPr>
      </p:pic>
    </p:spTree>
    <p:extLst>
      <p:ext uri="{BB962C8B-B14F-4D97-AF65-F5344CB8AC3E}">
        <p14:creationId xmlns:p14="http://schemas.microsoft.com/office/powerpoint/2010/main" val="178052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43100" y="0"/>
            <a:ext cx="8304213" cy="6858000"/>
          </a:xfrm>
          <a:prstGeom prst="rect">
            <a:avLst/>
          </a:prstGeom>
          <a:noFill/>
          <a:ln>
            <a:noFill/>
          </a:ln>
        </p:spPr>
      </p:pic>
    </p:spTree>
    <p:extLst>
      <p:ext uri="{BB962C8B-B14F-4D97-AF65-F5344CB8AC3E}">
        <p14:creationId xmlns:p14="http://schemas.microsoft.com/office/powerpoint/2010/main" val="268333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7650" y="0"/>
            <a:ext cx="9155113" cy="6858000"/>
          </a:xfrm>
          <a:prstGeom prst="rect">
            <a:avLst/>
          </a:prstGeom>
          <a:noFill/>
          <a:ln>
            <a:noFill/>
          </a:ln>
        </p:spPr>
      </p:pic>
    </p:spTree>
    <p:extLst>
      <p:ext uri="{BB962C8B-B14F-4D97-AF65-F5344CB8AC3E}">
        <p14:creationId xmlns:p14="http://schemas.microsoft.com/office/powerpoint/2010/main" val="1942365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38513" y="0"/>
            <a:ext cx="5513387" cy="6858000"/>
          </a:xfrm>
          <a:prstGeom prst="rect">
            <a:avLst/>
          </a:prstGeom>
          <a:noFill/>
          <a:ln>
            <a:noFill/>
          </a:ln>
        </p:spPr>
      </p:pic>
    </p:spTree>
    <p:extLst>
      <p:ext uri="{BB962C8B-B14F-4D97-AF65-F5344CB8AC3E}">
        <p14:creationId xmlns:p14="http://schemas.microsoft.com/office/powerpoint/2010/main" val="282220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3100"/>
            <a:ext cx="12192000" cy="5511800"/>
          </a:xfrm>
          <a:prstGeom prst="rect">
            <a:avLst/>
          </a:prstGeom>
          <a:noFill/>
          <a:ln>
            <a:noFill/>
          </a:ln>
        </p:spPr>
      </p:pic>
    </p:spTree>
    <p:extLst>
      <p:ext uri="{BB962C8B-B14F-4D97-AF65-F5344CB8AC3E}">
        <p14:creationId xmlns:p14="http://schemas.microsoft.com/office/powerpoint/2010/main" val="324920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36950" y="0"/>
            <a:ext cx="5116513" cy="6858000"/>
          </a:xfrm>
          <a:prstGeom prst="rect">
            <a:avLst/>
          </a:prstGeom>
          <a:noFill/>
          <a:ln>
            <a:noFill/>
          </a:ln>
        </p:spPr>
      </p:pic>
    </p:spTree>
    <p:extLst>
      <p:ext uri="{BB962C8B-B14F-4D97-AF65-F5344CB8AC3E}">
        <p14:creationId xmlns:p14="http://schemas.microsoft.com/office/powerpoint/2010/main" val="3267242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8612" y="343704"/>
            <a:ext cx="11444287" cy="5693866"/>
          </a:xfrm>
          <a:prstGeom prst="rect">
            <a:avLst/>
          </a:prstGeom>
        </p:spPr>
        <p:txBody>
          <a:bodyPr wrap="square">
            <a:spAutoFit/>
          </a:bodyPr>
          <a:lstStyle/>
          <a:p>
            <a:pPr algn="just" rtl="1">
              <a:spcAft>
                <a:spcPts val="0"/>
              </a:spcAft>
            </a:pPr>
            <a:r>
              <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المنحوتات المصرية</a:t>
            </a:r>
          </a:p>
          <a:p>
            <a:pPr algn="just" rtl="1">
              <a:spcAft>
                <a:spcPts val="0"/>
              </a:spcAft>
            </a:pPr>
            <a:r>
              <a:rPr lang="ar-SA" sz="2800" b="1" dirty="0"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تخضع جدران العمارة الى عدد من العمليات التقنية حيث تسوى سطوحها أولا </a:t>
            </a:r>
            <a:r>
              <a:rPr lang="ar-SA" sz="2800" b="1" dirty="0" err="1"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بازاميل</a:t>
            </a:r>
            <a:r>
              <a:rPr lang="ar-SA" sz="2800" b="1" dirty="0"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 نحاسية، ومن ثم تنعم بقطع حجرية صلبة، وكانت العيوب والفواصل بين الأحجار تطلى بمادة الجبس، ومن ثم يتم تنفيذ التكوين عليها بعدة تقنيات، احداها يتم رسم الخطوط الخارجية </a:t>
            </a:r>
            <a:r>
              <a:rPr lang="ar-SA" sz="2800" b="1" dirty="0" err="1"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للاشكال</a:t>
            </a:r>
            <a:r>
              <a:rPr lang="ar-SA" sz="2800" b="1" dirty="0"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 ومن ثم تحفر الخطوط حفرا عميقا، وهذا النوع من النحت ذي الخطوط الغائرة، يتميز بمقاومة عوامل الطبيعة، والزمن، ولذلك تتركز مشاهده على الجدران الخارجية للمعابد والمقابر وتتصف بالاختزال والتبسيط والاكتفاء بالمحددات الخارجية. </a:t>
            </a:r>
            <a:endParaRPr lang="en-US" sz="2400" b="1" dirty="0" smtClean="0">
              <a:solidFill>
                <a:srgbClr val="FFFF00"/>
              </a:solidFill>
              <a:effectLst/>
              <a:latin typeface="Times New Roman" panose="02020603050405020304" pitchFamily="18" charset="0"/>
              <a:ea typeface="Times New Roman" panose="02020603050405020304" pitchFamily="18" charset="0"/>
            </a:endParaRPr>
          </a:p>
          <a:p>
            <a:pPr algn="just" rtl="1">
              <a:spcAft>
                <a:spcPts val="0"/>
              </a:spcAft>
            </a:pPr>
            <a:r>
              <a:rPr lang="ar-SA" sz="2800" b="1" dirty="0"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وفي تقنية أخرى، كانت الاشكال تحدد، ثم تحذف وتزال المساحات الخارجية </a:t>
            </a:r>
            <a:r>
              <a:rPr lang="ar-SA" sz="2800" b="1" dirty="0" err="1"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للاشكال</a:t>
            </a:r>
            <a:r>
              <a:rPr lang="ar-SA" sz="2800" b="1" dirty="0"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 فتبرز الاشكال عن ارضيتها، وهذا يسمى النحت البارز، وشاعت هذه التقنية في القاعات الداخلية </a:t>
            </a:r>
            <a:r>
              <a:rPr lang="ar-SA" sz="2800" b="1" dirty="0" err="1"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للمقابرى</a:t>
            </a:r>
            <a:r>
              <a:rPr lang="ar-SA" sz="2800" b="1" dirty="0" smtClean="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rPr>
              <a:t> والمعابد، بسبب ضعف مقاومة هذه التقنية لعوامل الطبيعة. </a:t>
            </a:r>
            <a:endParaRPr lang="en-US" sz="2400" b="1" dirty="0" smtClean="0">
              <a:solidFill>
                <a:srgbClr val="FFFF00"/>
              </a:solidFill>
              <a:effectLst/>
              <a:latin typeface="Times New Roman" panose="02020603050405020304" pitchFamily="18" charset="0"/>
              <a:ea typeface="Times New Roman" panose="02020603050405020304" pitchFamily="18" charset="0"/>
            </a:endParaRPr>
          </a:p>
          <a:p>
            <a:pPr algn="r" rtl="1"/>
            <a:r>
              <a:rPr lang="ar-IQ" sz="2800" b="1" dirty="0" smtClean="0">
                <a:solidFill>
                  <a:srgbClr val="FFFF00"/>
                </a:solidFill>
                <a:effectLst/>
                <a:ea typeface="Calibri" panose="020F0502020204030204" pitchFamily="34" charset="0"/>
                <a:cs typeface="Simplified Arabic" panose="02020603050405020304" pitchFamily="18" charset="-78"/>
              </a:rPr>
              <a:t>وتوجد تقنية ثالثة تعتمد على تحديد الاشكال وحفرها لتغور عميقا في الارضيات الحجرية. بينما تبقى المساحات الخارجية مرتفعة عنها، وتم تنفيذها على الجدران الخارجية لمقاومتها عوامل الزمن والطبيعة. </a:t>
            </a:r>
            <a:endParaRPr lang="en-US" sz="2800" b="1" dirty="0">
              <a:solidFill>
                <a:srgbClr val="FFFF00"/>
              </a:solidFill>
            </a:endParaRPr>
          </a:p>
        </p:txBody>
      </p:sp>
    </p:spTree>
    <p:extLst>
      <p:ext uri="{BB962C8B-B14F-4D97-AF65-F5344CB8AC3E}">
        <p14:creationId xmlns:p14="http://schemas.microsoft.com/office/powerpoint/2010/main" val="301863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000_55aebd78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35038"/>
            <a:ext cx="12192000" cy="4986337"/>
          </a:xfrm>
          <a:prstGeom prst="rect">
            <a:avLst/>
          </a:prstGeom>
          <a:noFill/>
          <a:ln>
            <a:noFill/>
          </a:ln>
        </p:spPr>
      </p:pic>
    </p:spTree>
    <p:extLst>
      <p:ext uri="{BB962C8B-B14F-4D97-AF65-F5344CB8AC3E}">
        <p14:creationId xmlns:p14="http://schemas.microsoft.com/office/powerpoint/2010/main" val="314962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42950" y="0"/>
            <a:ext cx="10706100" cy="6858000"/>
          </a:xfrm>
          <a:prstGeom prst="rect">
            <a:avLst/>
          </a:prstGeom>
          <a:noFill/>
          <a:ln>
            <a:noFill/>
          </a:ln>
        </p:spPr>
      </p:pic>
    </p:spTree>
    <p:extLst>
      <p:ext uri="{BB962C8B-B14F-4D97-AF65-F5344CB8AC3E}">
        <p14:creationId xmlns:p14="http://schemas.microsoft.com/office/powerpoint/2010/main" val="94922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3175" y="0"/>
            <a:ext cx="4564063" cy="6858000"/>
          </a:xfrm>
          <a:prstGeom prst="rect">
            <a:avLst/>
          </a:prstGeom>
          <a:noFill/>
          <a:ln>
            <a:noFill/>
          </a:ln>
        </p:spPr>
      </p:pic>
    </p:spTree>
    <p:extLst>
      <p:ext uri="{BB962C8B-B14F-4D97-AF65-F5344CB8AC3E}">
        <p14:creationId xmlns:p14="http://schemas.microsoft.com/office/powerpoint/2010/main" val="987820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00200" y="0"/>
            <a:ext cx="8991600" cy="6858000"/>
          </a:xfrm>
          <a:prstGeom prst="rect">
            <a:avLst/>
          </a:prstGeom>
          <a:noFill/>
          <a:ln>
            <a:noFill/>
          </a:ln>
        </p:spPr>
      </p:pic>
    </p:spTree>
    <p:extLst>
      <p:ext uri="{BB962C8B-B14F-4D97-AF65-F5344CB8AC3E}">
        <p14:creationId xmlns:p14="http://schemas.microsoft.com/office/powerpoint/2010/main" val="9018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67855737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8" y="0"/>
            <a:ext cx="11769725" cy="6858000"/>
          </a:xfrm>
          <a:prstGeom prst="rect">
            <a:avLst/>
          </a:prstGeom>
          <a:noFill/>
          <a:ln>
            <a:noFill/>
          </a:ln>
        </p:spPr>
      </p:pic>
    </p:spTree>
    <p:extLst>
      <p:ext uri="{BB962C8B-B14F-4D97-AF65-F5344CB8AC3E}">
        <p14:creationId xmlns:p14="http://schemas.microsoft.com/office/powerpoint/2010/main" val="399850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
            <a:ext cx="12192000" cy="6850063"/>
          </a:xfrm>
          <a:prstGeom prst="rect">
            <a:avLst/>
          </a:prstGeom>
          <a:noFill/>
          <a:ln>
            <a:noFill/>
          </a:ln>
        </p:spPr>
      </p:pic>
    </p:spTree>
    <p:extLst>
      <p:ext uri="{BB962C8B-B14F-4D97-AF65-F5344CB8AC3E}">
        <p14:creationId xmlns:p14="http://schemas.microsoft.com/office/powerpoint/2010/main" val="103879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4775" y="0"/>
            <a:ext cx="11980863" cy="6858000"/>
          </a:xfrm>
          <a:prstGeom prst="rect">
            <a:avLst/>
          </a:prstGeom>
          <a:noFill/>
          <a:ln>
            <a:noFill/>
          </a:ln>
        </p:spPr>
      </p:pic>
    </p:spTree>
    <p:extLst>
      <p:ext uri="{BB962C8B-B14F-4D97-AF65-F5344CB8AC3E}">
        <p14:creationId xmlns:p14="http://schemas.microsoft.com/office/powerpoint/2010/main" val="180262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2202" y="0"/>
            <a:ext cx="11680724" cy="5118324"/>
          </a:xfrm>
          <a:prstGeom prst="rect">
            <a:avLst/>
          </a:prstGeom>
        </p:spPr>
        <p:txBody>
          <a:bodyPr wrap="square">
            <a:spAutoFit/>
          </a:bodyPr>
          <a:lstStyle/>
          <a:p>
            <a:pPr algn="just" rtl="1">
              <a:lnSpc>
                <a:spcPct val="115000"/>
              </a:lnSpc>
              <a:spcAft>
                <a:spcPts val="0"/>
              </a:spcAft>
            </a:pPr>
            <a:r>
              <a:rPr lang="ar-SA" sz="2800" b="1" dirty="0" smtClean="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السمات الفنية للرسوم الجدارية الفرعونية</a:t>
            </a:r>
            <a:endParaRPr lang="ar-IQ" sz="2800" b="1" dirty="0" smtClean="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just" rtl="1">
              <a:lnSpc>
                <a:spcPct val="115000"/>
              </a:lnSpc>
              <a:spcAft>
                <a:spcPts val="0"/>
              </a:spcAft>
            </a:pPr>
            <a:r>
              <a:rPr lang="ar-IQ" sz="3200" b="1" dirty="0"/>
              <a:t>نفذت الرسوم الجدارية المصرية على جدران المعابد لتعظيم فكرة الاله، وعلى جدران المقابر لتكون صوة بديلة عن الواقع، وعلى جدران القصور لتوثيق نشاطات الملوك الحياتية والدينية. </a:t>
            </a:r>
            <a:endParaRPr lang="ar-IQ" sz="3200" b="1" dirty="0" smtClean="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just" rtl="1">
              <a:lnSpc>
                <a:spcPct val="115000"/>
              </a:lnSpc>
              <a:spcAft>
                <a:spcPts val="0"/>
              </a:spcAft>
            </a:pPr>
            <a:r>
              <a:rPr lang="ar-IQ" sz="3200" b="1" dirty="0">
                <a:solidFill>
                  <a:schemeClr val="bg2">
                    <a:lumMod val="75000"/>
                  </a:schemeClr>
                </a:solidFill>
                <a:cs typeface="+mj-cs"/>
              </a:rPr>
              <a:t>توزع مشاهد </a:t>
            </a:r>
            <a:r>
              <a:rPr lang="ar-IQ" sz="3200" b="1" dirty="0" smtClean="0">
                <a:solidFill>
                  <a:schemeClr val="bg2">
                    <a:lumMod val="75000"/>
                  </a:schemeClr>
                </a:solidFill>
                <a:cs typeface="+mj-cs"/>
              </a:rPr>
              <a:t>الرسوم، </a:t>
            </a:r>
            <a:r>
              <a:rPr lang="ar-IQ" sz="3200" b="1" dirty="0">
                <a:solidFill>
                  <a:schemeClr val="bg2">
                    <a:lumMod val="75000"/>
                  </a:schemeClr>
                </a:solidFill>
                <a:cs typeface="+mj-cs"/>
              </a:rPr>
              <a:t>الى موضوعات حياتية تشغل القاعات الخارجية للمعابد والمقابر، في حين تحتل المشاهد الدينية اعماق القاعات الداخلية. </a:t>
            </a:r>
            <a:r>
              <a:rPr lang="ar-IQ" sz="3200" b="1" dirty="0" smtClean="0">
                <a:solidFill>
                  <a:schemeClr val="bg2">
                    <a:lumMod val="75000"/>
                  </a:schemeClr>
                </a:solidFill>
                <a:cs typeface="+mj-cs"/>
              </a:rPr>
              <a:t>نجد </a:t>
            </a:r>
            <a:r>
              <a:rPr lang="ar-IQ" sz="3200" b="1" dirty="0">
                <a:solidFill>
                  <a:schemeClr val="bg2">
                    <a:lumMod val="75000"/>
                  </a:schemeClr>
                </a:solidFill>
                <a:cs typeface="+mj-cs"/>
              </a:rPr>
              <a:t>ان المشاهد في البيئة المكانية المحددة لها تتصف بصفة التقطيع </a:t>
            </a:r>
            <a:r>
              <a:rPr lang="ar-IQ" sz="3200" b="1" dirty="0" smtClean="0">
                <a:solidFill>
                  <a:schemeClr val="bg2">
                    <a:lumMod val="75000"/>
                  </a:schemeClr>
                </a:solidFill>
                <a:cs typeface="+mj-cs"/>
              </a:rPr>
              <a:t>في </a:t>
            </a:r>
            <a:r>
              <a:rPr lang="ar-IQ" sz="3200" b="1" dirty="0">
                <a:solidFill>
                  <a:schemeClr val="bg2">
                    <a:lumMod val="75000"/>
                  </a:schemeClr>
                </a:solidFill>
                <a:cs typeface="+mj-cs"/>
              </a:rPr>
              <a:t>سياقات رواية الحدث، فكل جدار من جدران غرفة المعبد يحتفظ بمشهد محدد، وليس له علاقة سياقية في السيناريو مع الاحداث المصورة على الجدران الاخرى</a:t>
            </a:r>
            <a:endParaRPr lang="en-US" sz="3200" b="1" dirty="0">
              <a:solidFill>
                <a:schemeClr val="bg2">
                  <a:lumMod val="75000"/>
                </a:schemeClr>
              </a:solidFill>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46708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36725" y="0"/>
            <a:ext cx="8718550" cy="6858000"/>
          </a:xfrm>
          <a:prstGeom prst="rect">
            <a:avLst/>
          </a:prstGeom>
          <a:noFill/>
          <a:ln>
            <a:noFill/>
          </a:ln>
        </p:spPr>
      </p:pic>
    </p:spTree>
    <p:extLst>
      <p:ext uri="{BB962C8B-B14F-4D97-AF65-F5344CB8AC3E}">
        <p14:creationId xmlns:p14="http://schemas.microsoft.com/office/powerpoint/2010/main" val="335552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1000"/>
            <a:ext cx="12192000" cy="6096000"/>
          </a:xfrm>
          <a:prstGeom prst="rect">
            <a:avLst/>
          </a:prstGeom>
          <a:noFill/>
          <a:ln>
            <a:noFill/>
          </a:ln>
        </p:spPr>
      </p:pic>
    </p:spTree>
    <p:extLst>
      <p:ext uri="{BB962C8B-B14F-4D97-AF65-F5344CB8AC3E}">
        <p14:creationId xmlns:p14="http://schemas.microsoft.com/office/powerpoint/2010/main" val="2390095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ارة">
  <a:themeElements>
    <a:clrScheme name="دارة">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دا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ارة">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TM04033919[[fn=دارة]]</Template>
  <TotalTime>32</TotalTime>
  <Words>695</Words>
  <Application>Microsoft Office PowerPoint</Application>
  <PresentationFormat>ملء الشاشة</PresentationFormat>
  <Paragraphs>17</Paragraphs>
  <Slides>32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32</vt:i4>
      </vt:variant>
    </vt:vector>
  </HeadingPairs>
  <TitlesOfParts>
    <vt:vector size="39" baseType="lpstr">
      <vt:lpstr>Arial</vt:lpstr>
      <vt:lpstr>Calibri</vt:lpstr>
      <vt:lpstr>Simplified Arabic</vt:lpstr>
      <vt:lpstr>Times New Roman</vt:lpstr>
      <vt:lpstr>Trebuchet MS</vt:lpstr>
      <vt:lpstr>Tw Cen MT</vt:lpstr>
      <vt:lpstr>دارة</vt:lpstr>
      <vt:lpstr>الجداريات المصرية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الجداريات المصرية</dc:title>
  <dc:creator>nada</dc:creator>
  <cp:lastModifiedBy>nada</cp:lastModifiedBy>
  <cp:revision>4</cp:revision>
  <dcterms:created xsi:type="dcterms:W3CDTF">2020-02-17T21:38:56Z</dcterms:created>
  <dcterms:modified xsi:type="dcterms:W3CDTF">2020-02-17T22:11:42Z</dcterms:modified>
</cp:coreProperties>
</file>