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13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3D725000-4D95-4AD1-ADBD-7A52573216F8}"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3D725000-4D95-4AD1-ADBD-7A52573216F8}" type="datetimeFigureOut">
              <a:rPr lang="ar-IQ" smtClean="0"/>
              <a:t>07/07/1441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3D725000-4D95-4AD1-ADBD-7A52573216F8}" type="datetimeFigureOut">
              <a:rPr lang="ar-IQ" smtClean="0"/>
              <a:t>07/07/1441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D725000-4D95-4AD1-ADBD-7A52573216F8}" type="datetimeFigureOut">
              <a:rPr lang="ar-IQ" smtClean="0"/>
              <a:t>07/07/1441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D725000-4D95-4AD1-ADBD-7A52573216F8}"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D725000-4D95-4AD1-ADBD-7A52573216F8}" type="datetimeFigureOut">
              <a:rPr lang="ar-IQ" smtClean="0"/>
              <a:t>07/07/1441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4C050C1-E997-45A2-837A-4937951C0664}"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D725000-4D95-4AD1-ADBD-7A52573216F8}" type="datetimeFigureOut">
              <a:rPr lang="ar-IQ" smtClean="0"/>
              <a:t>07/07/1441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4C050C1-E997-45A2-837A-4937951C0664}"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تدوين الشعر الجاهلي</a:t>
            </a:r>
            <a:endParaRPr lang="ar-IQ" dirty="0"/>
          </a:p>
        </p:txBody>
      </p:sp>
      <p:sp>
        <p:nvSpPr>
          <p:cNvPr id="3" name="عنوان فرعي 2"/>
          <p:cNvSpPr>
            <a:spLocks noGrp="1"/>
          </p:cNvSpPr>
          <p:nvPr>
            <p:ph type="subTitle" idx="1"/>
          </p:nvPr>
        </p:nvSpPr>
        <p:spPr/>
        <p:txBody>
          <a:bodyPr>
            <a:noAutofit/>
          </a:bodyPr>
          <a:lstStyle/>
          <a:p>
            <a:r>
              <a:rPr lang="ar-IQ" sz="1200" b="1" dirty="0"/>
              <a:t>والحديث عن تدوين الشعر الجاهلي لا تستقيم أمامنا طرائقه إلا إذا عبدنا من حوله سبل الحديث عن نشأة التدوين العام وأوائل المؤلفات المدونة. وذلك لأنه لا تخصيص إلا بعد تعميم؛ فإذا كان الأصل الكلي -وهو التدوين عامة- ما زال غامض النشأة، مشكوكًا في بداياته، </a:t>
            </a:r>
            <a:r>
              <a:rPr lang="ar-IQ" sz="1200" b="1" dirty="0" err="1"/>
              <a:t>منكورًا</a:t>
            </a:r>
            <a:r>
              <a:rPr lang="ar-IQ" sz="1200" b="1" dirty="0"/>
              <a:t> قدمه وسبقه، فإن الفراغ الجزئي -وهو تدوين الشعر الجاهلي بخاصة- لا يصح أن يقوم وحده معلقًا في الفضاء، وحوله سحب الشك والإنكار1.</a:t>
            </a:r>
            <a:r>
              <a:rPr lang="ar-IQ" sz="1200" b="1" dirty="0" smtClean="0"/>
              <a:t/>
            </a:r>
            <a:br>
              <a:rPr lang="ar-IQ" sz="1200" b="1" dirty="0" smtClean="0"/>
            </a:br>
            <a:r>
              <a:rPr lang="ar-IQ" sz="1200" b="1" dirty="0"/>
              <a:t>فإذا أضفنا إلى ذلك أن هذا التدوين العام: سواء أكان تفسيرًا حديثًا أم لغة أم أدبًا عامًا -يشتمل في طياته على شعر جاهلي، بل على شعر جاهلي كثير- استبنَّا، لهذين الأمرين مجتمعين، ضرورة الإلمام بأطراف من نشأة التدوين على أن نوجز القول إيجازًا، </a:t>
            </a:r>
            <a:r>
              <a:rPr lang="ar-IQ" sz="1200" b="1" dirty="0" err="1"/>
              <a:t>ونقتضبه</a:t>
            </a:r>
            <a:r>
              <a:rPr lang="ar-IQ" sz="1200" b="1" dirty="0"/>
              <a:t> اقتضابًا، ونكتفي منه باللمحة</a:t>
            </a:r>
            <a:r>
              <a:rPr lang="ar-IQ" sz="1200" b="1" dirty="0" smtClean="0"/>
              <a:t/>
            </a:r>
            <a:br>
              <a:rPr lang="ar-IQ" sz="1200" b="1" dirty="0" smtClean="0"/>
            </a:br>
            <a:r>
              <a:rPr lang="ar-IQ" sz="1200" b="1" dirty="0"/>
              <a:t>1 وتفصيل ذلك أن المشهور المتداول أن سنة رسول الله صلى الله عليه وسلم بقيت تثقل بالرواية الشفهية جيلاً بعد جيل نحو مائة سنة أو تزيد، حتى قيض لها أن تدون. وأقدم زمن تحدده الروايات لتدوين الحديث يتصل بعهد الخليفة الأموي عمر بن عبد العزيز.</a:t>
            </a:r>
            <a:r>
              <a:rPr lang="ar-IQ" sz="1200" b="1" dirty="0" smtClean="0"/>
              <a:t/>
            </a:r>
            <a:br>
              <a:rPr lang="ar-IQ" sz="1200" b="1" dirty="0" smtClean="0"/>
            </a:br>
            <a:r>
              <a:rPr lang="ar-IQ" sz="1200" b="1" dirty="0"/>
              <a:t>أما كتب اللغة والشعر والأدب عامة، فإن المعروف أنها لم يبدأ تدوينها إلا في نهاية القرن الثاني الهجري ومطلع القرن الثالث. بل لقد وجد من ينكر هذا التاريخ المتأخر، ويعد ما وصل إلينا من مدونات منسوبة إلى رجال نهاية القرن الثاني لم يكن إلا دروسًا شفهية لم يدونوها وإنما دونها تلامذتهم أو </a:t>
            </a:r>
            <a:r>
              <a:rPr lang="ar-IQ" sz="1200" b="1" dirty="0" err="1"/>
              <a:t>تلاميذة</a:t>
            </a:r>
            <a:r>
              <a:rPr lang="ar-IQ" sz="1200" b="1" dirty="0"/>
              <a:t> تلامذتهم ثم نسبوها إلى شيوخهم. وبذلك لا يبدأ التدوين، فيما يرى هذا الفريق، إلا في نهاية القرن الثالث الهجري</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ar-IQ" dirty="0"/>
              <a:t>كان أبو عبيدة "معمر بن المثنى 114-210" وأبو حاتم </a:t>
            </a:r>
            <a:r>
              <a:rPr lang="ar-IQ" dirty="0" err="1"/>
              <a:t>السجستاني</a:t>
            </a:r>
            <a:r>
              <a:rPr lang="ar-IQ" dirty="0"/>
              <a:t> يتدارسان الشعر الجاهلي في كتب؛ قال أبو </a:t>
            </a:r>
            <a:r>
              <a:rPr lang="ar-IQ" dirty="0" smtClean="0"/>
              <a:t>حاتم: </a:t>
            </a:r>
            <a:r>
              <a:rPr lang="ar-IQ" dirty="0"/>
              <a:t>جئت أبا عبيدة يومًا ومعي شعر عروة بن الورد، فقال لي: ما معك؟ فقلت: شعر عروة. قال: فارغ حمل شعر فقير ليقرأه على فقير</a:t>
            </a:r>
            <a:r>
              <a:rPr lang="ar-IQ" dirty="0" smtClean="0"/>
              <a:t>! </a:t>
            </a:r>
            <a:r>
              <a:rPr lang="ar-IQ" dirty="0"/>
              <a:t>وأما أبو عمرو </a:t>
            </a:r>
            <a:r>
              <a:rPr lang="ar-IQ" dirty="0" err="1"/>
              <a:t>الشيباني</a:t>
            </a:r>
            <a:r>
              <a:rPr lang="ar-IQ" dirty="0"/>
              <a:t> "إسحاق بن </a:t>
            </a:r>
            <a:r>
              <a:rPr lang="ar-IQ" dirty="0" err="1"/>
              <a:t>مرار</a:t>
            </a:r>
            <a:r>
              <a:rPr lang="ar-IQ" dirty="0"/>
              <a:t>، توفي سنة 206 أو 213، وعمره 110 أو 118سنة" فقد كان كذلك يكتب الشعر والأخبار ويأخذها من الكتب.</a:t>
            </a:r>
            <a:r>
              <a:rPr lang="ar-IQ" dirty="0" smtClean="0"/>
              <a:t/>
            </a:r>
            <a:br>
              <a:rPr lang="ar-IQ" dirty="0" smtClean="0"/>
            </a:br>
            <a:r>
              <a:rPr lang="ar-IQ" dirty="0"/>
              <a:t>قال يعقوب بن </a:t>
            </a:r>
            <a:r>
              <a:rPr lang="ar-IQ" dirty="0" err="1" smtClean="0"/>
              <a:t>السكيت</a:t>
            </a:r>
            <a:r>
              <a:rPr lang="ar-IQ" dirty="0" smtClean="0"/>
              <a:t> </a:t>
            </a:r>
            <a:r>
              <a:rPr lang="ar-IQ" dirty="0"/>
              <a:t>"مات أبو عمرو </a:t>
            </a:r>
            <a:r>
              <a:rPr lang="ar-IQ" dirty="0" err="1"/>
              <a:t>الشيباني</a:t>
            </a:r>
            <a:r>
              <a:rPr lang="ar-IQ" dirty="0"/>
              <a:t> وله مائة وثماني عشرة سنة، وكان يكتب بيده إلى أن مات؛ وكان ربما استعار مني الكتاب وأنا إذ ذاك صبي آخذ عنه وأكتب من كتبه". وقد قرأ أبو عمرو </a:t>
            </a:r>
            <a:r>
              <a:rPr lang="ar-IQ" dirty="0" err="1"/>
              <a:t>الشيباني</a:t>
            </a:r>
            <a:r>
              <a:rPr lang="ar-IQ" dirty="0"/>
              <a:t> دواوين الشعراء على </a:t>
            </a:r>
            <a:r>
              <a:rPr lang="ar-IQ" dirty="0" smtClean="0"/>
              <a:t>المفضل</a:t>
            </a:r>
            <a:br>
              <a:rPr lang="ar-IQ" dirty="0" smtClean="0"/>
            </a:br>
            <a:r>
              <a:rPr lang="ar-IQ" dirty="0"/>
              <a:t>أما أبو عمرو بن العلاء فقد مر بنا ذكر كتبه وكثرتها ثم إحراقها بعد أن تقرأ</a:t>
            </a:r>
            <a:r>
              <a:rPr lang="ar-IQ" dirty="0" smtClean="0"/>
              <a:t>. </a:t>
            </a:r>
            <a:r>
              <a:rPr lang="ar-IQ" dirty="0"/>
              <a:t>وهذا حديث بين ابن </a:t>
            </a:r>
            <a:r>
              <a:rPr lang="ar-IQ" dirty="0" err="1"/>
              <a:t>مناذر</a:t>
            </a:r>
            <a:r>
              <a:rPr lang="ar-IQ" dirty="0"/>
              <a:t> الشعر وخلف الأحمر يدل -فيما نرى- على أن الشعر الجاهلي كان مدونًا في الكتب قبل عهدهما، وأنهما كانا يعرفان هذه الكتب ويأخذان منها. قال ابن </a:t>
            </a:r>
            <a:r>
              <a:rPr lang="ar-IQ" dirty="0" err="1"/>
              <a:t>مناذر</a:t>
            </a:r>
            <a:r>
              <a:rPr lang="ar-IQ" dirty="0"/>
              <a:t> لخلف5: يا أبا محرز، إن يكن النابغة وامرؤ </a:t>
            </a:r>
            <a:r>
              <a:rPr lang="ar-IQ" dirty="0" err="1"/>
              <a:t>القيس</a:t>
            </a:r>
            <a:r>
              <a:rPr lang="ar-IQ" dirty="0"/>
              <a:t> وزهير قد ماتوا فهذه أشعارهم مخلدة، فقس شعري إلى شعرهم، واحكم فيها بالحق؛ فغضب خلف ...</a:t>
            </a:r>
            <a:r>
              <a:rPr lang="ar-IQ" dirty="0" smtClean="0"/>
              <a:t/>
            </a:r>
            <a:br>
              <a:rPr lang="ar-IQ" dirty="0" smtClean="0"/>
            </a:br>
            <a:r>
              <a:rPr lang="ar-IQ" dirty="0"/>
              <a:t>ومن أوضح الأمثلة على هذا الذي نحن بسبيله: ما ورد عن أبي تمام "توفى سنة 231" حينما اختار حماسته؛ وذلك أن الثلج عاقه عن السفر، وكان </a:t>
            </a:r>
            <a:r>
              <a:rPr lang="ar-IQ" dirty="0" smtClean="0"/>
              <a:t>في </a:t>
            </a:r>
            <a:r>
              <a:rPr lang="ar-IQ" dirty="0"/>
              <a:t>العراق، فاستضافه أبو الوفاء بن </a:t>
            </a:r>
            <a:r>
              <a:rPr lang="ar-IQ" dirty="0" err="1"/>
              <a:t>سلمة</a:t>
            </a:r>
            <a:r>
              <a:rPr lang="ar-IQ" dirty="0"/>
              <a:t>، وأحضره خزانة كتبه، فطالعها، واشتغل </a:t>
            </a:r>
            <a:r>
              <a:rPr lang="ar-IQ" dirty="0" err="1"/>
              <a:t>بها</a:t>
            </a:r>
            <a:r>
              <a:rPr lang="ar-IQ" dirty="0"/>
              <a:t>، وصنف خمسة كتب في الشعر، منها كتاب الحماسة والوحشيات</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a:t>فهذه كلها أخبار صريحة الدلالة على أن هؤلاء العلماء الرواة إنما وجدوا أمامهم دواوين الشعر الجاهلي مكتوبة قبل عهدهم، وأنهم قرءوها وتدارسوها وأخذوا منها؛ ومن هنا كانت الدواوين التي صنعوها أو المجموعات التي اختاروها قائمة -في أساسها- على ما كان مدونًا من قبل عصرهم.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55000" lnSpcReduction="20000"/>
          </a:bodyPr>
          <a:lstStyle/>
          <a:p>
            <a:r>
              <a:rPr lang="ar-IQ" dirty="0"/>
              <a:t>وأول ما يعرض لنا، قبل المضي في البحث، سؤالان تعتمد على إجابتهما خطواتنا التالية. الأول: هل كانت الصحف من الكثرة والشيوع بمنزلة يتيسر معها أن يوجد التدوين؟ والثاني: ما هو المظهر اللغوي، أو الصورة اللغوية للتدوين في صدر الإسلام؟</a:t>
            </a:r>
            <a:r>
              <a:rPr lang="ar-IQ" dirty="0" smtClean="0"/>
              <a:t/>
            </a:r>
            <a:br>
              <a:rPr lang="ar-IQ" dirty="0" smtClean="0"/>
            </a:br>
            <a:r>
              <a:rPr lang="ar-IQ" dirty="0"/>
              <a:t>وتبدو لنا قيمة السؤال الأول في أن التدوين والتأليف لا يقوم لهما وجود إلا إذا كانت الصحف التي تتخذ للكتابة من الوفرة والانتشار بمنزلة يتيسر معها، لمن أراد، أن يشتري منها ما يفي بحاجته، فيستطيع أن يضم بعضها إلى بعض، ويؤلف أجزاءها، ويجعل من مجموعة هذه الصحف ديوانًا مؤلفًا. أما إذا كانت الصحف مفقودة أو نادرة أو عزيزة مرتفعة الثمن لا يُستطاع الحصول عليها إلا بشق النفس أو بعد أن يُبذل في شرائها من المال ما لا يطيقه إلا الموسرون الأثرياء، فإن استخدام الصحف للكتابة في هذه الحالة لا يكون إلا في نطاق ضيق محدود لا يتيسر معه وجود التدوين والتأليف.</a:t>
            </a:r>
            <a:r>
              <a:rPr lang="ar-IQ" dirty="0" smtClean="0"/>
              <a:t/>
            </a:r>
            <a:br>
              <a:rPr lang="ar-IQ" dirty="0" smtClean="0"/>
            </a:br>
            <a:r>
              <a:rPr lang="ar-IQ" dirty="0"/>
              <a:t>ويبدو لنا، مما عثرنا عليه من روايات ونصوص، أن الصحف كانت منذ الصدر الأول كثيرة شائعة، وأنه كانت لها أسواق أو متاجر خاصة تباع فيها، ويقوم على بيعها رجال يختصون بهذا الضرب من التجارة ويُعرفون </a:t>
            </a:r>
            <a:r>
              <a:rPr lang="ar-IQ" dirty="0" err="1"/>
              <a:t>به</a:t>
            </a:r>
            <a:r>
              <a:rPr lang="ar-IQ" dirty="0"/>
              <a:t> ويلقبون بالوراقين. ويبدو لنا كذلك أن هذه الصحف كانت أثمانها زهيدة يستطيع الناس أن ينالوا منها ما يريدون من غير أن يتكلفوا من أمر مالهم </a:t>
            </a:r>
            <a:r>
              <a:rPr lang="ar-IQ" dirty="0" err="1"/>
              <a:t>رهقًا</a:t>
            </a:r>
            <a:r>
              <a:rPr lang="ar-IQ" dirty="0" smtClean="0"/>
              <a:t>. </a:t>
            </a:r>
            <a:r>
              <a:rPr lang="ar-IQ" dirty="0"/>
              <a:t>ومما يؤيد ما ذكرناه من انتشار الصحف وبيعها في الأسواق وسهولة الحصول عليها وجود طبقة من </a:t>
            </a:r>
            <a:r>
              <a:rPr lang="ar-IQ" dirty="0" err="1"/>
              <a:t>النساخ</a:t>
            </a:r>
            <a:r>
              <a:rPr lang="ar-IQ" dirty="0"/>
              <a:t> كان بعضهم يحترف </a:t>
            </a:r>
            <a:r>
              <a:rPr lang="ar-IQ" dirty="0" err="1"/>
              <a:t>النساخة</a:t>
            </a:r>
            <a:r>
              <a:rPr lang="ar-IQ" dirty="0"/>
              <a:t> ويؤجر عليها. وممن كان ينسخ في الصحف: عمرو بن نافع مولى عمر بن </a:t>
            </a:r>
            <a:r>
              <a:rPr lang="ar-IQ" dirty="0" smtClean="0"/>
              <a:t>الخطاب ، </a:t>
            </a:r>
            <a:r>
              <a:rPr lang="ar-IQ" dirty="0"/>
              <a:t>ومالك بن دينار الذي </a:t>
            </a:r>
            <a:r>
              <a:rPr lang="ar-IQ" dirty="0" smtClean="0"/>
              <a:t>قال : </a:t>
            </a:r>
            <a:r>
              <a:rPr lang="ar-IQ" dirty="0"/>
              <a:t>دخل عليَّ جابر بن زيد، وأنا أكتب مصحفًا، فقلت: كيف ترى صنعتي هذه يا أبا </a:t>
            </a:r>
            <a:r>
              <a:rPr lang="ar-IQ" dirty="0" err="1"/>
              <a:t>الشعثاء</a:t>
            </a:r>
            <a:r>
              <a:rPr lang="ar-IQ" dirty="0"/>
              <a:t>؟ فقال: نعم الصنعة صنعتك، ما أحسن هذا تنقل كتاب الله من ورقة إلى ورقة، وآية إلى آية، وكلمة إلى كلمة، هذا الحلال لا بأس </a:t>
            </a:r>
            <a:r>
              <a:rPr lang="ar-IQ" dirty="0" err="1"/>
              <a:t>به</a:t>
            </a:r>
            <a:r>
              <a:rPr lang="ar-IQ" dirty="0"/>
              <a:t>. وكان </a:t>
            </a:r>
            <a:r>
              <a:rPr lang="ar-IQ" dirty="0" err="1"/>
              <a:t>سلمة</a:t>
            </a:r>
            <a:r>
              <a:rPr lang="ar-IQ" dirty="0"/>
              <a:t> بن دينار الأعرج أيضًا </a:t>
            </a:r>
            <a:r>
              <a:rPr lang="ar-IQ" dirty="0" smtClean="0"/>
              <a:t>من </a:t>
            </a:r>
            <a:r>
              <a:rPr lang="ar-IQ" dirty="0"/>
              <a:t>هؤلاء </a:t>
            </a:r>
            <a:r>
              <a:rPr lang="ar-IQ" dirty="0" err="1" smtClean="0"/>
              <a:t>النساخين</a:t>
            </a:r>
            <a:r>
              <a:rPr lang="ar-IQ" dirty="0" smtClean="0"/>
              <a:t> ، </a:t>
            </a:r>
            <a:r>
              <a:rPr lang="ar-IQ" dirty="0"/>
              <a:t>وكان يأتيه الناس يكتبون حديثه، وممن كان يأتيه ابن شهاب الزهري، فكان الزهري يأخذ ورقة من ورق الأعرج فيكتب فيها الحديث ثم يقرأه ثم يمحوه مكانه؛ وربما قام </a:t>
            </a:r>
            <a:r>
              <a:rPr lang="ar-IQ" dirty="0" err="1"/>
              <a:t>بها</a:t>
            </a:r>
            <a:r>
              <a:rPr lang="ar-IQ" dirty="0"/>
              <a:t> معه، فيقرأها ثم يمحوها.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ar-IQ" dirty="0"/>
              <a:t>فإذا كان ذلك كذلك، فما هو المظهر اللغوي، أو الصورة اللغوية، للتدوين في هذا العصر المبكر؟ ونقصد بذلك الألفاظ التي كانوا يطلقونها ليدلوا </a:t>
            </a:r>
            <a:r>
              <a:rPr lang="ar-IQ" dirty="0" err="1"/>
              <a:t>بها</a:t>
            </a:r>
            <a:r>
              <a:rPr lang="ar-IQ" dirty="0"/>
              <a:t> على مجموعة الصحف المدونة. فإذا كانوا قد عرفوا التدوين والتأليف فلا شك في أنهم استخدموا ألفاظًا خاصة لمجموعة صحفهم تختلف عن </a:t>
            </a:r>
            <a:r>
              <a:rPr lang="ar-IQ" dirty="0" smtClean="0"/>
              <a:t>ألفاظهم </a:t>
            </a:r>
            <a:r>
              <a:rPr lang="ar-IQ" dirty="0"/>
              <a:t>الدالة على الصحيفة </a:t>
            </a:r>
            <a:r>
              <a:rPr lang="ar-IQ" dirty="0" err="1" smtClean="0"/>
              <a:t>المفردة</a:t>
            </a:r>
            <a:r>
              <a:rPr lang="ar-IQ" dirty="0" err="1"/>
              <a:t>وسنعرض</a:t>
            </a:r>
            <a:r>
              <a:rPr lang="ar-IQ" dirty="0"/>
              <a:t> هنا بعض هذه الأبيات ليزداد اطمئناننا إلى معرفتهم بالتدوين آنذاك. فمنها:</a:t>
            </a:r>
            <a:r>
              <a:rPr lang="ar-IQ" dirty="0" smtClean="0"/>
              <a:t/>
            </a:r>
            <a:br>
              <a:rPr lang="ar-IQ" dirty="0" smtClean="0"/>
            </a:br>
            <a:r>
              <a:rPr lang="ar-IQ" dirty="0"/>
              <a:t>الدفتر: ذكر </a:t>
            </a:r>
            <a:r>
              <a:rPr lang="ar-IQ" dirty="0" err="1" smtClean="0"/>
              <a:t>الصولي</a:t>
            </a:r>
            <a:r>
              <a:rPr lang="ar-IQ" dirty="0" smtClean="0"/>
              <a:t> </a:t>
            </a:r>
            <a:r>
              <a:rPr lang="ar-IQ" dirty="0"/>
              <a:t>أنه ما سمع شيء في اشتقاقه إلا أنه عربي فصيح.</a:t>
            </a:r>
            <a:r>
              <a:rPr lang="ar-IQ" dirty="0" smtClean="0"/>
              <a:t/>
            </a:r>
            <a:br>
              <a:rPr lang="ar-IQ" dirty="0" smtClean="0"/>
            </a:br>
            <a:r>
              <a:rPr lang="ar-IQ" dirty="0"/>
              <a:t>وقد ورد ذكره في كلام لعمر بن الخطاب، حينما جاءه بنو عدي يكلمونه في أمر ترتيب عطائهم في الديوان، </a:t>
            </a:r>
            <a:r>
              <a:rPr lang="ar-IQ" dirty="0" smtClean="0"/>
              <a:t>فقال: </a:t>
            </a:r>
            <a:r>
              <a:rPr lang="ar-IQ" dirty="0" err="1"/>
              <a:t>بخ</a:t>
            </a:r>
            <a:r>
              <a:rPr lang="ar-IQ" dirty="0"/>
              <a:t> </a:t>
            </a:r>
            <a:r>
              <a:rPr lang="ar-IQ" dirty="0" err="1"/>
              <a:t>بخ</a:t>
            </a:r>
            <a:r>
              <a:rPr lang="ar-IQ" dirty="0"/>
              <a:t> بني عدي، أردتم الأكل على ظهري لأن أذهب حسناتي لكم، لا والله حتى تأتيكم الدعوة، وإن أطبق عليكم الدفتر. يعني: ولو أن تكتبوا آخر الناس.</a:t>
            </a:r>
            <a:r>
              <a:rPr lang="ar-IQ" dirty="0" smtClean="0"/>
              <a:t/>
            </a:r>
            <a:br>
              <a:rPr lang="ar-IQ" dirty="0" smtClean="0"/>
            </a:br>
            <a:r>
              <a:rPr lang="ar-IQ" dirty="0"/>
              <a:t>وقال ابن شهاب </a:t>
            </a:r>
            <a:r>
              <a:rPr lang="ar-IQ" dirty="0" smtClean="0"/>
              <a:t>الزهري: </a:t>
            </a:r>
            <a:r>
              <a:rPr lang="ar-IQ" dirty="0"/>
              <a:t>خرجنا مع الحجاج بن يوسف إلى الحج، فلما كنا بالشجرة، قال: تبصروا الهلال، فإن في بصري عهدة. فقال له نوفل بن </a:t>
            </a:r>
            <a:r>
              <a:rPr lang="ar-IQ" dirty="0" err="1"/>
              <a:t>مساحق</a:t>
            </a:r>
            <a:r>
              <a:rPr lang="ar-IQ" dirty="0"/>
              <a:t>: أتدري مم ذاك؟ ذاك من كثرة نظرك في الدفاتر.</a:t>
            </a:r>
            <a:r>
              <a:rPr lang="ar-IQ" dirty="0" smtClean="0"/>
              <a:t/>
            </a:r>
            <a:br>
              <a:rPr lang="ar-IQ" dirty="0" smtClean="0"/>
            </a:br>
            <a:r>
              <a:rPr lang="ar-IQ" dirty="0"/>
              <a:t>وورد ذكر الدفتر كذلك في الشعر الإسلامي المبكر. قال جندل بن المثنى </a:t>
            </a:r>
            <a:r>
              <a:rPr lang="ar-IQ" dirty="0" err="1" smtClean="0"/>
              <a:t>الطهوي</a:t>
            </a:r>
            <a:r>
              <a:rPr lang="ar-IQ" dirty="0" smtClean="0"/>
              <a:t>:</a:t>
            </a:r>
            <a:br>
              <a:rPr lang="ar-IQ" dirty="0" smtClean="0"/>
            </a:br>
            <a:r>
              <a:rPr lang="ar-IQ" dirty="0"/>
              <a:t>هلا بحجر يا ربيع تبصر ... قد قُضي الدين وجف الدفتر</a:t>
            </a:r>
            <a:r>
              <a:rPr lang="ar-IQ" dirty="0" smtClean="0"/>
              <a:t/>
            </a:r>
            <a:br>
              <a:rPr lang="ar-IQ" dirty="0" smtClean="0"/>
            </a:br>
            <a:r>
              <a:rPr lang="ar-IQ" dirty="0"/>
              <a:t>الكراسة: وربما سموا مجموعة الصحف أو الأوراق كراسة؛ قال </a:t>
            </a:r>
            <a:r>
              <a:rPr lang="ar-IQ" dirty="0" smtClean="0"/>
              <a:t>إبراهيم </a:t>
            </a:r>
            <a:r>
              <a:rPr lang="ar-IQ" dirty="0"/>
              <a:t>وما فرغ </a:t>
            </a:r>
            <a:r>
              <a:rPr lang="ar-IQ" dirty="0" err="1"/>
              <a:t>علقمة</a:t>
            </a:r>
            <a:r>
              <a:rPr lang="ar-IQ" dirty="0"/>
              <a:t> "ابن قيس </a:t>
            </a:r>
            <a:r>
              <a:rPr lang="ar-IQ" dirty="0" err="1"/>
              <a:t>النخعي</a:t>
            </a:r>
            <a:r>
              <a:rPr lang="ar-IQ" dirty="0"/>
              <a:t> المتوفى سنة 62" من مصحفه حتى بعث إلى أصحابه الكراسة والكراستين والورقة والورقتين.</a:t>
            </a:r>
            <a:r>
              <a:rPr lang="ar-IQ" dirty="0" smtClean="0"/>
              <a:t/>
            </a:r>
            <a:br>
              <a:rPr lang="ar-IQ" dirty="0" smtClean="0"/>
            </a:br>
            <a:r>
              <a:rPr lang="ar-IQ" dirty="0"/>
              <a:t>وكان الضحاك </a:t>
            </a:r>
            <a:r>
              <a:rPr lang="ar-IQ" dirty="0" smtClean="0"/>
              <a:t>يقول: </a:t>
            </a:r>
            <a:r>
              <a:rPr lang="ar-IQ" dirty="0"/>
              <a:t>لا تتخذوا للحديث كراريس ككراريس المصاحف.</a:t>
            </a:r>
            <a:r>
              <a:rPr lang="ar-IQ" dirty="0" smtClean="0"/>
              <a:t> </a:t>
            </a: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70000" lnSpcReduction="20000"/>
          </a:bodyPr>
          <a:lstStyle/>
          <a:p>
            <a:r>
              <a:rPr lang="ar-IQ" dirty="0"/>
              <a:t>الكتاب: وقد مر بنا، في حديثنا عن أدوات الكتابة، بعض ما ورد فيه لفظ الكتاب من الشعر الجاهلي، وقلنا آنذاك إن الكتاب مصدر كالكتابة، ولكنه لكثرة استعماله ودورانه أصبح اسمًا يطلق على الشيء المكتوب. وسنعرض بعض الروايات التي يرد فيها لفظ الكتاب بمعنى: الديوان أو الصحف المجموعة، وبذلك يكون معناه آنذاك كمعناه عندنا الآن.</a:t>
            </a:r>
            <a:r>
              <a:rPr lang="ar-IQ" dirty="0" smtClean="0"/>
              <a:t/>
            </a:r>
            <a:br>
              <a:rPr lang="ar-IQ" dirty="0" smtClean="0"/>
            </a:br>
            <a:r>
              <a:rPr lang="ar-IQ" dirty="0"/>
              <a:t>فقد جاء ابن قرة بكتاب إلى ابن مسعود </a:t>
            </a:r>
            <a:r>
              <a:rPr lang="ar-IQ" dirty="0" smtClean="0"/>
              <a:t>وقال: </a:t>
            </a:r>
            <a:r>
              <a:rPr lang="ar-IQ" dirty="0"/>
              <a:t>وجدته بالشام فأعجبني فجئتك </a:t>
            </a:r>
            <a:r>
              <a:rPr lang="ar-IQ" dirty="0" err="1"/>
              <a:t>به</a:t>
            </a:r>
            <a:r>
              <a:rPr lang="ar-IQ" dirty="0"/>
              <a:t>. قال: فنظر فيه ابن مسعود، ثم قال: إنما هلك من كان قبلكم </a:t>
            </a:r>
            <a:r>
              <a:rPr lang="ar-IQ" dirty="0" err="1"/>
              <a:t>باتباعهم</a:t>
            </a:r>
            <a:r>
              <a:rPr lang="ar-IQ" dirty="0"/>
              <a:t> الكتب وتركهم كتابهم.</a:t>
            </a:r>
            <a:r>
              <a:rPr lang="ar-IQ" dirty="0" smtClean="0"/>
              <a:t/>
            </a:r>
            <a:br>
              <a:rPr lang="ar-IQ" dirty="0" smtClean="0"/>
            </a:br>
            <a:r>
              <a:rPr lang="ar-IQ" dirty="0"/>
              <a:t>وهذا عبيدة بن عمرو </a:t>
            </a:r>
            <a:r>
              <a:rPr lang="ar-IQ" dirty="0" err="1"/>
              <a:t>السلماني</a:t>
            </a:r>
            <a:r>
              <a:rPr lang="ar-IQ" dirty="0"/>
              <a:t> </a:t>
            </a:r>
            <a:r>
              <a:rPr lang="ar-IQ" dirty="0" err="1"/>
              <a:t>المرادي</a:t>
            </a:r>
            <a:r>
              <a:rPr lang="ar-IQ" dirty="0"/>
              <a:t> </a:t>
            </a:r>
            <a:r>
              <a:rPr lang="ar-IQ" dirty="0" smtClean="0"/>
              <a:t>"-" </a:t>
            </a:r>
            <a:r>
              <a:rPr lang="ar-IQ" dirty="0"/>
              <a:t>دعا بكتبه عند موته، فمحاها، وقال2: أخشى أن يليها أحد بعدي فيضعوها في غير مواضعها.</a:t>
            </a:r>
            <a:r>
              <a:rPr lang="ar-IQ" dirty="0" smtClean="0"/>
              <a:t/>
            </a:r>
            <a:br>
              <a:rPr lang="ar-IQ" dirty="0" smtClean="0"/>
            </a:br>
            <a:r>
              <a:rPr lang="ar-IQ" dirty="0"/>
              <a:t>وكذلك وضع كريب </a:t>
            </a:r>
            <a:r>
              <a:rPr lang="ar-IQ" dirty="0" smtClean="0"/>
              <a:t>"-" </a:t>
            </a:r>
            <a:r>
              <a:rPr lang="ar-IQ" dirty="0"/>
              <a:t>عند موسى بن عقبة حمل بعير من كتب ابن </a:t>
            </a:r>
            <a:r>
              <a:rPr lang="ar-IQ" dirty="0" smtClean="0"/>
              <a:t>عباس. </a:t>
            </a:r>
            <a:r>
              <a:rPr lang="ar-IQ" dirty="0"/>
              <a:t>وأوصى كذلك أبو </a:t>
            </a:r>
            <a:r>
              <a:rPr lang="ar-IQ" dirty="0" err="1"/>
              <a:t>قلابة</a:t>
            </a:r>
            <a:r>
              <a:rPr lang="ar-IQ" dirty="0"/>
              <a:t> عبد الله بن زيد </a:t>
            </a:r>
            <a:r>
              <a:rPr lang="ar-IQ" dirty="0" smtClean="0"/>
              <a:t>"-" </a:t>
            </a:r>
            <a:r>
              <a:rPr lang="ar-IQ" dirty="0"/>
              <a:t>أن تُدفع كتبه بعد موته إلى أيوب </a:t>
            </a:r>
            <a:r>
              <a:rPr lang="ar-IQ" dirty="0" err="1"/>
              <a:t>السختياني</a:t>
            </a:r>
            <a:r>
              <a:rPr lang="ar-IQ" dirty="0"/>
              <a:t> إن كان حيًّا وإلا فلتحرق4. وكذلك أمر شعبة بن الحجاج ابنه أن يغسل كتبه ويدفنها بعد موته5.</a:t>
            </a:r>
            <a:r>
              <a:rPr lang="ar-IQ" dirty="0" smtClean="0"/>
              <a:t/>
            </a:r>
            <a:br>
              <a:rPr lang="ar-IQ" dirty="0" smtClean="0"/>
            </a:br>
            <a:r>
              <a:rPr lang="ar-IQ" dirty="0"/>
              <a:t>ألفاظ أخرى: وكانوا كذلك يطلقون على الكتاب المجموع لفظ: المصحف -ويقصدون </a:t>
            </a:r>
            <a:r>
              <a:rPr lang="ar-IQ" dirty="0" err="1"/>
              <a:t>به</a:t>
            </a:r>
            <a:r>
              <a:rPr lang="ar-IQ" dirty="0"/>
              <a:t> مطلق الكتاب لا القرآن الكريم وحده. فمن ذلك ما ذكره بقية </a:t>
            </a:r>
            <a:r>
              <a:rPr lang="ar-IQ" dirty="0" smtClean="0"/>
              <a:t>قال: </a:t>
            </a:r>
            <a:r>
              <a:rPr lang="ar-IQ" dirty="0"/>
              <a:t>دفع إليَّ </a:t>
            </a:r>
            <a:r>
              <a:rPr lang="ar-IQ" dirty="0" err="1"/>
              <a:t>بحير</a:t>
            </a:r>
            <a:r>
              <a:rPr lang="ar-IQ" dirty="0"/>
              <a:t> مصحفًا لخالد بن معدان "</a:t>
            </a:r>
            <a:r>
              <a:rPr lang="ar-IQ" dirty="0" err="1"/>
              <a:t>الكلاعي</a:t>
            </a:r>
            <a:r>
              <a:rPr lang="ar-IQ" dirty="0"/>
              <a:t> المتوفى سنة 104" فيه علمه أخذه منه مكتوبًا في تختين وله مثل دفتي المصحف وله عرى وأزرار.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ar-IQ" dirty="0"/>
              <a:t>وثمة ألفاظ أخرى ذكرنا </a:t>
            </a:r>
            <a:r>
              <a:rPr lang="ar-IQ" dirty="0" smtClean="0"/>
              <a:t>بعضها، </a:t>
            </a:r>
            <a:r>
              <a:rPr lang="ar-IQ" dirty="0"/>
              <a:t>وليس من هدفنا استقصاء هذا البحث، وإنما أوردنا هذه اللمحة العامة لنبين أن الألفاظ التي كانوا يطلقونها على تلك المجموعات توضح -بصورتها اللغوية وبالأخبار التي وردت فيها- أن القوم قد عرفوا التدوين بالمعنى الاصطلاحي منذ عهد التابعين الأولين ومن قبلهم الصحابة أنفسهم. بل لقد أوردنا في الفصل الأول ألفاظًا استعملت في الجاهلية تدل على المجموع المدون وكانت خاصة بالكتب الدينية مثل: السفر </a:t>
            </a:r>
            <a:r>
              <a:rPr lang="ar-IQ" dirty="0" err="1"/>
              <a:t>والزبور</a:t>
            </a:r>
            <a:r>
              <a:rPr lang="ar-IQ" dirty="0"/>
              <a:t>، وذكرنا هناك من أمثلة الكتب المدونة: التوراة والإنجيل عند اليهود والنصارى من العرب، وأشرنا إلى مجلة لقمان مع سويد بن الصامت1، وكتابات دانيال زمن عمر بن الخطاب، وأن عمر بن الخطاب نفسه </a:t>
            </a:r>
            <a:r>
              <a:rPr lang="ar-IQ" dirty="0" err="1"/>
              <a:t>انتسخ</a:t>
            </a:r>
            <a:r>
              <a:rPr lang="ar-IQ" dirty="0"/>
              <a:t> كتابًا من كتب أهل الكتاب في أديم فغضب من ذلك رسول الله صلى الله عليه وسلم2.</a:t>
            </a:r>
            <a:r>
              <a:rPr lang="ar-IQ" dirty="0" smtClean="0"/>
              <a:t/>
            </a:r>
            <a:br>
              <a:rPr lang="ar-IQ" dirty="0" smtClean="0"/>
            </a:br>
            <a:r>
              <a:rPr lang="ar-IQ" dirty="0"/>
              <a:t>ويبدو أن هذه الكتب قد بلغت في زمن الخليفة الثاني عمر بن الخطاب من الكثرة والانتشار ما كان يُخشى منه الضلال والانصراف إليها عن قراءة القرآن.</a:t>
            </a:r>
            <a:r>
              <a:rPr lang="ar-IQ" dirty="0" smtClean="0"/>
              <a:t/>
            </a:r>
            <a:br>
              <a:rPr lang="ar-IQ" dirty="0" smtClean="0"/>
            </a:br>
            <a:r>
              <a:rPr lang="ar-IQ" dirty="0"/>
              <a:t>قال القاسم بن محمد3 إن عمر بن الخطاب بلغه أنه قد ظهرت في أيدي الناس كتب، فاستنكرها وكرهها، وقال: "أيها الناس، إنه قد بلغني أنه ظهرت في أيديكم كتب، فأحبها إلى الله أعدلها وأقومها، فلا </a:t>
            </a:r>
            <a:r>
              <a:rPr lang="ar-IQ" dirty="0" err="1"/>
              <a:t>يبقين</a:t>
            </a:r>
            <a:r>
              <a:rPr lang="ar-IQ" dirty="0"/>
              <a:t> أحد عنده كتابًا إلى أتاني </a:t>
            </a:r>
            <a:r>
              <a:rPr lang="ar-IQ" dirty="0" err="1"/>
              <a:t>به</a:t>
            </a:r>
            <a:r>
              <a:rPr lang="ar-IQ" dirty="0"/>
              <a:t>، فأرى فيه رأيي. قال: فظنوا أنه يريد أن ينظر فيها، ويقومها على أمر لا يكون فيه اختلاف؛ فأتوه بكتبهم، فأحرقها بالنار".</a:t>
            </a:r>
            <a:r>
              <a:rPr lang="ar-IQ" dirty="0" smtClean="0"/>
              <a:t/>
            </a:r>
            <a:br>
              <a:rPr lang="ar-IQ" dirty="0" smtClean="0"/>
            </a:br>
            <a:r>
              <a:rPr lang="ar-IQ" dirty="0"/>
              <a:t>وقد تعني لفظة الكتب هنا: الكتب الدينية؛ ولكنها قد تحتمل أيضًا سائر الكتب. فالخوف من الضلال والانصراف إلى هذه الكتب عن القرآن الكريم ينسحب على الكتب جميعها؛ وقد تتضمن هذه الكتب بعض ما كان يدونه.</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a:xfrm>
            <a:off x="467544" y="1628800"/>
            <a:ext cx="8229600" cy="4525963"/>
          </a:xfrm>
        </p:spPr>
        <p:txBody>
          <a:bodyPr>
            <a:normAutofit fontScale="77500" lnSpcReduction="20000"/>
          </a:bodyPr>
          <a:lstStyle/>
          <a:p>
            <a:r>
              <a:rPr lang="ar-IQ" dirty="0"/>
              <a:t>الجاهليون من كتب حكمهم </a:t>
            </a:r>
            <a:r>
              <a:rPr lang="ar-IQ" dirty="0" smtClean="0"/>
              <a:t>وعلمهم؛ </a:t>
            </a:r>
            <a:r>
              <a:rPr lang="ar-IQ" dirty="0"/>
              <a:t>وقد تتضمن كتب الأدب والأخبار الجاهلية التي تقص أخبار الجاهلية وأشعارها بما فيها من أيام ووقائع ومنازعات، فتثير الخصومات، وتحيي حمية الجاهلية، مما لا تحمد عقباه. فإذا كانوا آنذاك ينهون عن رواية الشعر الجاهلي الذي يبعث هذه المنازعات، فإن الأولى أن يحرقوا ويمزقوا تلك الكتب التي تشتمل على هذه الأخبار والأشعار.</a:t>
            </a:r>
            <a:r>
              <a:rPr lang="ar-IQ" dirty="0" smtClean="0"/>
              <a:t/>
            </a:r>
            <a:br>
              <a:rPr lang="ar-IQ" dirty="0" smtClean="0"/>
            </a:br>
            <a:r>
              <a:rPr lang="ar-IQ" dirty="0"/>
              <a:t>ثم لا يكاد يمضي من القرن الأول نصفه حتى ترى قيام نادٍ فيه مكتبة عامة تحوي كتبًا في شتى الموضوعات، يؤمها الناس فيقرءون ما يشاءون منها؛ فقد كان "عبد الحكم بن عمرو بن عبد الله بن صفوان </a:t>
            </a:r>
            <a:r>
              <a:rPr lang="ar-IQ" dirty="0" err="1"/>
              <a:t>الجمحي</a:t>
            </a:r>
            <a:r>
              <a:rPr lang="ar-IQ" dirty="0"/>
              <a:t> قد اتخذ بيتًا، فجعل فيه </a:t>
            </a:r>
            <a:r>
              <a:rPr lang="ar-IQ" dirty="0" err="1"/>
              <a:t>شطرنجات</a:t>
            </a:r>
            <a:r>
              <a:rPr lang="ar-IQ" dirty="0"/>
              <a:t> </a:t>
            </a:r>
            <a:r>
              <a:rPr lang="ar-IQ" dirty="0" err="1"/>
              <a:t>ونردات</a:t>
            </a:r>
            <a:r>
              <a:rPr lang="ar-IQ" dirty="0"/>
              <a:t> </a:t>
            </a:r>
            <a:r>
              <a:rPr lang="ar-IQ" dirty="0" err="1"/>
              <a:t>وفرقات</a:t>
            </a:r>
            <a:r>
              <a:rPr lang="ar-IQ" dirty="0"/>
              <a:t>، ودفاتر فيها من كل علم. وجعل في الجدار أوتادًا، فمن جاء علق ثيابه على وتد منها، ثم جر دفترًا فقرأه، أو بعض ما يُلعب </a:t>
            </a:r>
            <a:r>
              <a:rPr lang="ar-IQ" dirty="0" err="1"/>
              <a:t>به</a:t>
            </a:r>
            <a:r>
              <a:rPr lang="ar-IQ" dirty="0"/>
              <a:t> فلعب </a:t>
            </a:r>
            <a:r>
              <a:rPr lang="ar-IQ" dirty="0" err="1"/>
              <a:t>به</a:t>
            </a:r>
            <a:r>
              <a:rPr lang="ar-IQ" dirty="0"/>
              <a:t> مع بعضهم</a:t>
            </a:r>
            <a:r>
              <a:rPr lang="ar-IQ" dirty="0" smtClean="0"/>
              <a:t>".</a:t>
            </a:r>
            <a:br>
              <a:rPr lang="ar-IQ" dirty="0" smtClean="0"/>
            </a:br>
            <a:r>
              <a:rPr lang="ar-IQ" dirty="0"/>
              <a:t>وليس في هذا ما يُستغرب فقد كان عدد القارئين الكاتبين كبيرًا حتى إن الضحاك بن مزاحم -في النصف الثاني من القرن الأول- كان في مكتبة ثلاثة آلاف صبي، وكان يطوف عليهم على </a:t>
            </a:r>
            <a:r>
              <a:rPr lang="ar-IQ" dirty="0" smtClean="0"/>
              <a:t>حمار.</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العلماء الرواة</a:t>
            </a:r>
            <a:endParaRPr lang="ar-IQ" dirty="0"/>
          </a:p>
        </p:txBody>
      </p:sp>
      <p:sp>
        <p:nvSpPr>
          <p:cNvPr id="3" name="عنصر نائب للمحتوى 2"/>
          <p:cNvSpPr>
            <a:spLocks noGrp="1"/>
          </p:cNvSpPr>
          <p:nvPr>
            <p:ph idx="1"/>
          </p:nvPr>
        </p:nvSpPr>
        <p:spPr/>
        <p:txBody>
          <a:bodyPr>
            <a:normAutofit fontScale="70000" lnSpcReduction="20000"/>
          </a:bodyPr>
          <a:lstStyle/>
          <a:p>
            <a:r>
              <a:rPr lang="ar-IQ" dirty="0">
                <a:solidFill>
                  <a:srgbClr val="FF0000"/>
                </a:solidFill>
              </a:rPr>
              <a:t>أبو عمرو بن </a:t>
            </a:r>
            <a:r>
              <a:rPr lang="ar-IQ" dirty="0" smtClean="0">
                <a:solidFill>
                  <a:srgbClr val="FF0000"/>
                </a:solidFill>
              </a:rPr>
              <a:t>العلاء ت</a:t>
            </a:r>
            <a:r>
              <a:rPr lang="ar-IQ" dirty="0" smtClean="0"/>
              <a:t>154 </a:t>
            </a:r>
            <a:r>
              <a:rPr lang="ar-IQ" dirty="0"/>
              <a:t>فقد بلغت عنايته بالشعر الجاهلي مبلغًا كبيرًا حتى قال </a:t>
            </a:r>
            <a:r>
              <a:rPr lang="ar-IQ" dirty="0" smtClean="0"/>
              <a:t>الأصمعي: </a:t>
            </a:r>
            <a:r>
              <a:rPr lang="ar-IQ" dirty="0"/>
              <a:t>جلست إلى أبي عمرو بن العلاء عشر حجج ما سمعته يحتج ببيت إسلامي. وقال عمرو مرةً: لقد كثر هذا المحدث وحسن حتى لقد هممت أن آمر فتياننا بروايته!! يعني شعر جرير والفرزدق وأشباههما!</a:t>
            </a:r>
            <a:r>
              <a:rPr lang="ar-IQ" dirty="0" smtClean="0"/>
              <a:t/>
            </a:r>
            <a:br>
              <a:rPr lang="ar-IQ" dirty="0" smtClean="0"/>
            </a:br>
            <a:r>
              <a:rPr lang="ar-IQ" dirty="0"/>
              <a:t>وقد كانت عناية أبي عمرو بالكتابة والتدوين لا تقل عن عنايته </a:t>
            </a:r>
            <a:r>
              <a:rPr lang="ar-IQ" dirty="0" smtClean="0"/>
              <a:t>بالحفظ </a:t>
            </a:r>
            <a:r>
              <a:rPr lang="ar-IQ" dirty="0"/>
              <a:t>والرواية؛ فقد كان يرسل إلى الحارث بن خالد بن العاصي -الشاعر الغزل المشهور- أخاه معاذ بن العلاء ومعه كتاب فيه مسائل يسأله </a:t>
            </a:r>
            <a:r>
              <a:rPr lang="ar-IQ" dirty="0" smtClean="0"/>
              <a:t>عنها؛ </a:t>
            </a:r>
            <a:r>
              <a:rPr lang="ar-IQ" dirty="0"/>
              <a:t>وكان كذلك يكتب إلى عكرمة بن خالد -محدث جليل من وجوه التابعين، وهو أخو الحارث الشاعر- يسأله كما يسأل </a:t>
            </a:r>
            <a:r>
              <a:rPr lang="ar-IQ" dirty="0" smtClean="0"/>
              <a:t>أخاه.</a:t>
            </a:r>
            <a:br>
              <a:rPr lang="ar-IQ" dirty="0" smtClean="0"/>
            </a:br>
            <a:r>
              <a:rPr lang="ar-IQ" dirty="0"/>
              <a:t>وكان أبو عمرو يذهب إلى عمرو بن دينار ومعه كتابه، فكان يقيد في كتابه مما يسمعه </a:t>
            </a:r>
            <a:r>
              <a:rPr lang="ar-IQ" dirty="0" err="1"/>
              <a:t>مالم</a:t>
            </a:r>
            <a:r>
              <a:rPr lang="ar-IQ" dirty="0"/>
              <a:t> يكن </a:t>
            </a:r>
            <a:r>
              <a:rPr lang="ar-IQ" dirty="0" smtClean="0"/>
              <a:t>فيه. </a:t>
            </a:r>
            <a:r>
              <a:rPr lang="ar-IQ" dirty="0"/>
              <a:t>وقال </a:t>
            </a:r>
            <a:r>
              <a:rPr lang="ar-IQ" dirty="0" smtClean="0"/>
              <a:t>شعبة: </a:t>
            </a:r>
            <a:r>
              <a:rPr lang="ar-IQ" dirty="0"/>
              <a:t>كنت أجتمع أنا وأبو عمرو بن العلاء عند أبي نوفل بن أبي عقرب فأسأله عن الحديث خاصةً، ويسأله أبو عمرو عن الشعر واللغة خاصةً، فلا أكتب شيئًا مما يسأله عنه أبو عمرو، ولا يكتب أبو عمرو شيئًا مما أسأله أنا عنه.</a:t>
            </a:r>
            <a:r>
              <a:rPr lang="ar-IQ" dirty="0" smtClean="0"/>
              <a:t/>
            </a:r>
            <a:br>
              <a:rPr lang="ar-IQ" dirty="0" smtClean="0"/>
            </a:br>
            <a:r>
              <a:rPr lang="ar-IQ" dirty="0"/>
              <a:t>وكان من أثر شغفه بالتدوين أن كتبه "ملأت بيتًا له إلى قريب من السقف، ثم إنه تقرأ فأحرقها كلها؛ فلما رجع بعد إلى علمه الأول لم يكن عنده إلى ما حفظه بقلبه. وكانت عامة أخباره عن أعراب قد أدركوا </a:t>
            </a:r>
            <a:r>
              <a:rPr lang="ar-IQ" dirty="0" smtClean="0"/>
              <a:t>الجاهلية"</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ar-IQ" dirty="0">
                <a:solidFill>
                  <a:srgbClr val="FF0000"/>
                </a:solidFill>
              </a:rPr>
              <a:t>وأما حماد الراوية </a:t>
            </a:r>
            <a:r>
              <a:rPr lang="ar-IQ" dirty="0"/>
              <a:t>فالأخبار التي جمعناها عنه تدل دلالة صرحية على أنه كانت عنده كتب فيها أخبار الجاهلية وأنسابها وأشعارها، بعضها كتبه بنفسه، وبعضها كُتب من قبله فقرأه واستفاد منه في تدوين كتبه</a:t>
            </a:r>
            <a:r>
              <a:rPr lang="ar-IQ" dirty="0" smtClean="0"/>
              <a:t>.</a:t>
            </a:r>
            <a:r>
              <a:rPr lang="ar-IQ" dirty="0"/>
              <a:t> قال حماد </a:t>
            </a:r>
            <a:r>
              <a:rPr lang="ar-IQ" dirty="0" smtClean="0"/>
              <a:t>الراوية: </a:t>
            </a:r>
            <a:r>
              <a:rPr lang="ar-IQ" dirty="0"/>
              <a:t>أرسل الوليد بن يزيد إليَّ بمائتي دينار، وأمر يوسف بن عمر بحملي إليه على البريد. قال، فقلت: لا يسألني إلا عن طرفيه: قريش </a:t>
            </a:r>
            <a:r>
              <a:rPr lang="ar-IQ" dirty="0" err="1"/>
              <a:t>وثقيف</a:t>
            </a:r>
            <a:r>
              <a:rPr lang="ar-IQ" dirty="0"/>
              <a:t>؛ فنظرت في كتابي قريش </a:t>
            </a:r>
            <a:r>
              <a:rPr lang="ar-IQ" dirty="0" err="1"/>
              <a:t>وثقيف</a:t>
            </a:r>
            <a:r>
              <a:rPr lang="ar-IQ" dirty="0"/>
              <a:t>. فلما قدمت عليه سألني عن أشعار بلي، فأنشدته منها ما استحسنه، ثم قال: أنشدني في الشراب -وعنده وجوه من أهل الشام- فأنشدته..".</a:t>
            </a:r>
            <a:r>
              <a:rPr lang="ar-IQ" dirty="0" smtClean="0"/>
              <a:t/>
            </a:r>
            <a:br>
              <a:rPr lang="ar-IQ" dirty="0" smtClean="0"/>
            </a:br>
            <a:r>
              <a:rPr lang="ar-IQ" dirty="0"/>
              <a:t>وقد كان أمر كتاب حماد المشتملة على شعر الجاهلية معروفًا مشهورًا، حتى إن الوليد بن يزيد بن عبد الملك -حين أراد أن يجمع ديوان العرب وأشعارها وأخبارها وأنسابها ولغاتها- استعار من حماد ومن </a:t>
            </a:r>
            <a:r>
              <a:rPr lang="ar-IQ" dirty="0" err="1"/>
              <a:t>جناد</a:t>
            </a:r>
            <a:r>
              <a:rPr lang="ar-IQ" dirty="0"/>
              <a:t> بن واصل الكوفي ما عندهما من الكتب والدواوين فدونها عنده، ثم رد إليهما </a:t>
            </a:r>
            <a:r>
              <a:rPr lang="ar-IQ" dirty="0" smtClean="0"/>
              <a:t>كتبهما.</a:t>
            </a:r>
            <a:br>
              <a:rPr lang="ar-IQ" dirty="0" smtClean="0"/>
            </a:br>
            <a:r>
              <a:rPr lang="ar-IQ" dirty="0"/>
              <a:t>ومما يُروى لنا عن حماد أنه كان في أول أمره </a:t>
            </a:r>
            <a:r>
              <a:rPr lang="ar-IQ" dirty="0" err="1"/>
              <a:t>يتشطر</a:t>
            </a:r>
            <a:r>
              <a:rPr lang="ar-IQ" dirty="0"/>
              <a:t> ويصحب الصعاليك واللصوص، فنقب ليلة على رجل فأخذ ماله، وكان فيه جزء من شعر الأنصار، فقرأه حماد، فاستحلاه وتحفظه، ثم طلب الأدب والشعر وأيام الناس ولغات العرب بعد ذلك وترك ما كان عليه، فبلغ في العلم ما </a:t>
            </a:r>
            <a:r>
              <a:rPr lang="ar-IQ" dirty="0" smtClean="0"/>
              <a:t>بلغ.</a:t>
            </a:r>
            <a:br>
              <a:rPr lang="ar-IQ" dirty="0" smtClean="0"/>
            </a:br>
            <a:r>
              <a:rPr lang="ar-IQ" dirty="0"/>
              <a:t>وقد رأى أبو حاتم </a:t>
            </a:r>
            <a:r>
              <a:rPr lang="ar-IQ" dirty="0" err="1"/>
              <a:t>السجستاني</a:t>
            </a:r>
            <a:r>
              <a:rPr lang="ar-IQ" dirty="0"/>
              <a:t> بعض كتب حماد في الشعر الجاهلي، وكان يرجع إليها، ويثبت ما يجده فيها زائدًا على ما جمع من الشعر، وإن كان نص على أن هذه الزيادات هي من الشعر </a:t>
            </a:r>
            <a:r>
              <a:rPr lang="ar-IQ" dirty="0" smtClean="0"/>
              <a:t>المصنوع.</a:t>
            </a:r>
            <a:br>
              <a:rPr lang="ar-IQ" dirty="0" smtClean="0"/>
            </a:b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a:solidFill>
                  <a:srgbClr val="FF0000"/>
                </a:solidFill>
              </a:rPr>
              <a:t>الأصمعي </a:t>
            </a:r>
            <a:r>
              <a:rPr lang="ar-IQ" dirty="0"/>
              <a:t>"عبد الملك بن قريب 123-216" فقد قرأ بعض دواوين الشعر الجاهلي على شيوخه؛ قال الأصمعي2: قرأت شعر </a:t>
            </a:r>
            <a:r>
              <a:rPr lang="ar-IQ" dirty="0" err="1"/>
              <a:t>الشنفرى</a:t>
            </a:r>
            <a:r>
              <a:rPr lang="ar-IQ" dirty="0"/>
              <a:t> على الشافعي بمكة. وقال أيضًا3: قرأت على أبي عمرو بن العلاء شعر النابغة الذبياني. وقال أبو حاتم السجستاني4: قرأ الأصمعي على أبي عمرو بن العلاء شعر </a:t>
            </a:r>
            <a:r>
              <a:rPr lang="ar-IQ" dirty="0" err="1"/>
              <a:t>الحطيئة</a:t>
            </a:r>
            <a:r>
              <a:rPr lang="ar-IQ" dirty="0"/>
              <a:t>. وقُرئ يومًا على الأصمعي في شعر أبي </a:t>
            </a:r>
            <a:r>
              <a:rPr lang="ar-IQ" dirty="0" err="1"/>
              <a:t>ذؤيب</a:t>
            </a:r>
            <a:r>
              <a:rPr lang="ar-IQ" dirty="0"/>
              <a:t>: بأسفل ذات الدير أفرد جحشها. فقال أعرابي حضر المجلس للقارئ: ضل ضلالك أيها القارئ، إنما هي "ذات الدبر" وهي ثنية عندنا؛ فأخذ الأصمعي </a:t>
            </a:r>
            <a:r>
              <a:rPr lang="ar-IQ" dirty="0" smtClean="0"/>
              <a:t>بذلك فيما بعد </a:t>
            </a: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833</Words>
  <Application>Microsoft Office PowerPoint</Application>
  <PresentationFormat>عرض على الشاشة (3:4)‏</PresentationFormat>
  <Paragraphs>13</Paragraphs>
  <Slides>12</Slides>
  <Notes>0</Notes>
  <HiddenSlides>0</HiddenSlides>
  <MMClips>0</MMClips>
  <ScaleCrop>false</ScaleCrop>
  <HeadingPairs>
    <vt:vector size="4" baseType="variant">
      <vt:variant>
        <vt:lpstr>سمة</vt:lpstr>
      </vt:variant>
      <vt:variant>
        <vt:i4>1</vt:i4>
      </vt:variant>
      <vt:variant>
        <vt:lpstr>عناوين الشرائح</vt:lpstr>
      </vt:variant>
      <vt:variant>
        <vt:i4>12</vt:i4>
      </vt:variant>
    </vt:vector>
  </HeadingPairs>
  <TitlesOfParts>
    <vt:vector size="13" baseType="lpstr">
      <vt:lpstr>سمة Office</vt:lpstr>
      <vt:lpstr>تدوين الشعر الجاهلي</vt:lpstr>
      <vt:lpstr>الشريحة 2</vt:lpstr>
      <vt:lpstr>الشريحة 3</vt:lpstr>
      <vt:lpstr>الشريحة 4</vt:lpstr>
      <vt:lpstr>الشريحة 5</vt:lpstr>
      <vt:lpstr>الشريحة 6</vt:lpstr>
      <vt:lpstr>العلماء الرواة</vt:lpstr>
      <vt:lpstr>الشريحة 8</vt:lpstr>
      <vt:lpstr>الشريحة 9</vt:lpstr>
      <vt:lpstr>الشريحة 10</vt:lpstr>
      <vt:lpstr>الشريحة 11</vt:lpstr>
      <vt:lpstr>الشريحة 12</vt:lpstr>
    </vt:vector>
  </TitlesOfParts>
  <Company>Microsoft (C)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تدوين الشعر الجاهلي</dc:title>
  <dc:creator>DR.Ahmed Saker 2O14</dc:creator>
  <cp:lastModifiedBy>DR.Ahmed Saker 2O14</cp:lastModifiedBy>
  <cp:revision>8</cp:revision>
  <dcterms:created xsi:type="dcterms:W3CDTF">2020-03-01T15:42:13Z</dcterms:created>
  <dcterms:modified xsi:type="dcterms:W3CDTF">2020-03-01T16:58:14Z</dcterms:modified>
</cp:coreProperties>
</file>