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4" r:id="rId7"/>
    <p:sldId id="265" r:id="rId8"/>
    <p:sldId id="261" r:id="rId9"/>
    <p:sldId id="262" r:id="rId10"/>
    <p:sldId id="263"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8" d="100"/>
          <a:sy n="78" d="100"/>
        </p:scale>
        <p:origin x="-113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AAAC0055-DB70-412A-B600-A298DC054907}"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16AAF8E-3AEF-459A-97D9-32D7F4265310}"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AAC0055-DB70-412A-B600-A298DC054907}"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16AAF8E-3AEF-459A-97D9-32D7F4265310}"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AAC0055-DB70-412A-B600-A298DC054907}"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16AAF8E-3AEF-459A-97D9-32D7F4265310}"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AAC0055-DB70-412A-B600-A298DC054907}"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16AAF8E-3AEF-459A-97D9-32D7F4265310}"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AAC0055-DB70-412A-B600-A298DC054907}"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16AAF8E-3AEF-459A-97D9-32D7F4265310}"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AAAC0055-DB70-412A-B600-A298DC054907}"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16AAF8E-3AEF-459A-97D9-32D7F4265310}"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AAAC0055-DB70-412A-B600-A298DC054907}" type="datetimeFigureOut">
              <a:rPr lang="ar-IQ" smtClean="0"/>
              <a:t>07/07/1441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316AAF8E-3AEF-459A-97D9-32D7F4265310}"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AAAC0055-DB70-412A-B600-A298DC054907}" type="datetimeFigureOut">
              <a:rPr lang="ar-IQ" smtClean="0"/>
              <a:t>07/07/1441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316AAF8E-3AEF-459A-97D9-32D7F4265310}"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AAC0055-DB70-412A-B600-A298DC054907}" type="datetimeFigureOut">
              <a:rPr lang="ar-IQ" smtClean="0"/>
              <a:t>07/07/1441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316AAF8E-3AEF-459A-97D9-32D7F4265310}"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AAC0055-DB70-412A-B600-A298DC054907}"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16AAF8E-3AEF-459A-97D9-32D7F4265310}"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AAC0055-DB70-412A-B600-A298DC054907}"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16AAF8E-3AEF-459A-97D9-32D7F4265310}"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AAC0055-DB70-412A-B600-A298DC054907}" type="datetimeFigureOut">
              <a:rPr lang="ar-IQ" smtClean="0"/>
              <a:t>07/07/1441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16AAF8E-3AEF-459A-97D9-32D7F4265310}"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387423"/>
            <a:ext cx="7702624" cy="2592288"/>
          </a:xfrm>
        </p:spPr>
        <p:txBody>
          <a:bodyPr/>
          <a:lstStyle/>
          <a:p>
            <a:r>
              <a:rPr lang="ar-IQ" dirty="0" smtClean="0">
                <a:solidFill>
                  <a:schemeClr val="accent6">
                    <a:lumMod val="75000"/>
                  </a:schemeClr>
                </a:solidFill>
              </a:rPr>
              <a:t>كتابة الشعر الجاهلي وتدوينه</a:t>
            </a:r>
            <a:endParaRPr lang="ar-IQ" dirty="0">
              <a:solidFill>
                <a:schemeClr val="accent6">
                  <a:lumMod val="75000"/>
                </a:schemeClr>
              </a:solidFill>
            </a:endParaRPr>
          </a:p>
        </p:txBody>
      </p:sp>
      <p:sp>
        <p:nvSpPr>
          <p:cNvPr id="3" name="عنوان فرعي 2"/>
          <p:cNvSpPr>
            <a:spLocks noGrp="1"/>
          </p:cNvSpPr>
          <p:nvPr>
            <p:ph type="subTitle" idx="1"/>
          </p:nvPr>
        </p:nvSpPr>
        <p:spPr>
          <a:xfrm>
            <a:off x="1371600" y="3068960"/>
            <a:ext cx="7376864" cy="3789040"/>
          </a:xfrm>
        </p:spPr>
        <p:txBody>
          <a:bodyPr>
            <a:normAutofit/>
          </a:bodyPr>
          <a:lstStyle/>
          <a:p>
            <a:pPr>
              <a:lnSpc>
                <a:spcPct val="170000"/>
              </a:lnSpc>
            </a:pPr>
            <a:endParaRPr lang="ar-IQ" dirty="0"/>
          </a:p>
        </p:txBody>
      </p:sp>
      <p:sp>
        <p:nvSpPr>
          <p:cNvPr id="4" name="مستطيل 3"/>
          <p:cNvSpPr/>
          <p:nvPr/>
        </p:nvSpPr>
        <p:spPr>
          <a:xfrm>
            <a:off x="611560" y="2060848"/>
            <a:ext cx="8064896" cy="4247317"/>
          </a:xfrm>
          <a:prstGeom prst="rect">
            <a:avLst/>
          </a:prstGeom>
        </p:spPr>
        <p:txBody>
          <a:bodyPr wrap="square">
            <a:spAutoFit/>
          </a:bodyPr>
          <a:lstStyle/>
          <a:p>
            <a:r>
              <a:rPr lang="ar-IQ" dirty="0" smtClean="0"/>
              <a:t>بعد الحديث عن وجود الكتابة في عصر </a:t>
            </a:r>
            <a:r>
              <a:rPr lang="ar-IQ" dirty="0" err="1" smtClean="0"/>
              <a:t>ماقبل</a:t>
            </a:r>
            <a:r>
              <a:rPr lang="ar-IQ" dirty="0" smtClean="0"/>
              <a:t> </a:t>
            </a:r>
            <a:r>
              <a:rPr lang="ar-IQ" dirty="0" err="1" smtClean="0"/>
              <a:t>الاسلام</a:t>
            </a:r>
            <a:r>
              <a:rPr lang="ar-IQ" dirty="0" smtClean="0"/>
              <a:t> والعصر </a:t>
            </a:r>
            <a:r>
              <a:rPr lang="ar-IQ" dirty="0" err="1" smtClean="0"/>
              <a:t>الاسلامي</a:t>
            </a:r>
            <a:r>
              <a:rPr lang="ar-IQ" dirty="0" smtClean="0"/>
              <a:t> </a:t>
            </a:r>
            <a:r>
              <a:rPr lang="ar-IQ" dirty="0" err="1" smtClean="0"/>
              <a:t>بالادلة</a:t>
            </a:r>
            <a:r>
              <a:rPr lang="ar-IQ" dirty="0" smtClean="0"/>
              <a:t> التي ذكرناها في محاضرات سابقة فأنه يمكننا </a:t>
            </a:r>
            <a:r>
              <a:rPr lang="ar-IQ" dirty="0" err="1" smtClean="0"/>
              <a:t>ان</a:t>
            </a:r>
            <a:r>
              <a:rPr lang="ar-IQ" dirty="0" smtClean="0"/>
              <a:t> نستنتج ثلاث نتائج وهي:   </a:t>
            </a:r>
            <a:r>
              <a:rPr lang="ar-IQ" dirty="0"/>
              <a:t>الأول: قدم الكتابة في بلاد العرب، فقد استبان لنا بالدليل المادي الملموس، المتمثل في النقوش الحجرية المكتشفة، أن عرب الجاهلية قد عرفوا الكتابة بالحروف العربية منذ مطلع القرن الرابع الميلادي. وكتبوا بهذا الخط العربي ثلاثة قرون قبل الإسلام على أقل تقدير.</a:t>
            </a:r>
            <a:r>
              <a:rPr lang="ar-IQ" dirty="0" smtClean="0"/>
              <a:t/>
            </a:r>
            <a:br>
              <a:rPr lang="ar-IQ" dirty="0" smtClean="0"/>
            </a:br>
            <a:r>
              <a:rPr lang="ar-IQ" dirty="0"/>
              <a:t>والثانية: معرفة عرب الجاهلية بالكتابة معرفة فيها شيء من الانتشار يبعد عنها ما وصموا </a:t>
            </a:r>
            <a:r>
              <a:rPr lang="ar-IQ" dirty="0" err="1"/>
              <a:t>به</a:t>
            </a:r>
            <a:r>
              <a:rPr lang="ar-IQ" dirty="0"/>
              <a:t> من الجهل </a:t>
            </a:r>
            <a:r>
              <a:rPr lang="ar-IQ" dirty="0" err="1"/>
              <a:t>بها</a:t>
            </a:r>
            <a:r>
              <a:rPr lang="ar-IQ" dirty="0"/>
              <a:t>، وقد دللنا على ذلك بوفرة من النصوص والروايات تنبئ عن النشاط التعليمي في الجاهلية بالكتابة معرفة فيها شيء من الانتشار يبعد عنها ما وصموا </a:t>
            </a:r>
            <a:r>
              <a:rPr lang="ar-IQ" dirty="0" err="1"/>
              <a:t>به</a:t>
            </a:r>
            <a:r>
              <a:rPr lang="ar-IQ" dirty="0"/>
              <a:t> من الجهل </a:t>
            </a:r>
            <a:r>
              <a:rPr lang="ar-IQ" dirty="0" err="1"/>
              <a:t>بها</a:t>
            </a:r>
            <a:r>
              <a:rPr lang="ar-IQ" dirty="0"/>
              <a:t>، وقد دللنا على ذلك بوفرة من النصوص والروايات تنبئ عن النشاط التعليمي في الجاهلية، وقيام "الكتاب" أو "المكتب" آنذاك، وتوافر عدد المعلمين الذين كانوا يعلمون الكتابة، وذلك كله في البيئات المتحضرة مثل: مكة والمدينة والطائف والحيرة </a:t>
            </a:r>
            <a:r>
              <a:rPr lang="ar-IQ" dirty="0" err="1"/>
              <a:t>والأنبار</a:t>
            </a:r>
            <a:r>
              <a:rPr lang="ar-IQ" dirty="0"/>
              <a:t>.</a:t>
            </a:r>
            <a:r>
              <a:rPr lang="ar-IQ" dirty="0" smtClean="0"/>
              <a:t/>
            </a:r>
            <a:br>
              <a:rPr lang="ar-IQ" dirty="0" smtClean="0"/>
            </a:br>
            <a:r>
              <a:rPr lang="ar-IQ" dirty="0"/>
              <a:t>والثالثة: اتساع ميدان الكتابة وتشعب موضوعاتها، فذكرنا ضروبًا عدة من الموضوعات التي كانوا يقيدونها بالكتابة، وأثبتنا وصفًا لأدوات الكتابة وآلاتها وأوصاف الخط الجاهلي. وكان عمادنا في كل ما ذكرنا: النقوش الحجرية، والشعر الجاهلي، والروايات والنصوص الجاهلية. وبعض الروايات والنصوص الإسلامية التي تنسحب في دلالاتها وإشاراتها على العصر الجاهلي.</a:t>
            </a:r>
            <a:endParaRPr lang="ar-IQ" dirty="0" smtClean="0"/>
          </a:p>
          <a:p>
            <a:endParaRPr lang="ar-IQ" dirty="0" smtClean="0"/>
          </a:p>
          <a:p>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Autofit/>
          </a:bodyPr>
          <a:lstStyle/>
          <a:p>
            <a:pPr>
              <a:lnSpc>
                <a:spcPct val="170000"/>
              </a:lnSpc>
            </a:pPr>
            <a:r>
              <a:rPr lang="ar-IQ" sz="1400" b="1" dirty="0"/>
              <a:t>وقد انتهى بنا بحثنا المتقدم إلى أن عرب الجاهلية قد عرفوا من </a:t>
            </a:r>
            <a:r>
              <a:rPr lang="ar-IQ" sz="1400" b="1" dirty="0" smtClean="0"/>
              <a:t>الكتابة </a:t>
            </a:r>
            <a:r>
              <a:rPr lang="ar-IQ" sz="1400" b="1" dirty="0"/>
              <a:t>صورتها الساذجة اليسيرة حين كتبوا رسائلهم، وصكوك حسابهم وعهودهم ومواثيقهم، ونقشوا خواتمهم وشواهد قبورهم. وهذه كلها لا تتجاوز في حجمها صحيفة واحدة قد تنقص قليلًا أو تزيد قليلًا. وقد عرفوا أيضًا من الكتابة صورة أرقى من هذه الصورة الساذجة، وأكبر حجمًا، وأشد تعقيدًا، وهي التدوين. والفرق بين الصورتين -لغة واصطلاحًا- واضح؛ إذ أن الأولى لا تعني أكثر من مجرد التقييد العابر لما يعرض من شئون الحياة، ولكن التدوين إنما يعني جمع الصحف وضم بعضها إلى بعض حتى يكون لنا منها ديوان، وهو مجتمع الصحف. ولا بد للتدوين من أن يكون عملًا مقصودًا متعمدًا يرمي إلى هذه الغاية، لا عملًا عابرًا عارضًا. ولم نذكر في الفصل السابق من أمثلة هذا التدوين إلا مثلًا واحدًا هو الكتب الدينية.</a:t>
            </a:r>
            <a:r>
              <a:rPr lang="ar-IQ" sz="1400" b="1" dirty="0" smtClean="0"/>
              <a:t/>
            </a:r>
            <a:br>
              <a:rPr lang="ar-IQ" sz="1400" b="1" dirty="0" smtClean="0"/>
            </a:br>
            <a:r>
              <a:rPr lang="ar-IQ" sz="1400" b="1" dirty="0"/>
              <a:t>وهدفنا في هذا الفصل تخصيص الحديث بكتابة الشعر الجاهلي منذ أول عهدها الذي استطعنا أن نكشف عنه، ثم نمضي </a:t>
            </a:r>
            <a:r>
              <a:rPr lang="ar-IQ" sz="1400" b="1" dirty="0" err="1"/>
              <a:t>بها</a:t>
            </a:r>
            <a:r>
              <a:rPr lang="ar-IQ" sz="1400" b="1" dirty="0"/>
              <a:t> حتى نصلها بتدوين هذا الشعر الجاهلي الذي وصل إلينا في هذا العصر والذي جمعه الرواة العلماء في أواخر القرن الثاني للهجرة.</a:t>
            </a:r>
            <a:r>
              <a:rPr lang="ar-IQ" sz="1400" b="1" dirty="0" smtClean="0"/>
              <a:t/>
            </a:r>
            <a:br>
              <a:rPr lang="ar-IQ" sz="1400" b="1" dirty="0" smtClean="0"/>
            </a:br>
            <a:r>
              <a:rPr lang="ar-IQ" sz="1400" b="1" dirty="0"/>
              <a:t>-2-</a:t>
            </a:r>
            <a:r>
              <a:rPr lang="ar-IQ" sz="1400" b="1" dirty="0" smtClean="0"/>
              <a:t/>
            </a:r>
            <a:br>
              <a:rPr lang="ar-IQ" sz="1400" b="1" dirty="0" smtClean="0"/>
            </a:br>
            <a:r>
              <a:rPr lang="ar-IQ" sz="1400" b="1" dirty="0"/>
              <a:t>وموضوع كتابة الشعر الجاهلي -كموضوع الكتابة عامة- ذو شقين، الأول: الكتابة الضيقة التي لا تعدو مجرد التقييد، والثاني: الكتابة الواسعة التي تتجاوز هذه المرحلة إلى مرحلة التدوين. وقد رأينا أن نبدأ بالحديث عن تقييد الشعر الجاهلي، ونؤخر الحديث عن تدوينه إلى أن نضعه في مكانه المناسب له من حديثنا عن أوائل التدوين وتأليف الكتب في الجاهلية وصدر الإسلام</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62500" lnSpcReduction="20000"/>
          </a:bodyPr>
          <a:lstStyle/>
          <a:p>
            <a:r>
              <a:rPr lang="ar-IQ" dirty="0"/>
              <a:t>أما الأدلة العقلية الاستنباطية فجماعها في أربعة أمور:</a:t>
            </a:r>
            <a:r>
              <a:rPr lang="ar-IQ" dirty="0" smtClean="0"/>
              <a:t/>
            </a:r>
            <a:br>
              <a:rPr lang="ar-IQ" dirty="0" smtClean="0"/>
            </a:br>
            <a:r>
              <a:rPr lang="ar-IQ" dirty="0"/>
              <a:t>الأول: هو هذا الذي قدمناه </a:t>
            </a:r>
            <a:r>
              <a:rPr lang="ar-IQ" dirty="0" smtClean="0"/>
              <a:t>في محاضرات سابقة، </a:t>
            </a:r>
            <a:r>
              <a:rPr lang="ar-IQ" dirty="0"/>
              <a:t>وتجشمنا مشقة الخوض فيه وبيانه والكشف عن أجزائه وتفاصيله. ولم نكن لنركب هذا المركب لمثل هذا البحث لو لم نرم إلى أن نتخذ منه متكأ نعتمد عليه في بحث كتابة الشعر الجاهلي بخاصة. وذلك أن عرب الجاهلية هؤلاء الذين كانوا يقيدون بالكتابة دينهم ورسائلهم وعهودهم وصكوك حسابهم وسائر ما قدمناه في بحثنا عن موضوعات كتابتهم لا يصح في الفهم أن يقيدوا كل ذلك من أمورهم: دقيقها </a:t>
            </a:r>
            <a:r>
              <a:rPr lang="ar-IQ" dirty="0" err="1"/>
              <a:t>وجليلها</a:t>
            </a:r>
            <a:r>
              <a:rPr lang="ar-IQ" dirty="0"/>
              <a:t>، صغيرها وكبيرها، </a:t>
            </a:r>
            <a:r>
              <a:rPr lang="ar-IQ" dirty="0" err="1"/>
              <a:t>حقيرها</a:t>
            </a:r>
            <a:r>
              <a:rPr lang="ar-IQ" dirty="0"/>
              <a:t> وعظيمها ثم </a:t>
            </a:r>
            <a:r>
              <a:rPr lang="ar-IQ" dirty="0" err="1"/>
              <a:t>يهملوا</a:t>
            </a:r>
            <a:r>
              <a:rPr lang="ar-IQ" dirty="0"/>
              <a:t> تقييد شعرهم. والشعر عندهم كما هو معروف متداول، في الذروة العليا من القيمة والخطر؛ إذ هو ديوان أمجادهم </a:t>
            </a:r>
            <a:r>
              <a:rPr lang="ar-IQ" dirty="0" err="1"/>
              <a:t>وأحسابهم</a:t>
            </a:r>
            <a:r>
              <a:rPr lang="ar-IQ" dirty="0"/>
              <a:t>، وسجل مفاخرهم ومآثرهم، قال </a:t>
            </a:r>
            <a:r>
              <a:rPr lang="ar-IQ" dirty="0" smtClean="0"/>
              <a:t>الجاحظ: </a:t>
            </a:r>
            <a:r>
              <a:rPr lang="ar-IQ" dirty="0"/>
              <a:t>" ... فكل أمة تعتمد في استبقاء مآثرها، وتحصين مناقبها، على ضرب من الضروب وشكل من الأشكال. وكانت العرب في جاهليتها تحتال في تخليدها بأن تعتمد في ذلك على الشعر الموزون والكلام المقفى، وكان ذلك هو ديوانها".</a:t>
            </a:r>
            <a:r>
              <a:rPr lang="ar-IQ" dirty="0" smtClean="0"/>
              <a:t/>
            </a:r>
            <a:br>
              <a:rPr lang="ar-IQ" dirty="0" smtClean="0"/>
            </a:br>
            <a:r>
              <a:rPr lang="ar-IQ" dirty="0"/>
              <a:t>وقال ابن </a:t>
            </a:r>
            <a:r>
              <a:rPr lang="ar-IQ" dirty="0" err="1" smtClean="0"/>
              <a:t>قتيبة</a:t>
            </a:r>
            <a:r>
              <a:rPr lang="ar-IQ" dirty="0" smtClean="0"/>
              <a:t> </a:t>
            </a:r>
            <a:r>
              <a:rPr lang="ar-IQ" dirty="0"/>
              <a:t>عن الشعر إن الله جعله لعلوم العرب مستودعًا، ولآدابها حافظًا، ولأنسابها مقيدًا، ولأخبارها ديوانًا لا يرث على الدهر ولا يبيد على مر الزمان.</a:t>
            </a:r>
            <a:r>
              <a:rPr lang="ar-IQ" dirty="0" smtClean="0"/>
              <a:t/>
            </a:r>
            <a:br>
              <a:rPr lang="ar-IQ" dirty="0" smtClean="0"/>
            </a:br>
            <a:r>
              <a:rPr lang="ar-IQ" dirty="0"/>
              <a:t>فإذا كانت القبائل تقيد عهودها ومواثيقها -كما مر بنا- </a:t>
            </a:r>
            <a:r>
              <a:rPr lang="ar-IQ" dirty="0" err="1"/>
              <a:t>أفليس</a:t>
            </a:r>
            <a:r>
              <a:rPr lang="ar-IQ" dirty="0"/>
              <a:t> من الطبيعي إذن أن تقيد شعر شعرائها الذين يدافعون </a:t>
            </a:r>
            <a:r>
              <a:rPr lang="ar-IQ" dirty="0" err="1"/>
              <a:t>به</a:t>
            </a:r>
            <a:r>
              <a:rPr lang="ar-IQ" dirty="0"/>
              <a:t> عن حياضها، ويذودون </a:t>
            </a:r>
            <a:r>
              <a:rPr lang="ar-IQ" dirty="0" err="1"/>
              <a:t>به</a:t>
            </a:r>
            <a:r>
              <a:rPr lang="ar-IQ" dirty="0"/>
              <a:t> عن أمجادها، ويسجلون </a:t>
            </a:r>
            <a:r>
              <a:rPr lang="ar-IQ" dirty="0" err="1"/>
              <a:t>به</a:t>
            </a:r>
            <a:r>
              <a:rPr lang="ar-IQ" dirty="0"/>
              <a:t> وقائعها وأيامها، ويعددون فيه انتصاراتها ومآثرها؟</a:t>
            </a:r>
            <a:r>
              <a:rPr lang="ar-IQ" dirty="0" smtClean="0"/>
              <a:t/>
            </a:r>
            <a:br>
              <a:rPr lang="ar-IQ" dirty="0" smtClean="0"/>
            </a:br>
            <a:r>
              <a:rPr lang="ar-IQ" dirty="0"/>
              <a:t>ونحن نعلم أن القبيلة كانت إذا نبغ فيها شاعر أتت القبائل فهنأتها بذلك، وصنعت الأطعمة، واجتمع النساء يلعبن بالمزاهر كما يصنعن في </a:t>
            </a:r>
            <a:r>
              <a:rPr lang="ar-IQ" dirty="0" smtClean="0"/>
              <a:t>الأعراس</a:t>
            </a: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a:t>وقد قال الأعشى يخاطب قومه ويبين لهم فضله عليهم1:</a:t>
            </a:r>
            <a:r>
              <a:rPr lang="ar-IQ" dirty="0" smtClean="0"/>
              <a:t/>
            </a:r>
            <a:br>
              <a:rPr lang="ar-IQ" dirty="0" smtClean="0"/>
            </a:br>
            <a:r>
              <a:rPr lang="ar-IQ" dirty="0"/>
              <a:t>وأدفع عن أعراضكم وأعيركم ... لسانًا </a:t>
            </a:r>
            <a:r>
              <a:rPr lang="ar-IQ" dirty="0" err="1"/>
              <a:t>كمقراض</a:t>
            </a:r>
            <a:r>
              <a:rPr lang="ar-IQ" dirty="0"/>
              <a:t> </a:t>
            </a:r>
            <a:r>
              <a:rPr lang="ar-IQ" dirty="0" err="1"/>
              <a:t>الخفاجي</a:t>
            </a:r>
            <a:r>
              <a:rPr lang="ar-IQ" dirty="0"/>
              <a:t> </a:t>
            </a:r>
            <a:r>
              <a:rPr lang="ar-IQ" dirty="0" err="1"/>
              <a:t>ملحبا</a:t>
            </a:r>
            <a:r>
              <a:rPr lang="ar-IQ" dirty="0" smtClean="0"/>
              <a:t/>
            </a:r>
            <a:br>
              <a:rPr lang="ar-IQ" dirty="0" smtClean="0"/>
            </a:br>
            <a:r>
              <a:rPr lang="ar-IQ" dirty="0"/>
              <a:t>وبلغ من عناية القبائل بالشعر أن بني تغلب كانوا يعظمون قصيدة عمرو بن كلثوم المعلقة، وكان يرويها صغارهم وكبارهم حتى هجوا بذلك، فقال بعض شعراء بكر بن وائل2:</a:t>
            </a:r>
            <a:r>
              <a:rPr lang="ar-IQ" dirty="0" smtClean="0"/>
              <a:t/>
            </a:r>
            <a:br>
              <a:rPr lang="ar-IQ" dirty="0" smtClean="0"/>
            </a:br>
            <a:r>
              <a:rPr lang="ar-IQ" dirty="0"/>
              <a:t>ألهى بني تغلب عن كل مكرمة ... قصيدة قالها عمرو بن كلثوم</a:t>
            </a:r>
            <a:r>
              <a:rPr lang="ar-IQ" dirty="0" smtClean="0"/>
              <a:t/>
            </a:r>
            <a:br>
              <a:rPr lang="ar-IQ" dirty="0" smtClean="0"/>
            </a:br>
            <a:r>
              <a:rPr lang="ar-IQ" dirty="0"/>
              <a:t>يروونها أبدًا مذ كان أولهم ... يا للرجال لشعر غير </a:t>
            </a:r>
            <a:r>
              <a:rPr lang="ar-IQ" dirty="0" err="1"/>
              <a:t>مسئوم</a:t>
            </a: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62500" lnSpcReduction="20000"/>
          </a:bodyPr>
          <a:lstStyle/>
          <a:p>
            <a:r>
              <a:rPr lang="ar-IQ" dirty="0"/>
              <a:t>أما الدليل الثاني من هذه الأدلة العقلية الاستنباطية فمتصل أوثق الاتصال بالدليل الأول. فإذا كان الشعر المسجل لمفاخر القبائل ومحامد الأفراد له خطره وقيمته عند القبائل والأفراد الممدوحين، فقد كان له من الخطر والقيمة عند الشعراء المادحين أنفسهم ما يضارع ما كان له عند الممدوحين أو يزيد.</a:t>
            </a:r>
            <a:r>
              <a:rPr lang="ar-IQ" dirty="0" smtClean="0"/>
              <a:t/>
            </a:r>
            <a:br>
              <a:rPr lang="ar-IQ" dirty="0" smtClean="0"/>
            </a:br>
            <a:r>
              <a:rPr lang="ar-IQ" dirty="0"/>
              <a:t>فقد كان هذا الشعر عند غير المتكسبين بالمدح واجبًا قوميًا تفرضه على الشاعر طبيعة ارتباطه بقبيلته، أو واجبًا أخلاقيًّا تمليه عليه مآثر سلفت من صاحبها لقبيلة الشاعر أو للشاعر نفسه. وأما المتكسبون بالشعر فقد كان هذا الشعر موردًا من موارد ارتزاقهم، أو لعله هو المورد الوحيد لرزقهم. فكان الشاعر منهم يكثر التجوال </a:t>
            </a:r>
            <a:r>
              <a:rPr lang="ar-IQ" dirty="0" err="1"/>
              <a:t>والتطواف</a:t>
            </a:r>
            <a:r>
              <a:rPr lang="ar-IQ" dirty="0"/>
              <a:t>، ويقطع على ظهر ناقته الآماد الواسعة يستسهل طيَّ المفاوز، ويستعذب تحمل </a:t>
            </a:r>
            <a:r>
              <a:rPr lang="ar-IQ" dirty="0" err="1"/>
              <a:t>المشاق</a:t>
            </a:r>
            <a:r>
              <a:rPr lang="ar-IQ" dirty="0"/>
              <a:t> والأهوال في سبيل وصوله إلى </a:t>
            </a:r>
            <a:r>
              <a:rPr lang="ar-IQ" dirty="0" err="1"/>
              <a:t>ممدوحه</a:t>
            </a:r>
            <a:r>
              <a:rPr lang="ar-IQ" dirty="0"/>
              <a:t> الذي سيجزيه عما تجشم وتكلف، ويقضي حاجته، ويكفيه رزقه. أليس عجيبًا بعد ذلك ألا يُعنَى الشاعر، وهذه قيمة الشعر عنده، بأن تحفظ الكتابة شعره أو بعضه؟ وسيشتد العجب إذا علمنا أن بعض الشعراء لم يكونوا في حاجة إلى أن يتلمسوا الوسائل البعيدة لكتابة شعرهم ويتطلبوا من يكتبه لهم؛ لأنهم كانوا هم أنفسهم يحسنون الكتابة ويتقنونها. على أنه كانت ثمة دواع تضطر حتى من لا يعرف الكتابة من الشعراء، إلى أن يستكتب من يعرفها؛ ومن أنصع الإشارات إلى ذلك ما ذكره ابن الأعرابي قال1: بلغ عمرو بن كلثوم أن </a:t>
            </a:r>
            <a:r>
              <a:rPr lang="ar-IQ" dirty="0" err="1"/>
              <a:t>النعمان</a:t>
            </a:r>
            <a:r>
              <a:rPr lang="ar-IQ" dirty="0"/>
              <a:t> بن المنذر يتوعده، فدعا كاتبًا من العرب، فكتب إليه:</a:t>
            </a:r>
            <a:r>
              <a:rPr lang="ar-IQ" dirty="0" smtClean="0"/>
              <a:t/>
            </a:r>
            <a:br>
              <a:rPr lang="ar-IQ" dirty="0" smtClean="0"/>
            </a:br>
            <a:r>
              <a:rPr lang="ar-IQ" dirty="0"/>
              <a:t>ألا أبلغ </a:t>
            </a:r>
            <a:r>
              <a:rPr lang="ar-IQ" dirty="0" err="1"/>
              <a:t>النعمان</a:t>
            </a:r>
            <a:r>
              <a:rPr lang="ar-IQ" dirty="0"/>
              <a:t> عني رسالة ... فمدحك حولي وذمك </a:t>
            </a:r>
            <a:r>
              <a:rPr lang="ar-IQ" dirty="0" smtClean="0"/>
              <a:t>قارح</a:t>
            </a:r>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0000" lnSpcReduction="20000"/>
          </a:bodyPr>
          <a:lstStyle/>
          <a:p>
            <a:r>
              <a:rPr lang="ar-IQ" dirty="0"/>
              <a:t>وثالث هذه الأدلة متصل كذلك بالسابقين لا يكاد ينفصل عنهما، ومداره على طبيعة ضرب من الشعر هو هذا الشعر الذي كان يتكلفه صاحبه تكلفًا بعد جهد ومشقة، لا </a:t>
            </a:r>
            <a:r>
              <a:rPr lang="ar-IQ" dirty="0" err="1"/>
              <a:t>يرتجله</a:t>
            </a:r>
            <a:r>
              <a:rPr lang="ar-IQ" dirty="0"/>
              <a:t> ارتجالًا، ولا يناسب منه عن طبع وفي يسر وسماحة، وإنما يقول البيت أو الأبيات ثم يطويها إلى أن توافيه أبيات أخرى يضمها إلى سابقاتها، فإذا ما اكتملت له القصيدة طواها كلها، وأخذ يعيد فيها نظره: يهذب من ألفاظها كلما سنح له وجه من وجوه التهذيب ويقوم بعض ما لم يكن قد استقام له من معانيها كلما واتته فرصة التقويم ذلك هو الشعر الحولي </a:t>
            </a:r>
            <a:r>
              <a:rPr lang="ar-IQ" dirty="0" err="1"/>
              <a:t>المحكك</a:t>
            </a:r>
            <a:r>
              <a:rPr lang="ar-IQ" dirty="0"/>
              <a:t>، وأولئك الشعراء هم عبيد الشعر كما سماهم الرواة </a:t>
            </a:r>
            <a:r>
              <a:rPr lang="ar-IQ" dirty="0" smtClean="0"/>
              <a:t>العلماء. </a:t>
            </a:r>
            <a:r>
              <a:rPr lang="ar-IQ" dirty="0"/>
              <a:t>قال </a:t>
            </a:r>
            <a:r>
              <a:rPr lang="ar-IQ" dirty="0" smtClean="0"/>
              <a:t>الجاحظ: </a:t>
            </a:r>
            <a:r>
              <a:rPr lang="ar-IQ" dirty="0"/>
              <a:t>"ومن شعراء العرب من كان يدع القصيدة تمكث عنده حولًا كريتًا، وزمنًا طويلًا، يردد فيها نظره، ويجيل فيها عقله ويقلب فيها رأيه، اتهامًا لعقله، وتتبعًا على نفسه، فيجعل عقله زمامًا على رأيه، ورأيه عيارًا على شعره، إشفاقًا على أدبه، وإحرازًا لما خوله الله </a:t>
            </a:r>
            <a:r>
              <a:rPr lang="ar-IQ" dirty="0" smtClean="0"/>
              <a:t>تعالى </a:t>
            </a:r>
            <a:r>
              <a:rPr lang="ar-IQ" dirty="0"/>
              <a:t>من نعمته. وكانوا يسمون تلك القصائد: الحوليات والمقلدات </a:t>
            </a:r>
            <a:r>
              <a:rPr lang="ar-IQ" dirty="0" err="1"/>
              <a:t>والمنقحات</a:t>
            </a:r>
            <a:r>
              <a:rPr lang="ar-IQ" dirty="0"/>
              <a:t> والمحكمات، ليصير قائلها فحلًا </a:t>
            </a:r>
            <a:r>
              <a:rPr lang="ar-IQ" dirty="0" err="1"/>
              <a:t>خنذيذًا</a:t>
            </a:r>
            <a:r>
              <a:rPr lang="ar-IQ" dirty="0"/>
              <a:t> وشاعرًا </a:t>
            </a:r>
            <a:r>
              <a:rPr lang="ar-IQ" dirty="0" err="1"/>
              <a:t>مفلقًا</a:t>
            </a:r>
            <a:r>
              <a:rPr lang="ar-IQ" dirty="0"/>
              <a:t>". وقال ابن </a:t>
            </a:r>
            <a:r>
              <a:rPr lang="ar-IQ" dirty="0" smtClean="0"/>
              <a:t>جني:</a:t>
            </a:r>
            <a:br>
              <a:rPr lang="ar-IQ" dirty="0" smtClean="0"/>
            </a:br>
            <a:r>
              <a:rPr lang="ar-IQ" dirty="0"/>
              <a:t>"ليس جميع الشعر القديم مرتجلًا، بل قد كان يعرض لهم فيه من الصبر عليه، والملاطفة له، </a:t>
            </a:r>
            <a:r>
              <a:rPr lang="ar-IQ" dirty="0" err="1"/>
              <a:t>والتلوم</a:t>
            </a:r>
            <a:r>
              <a:rPr lang="ar-IQ" dirty="0"/>
              <a:t> على رياضته، وإحكام صنعته نحو مما يعرض لكثير من المولدين، ألا ترى إلى ما يُروى عن زهير، من أنه عمل سبع قصائد في سبع سنين، فكانت تسمى حوليات زهير؛ لأنه كان يحوك القصيدة في سنة؟..".</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Autofit/>
          </a:bodyPr>
          <a:lstStyle/>
          <a:p>
            <a:r>
              <a:rPr lang="ar-IQ" sz="1400" b="1" dirty="0"/>
              <a:t>الرابع: وآخر هذه الأدلة العقلية الاستنباطية: هذا الشعر الجاهلي الحافل بذكر الكتابة وصورها، والإشارة إلى أدواتها، وتشبيه </a:t>
            </a:r>
            <a:r>
              <a:rPr lang="ar-IQ" sz="1400" b="1" dirty="0" err="1"/>
              <a:t>الأطلاق</a:t>
            </a:r>
            <a:r>
              <a:rPr lang="ar-IQ" sz="1400" b="1" dirty="0"/>
              <a:t> والرسوم ببقايا الخطوط على الرق أو </a:t>
            </a:r>
            <a:r>
              <a:rPr lang="ar-IQ" sz="1400" b="1" dirty="0" err="1"/>
              <a:t>المهارق</a:t>
            </a:r>
            <a:r>
              <a:rPr lang="ar-IQ" sz="1400" b="1" dirty="0"/>
              <a:t> أو سائر أنواع الصحف، مما يدل على أن هؤلاء الشعراء الجاهليين كانوا على علم دقيق، بأنواع الكتابة </a:t>
            </a:r>
            <a:r>
              <a:rPr lang="ar-IQ" sz="1400" b="1" dirty="0" smtClean="0"/>
              <a:t>والحروف. </a:t>
            </a:r>
            <a:r>
              <a:rPr lang="ar-IQ" sz="1400" b="1" dirty="0"/>
              <a:t>وقد ذكرنا هذا الشعر الجاهلي، الذي يحفل بذكر الكتابة، متفرقًا في مواطنه من الباب السابق حين تحدثنا على أدوات الكتابة وآلاتها، واستشهدنا </a:t>
            </a:r>
            <a:r>
              <a:rPr lang="ar-IQ" sz="1400" b="1" dirty="0" err="1"/>
              <a:t>به</a:t>
            </a:r>
            <a:r>
              <a:rPr lang="ar-IQ" sz="1400" b="1" dirty="0"/>
              <a:t> لكل جزء من أجزاء البحث، ووجدنا أن الشعر الجاهلي لم يغفل صغيرة ولا كبيرة فيه، وإنما استوعب الموضوع من نواحيه، ولمه من أطرافه كلها. ومع ذلك فإننا سنشير إلى أبيات قليلة فيها من الصور الشعرية المركبة ما ينبئ عن أن قائلها لا بد أن يكون عالمًا بهذه الصور، وأن الجاهل </a:t>
            </a:r>
            <a:r>
              <a:rPr lang="ar-IQ" sz="1400" b="1" dirty="0" err="1"/>
              <a:t>بها</a:t>
            </a:r>
            <a:r>
              <a:rPr lang="ar-IQ" sz="1400" b="1" dirty="0"/>
              <a:t> لا يتأتَّى له ذكرها ووصفها على هذا الوجه المفصل.</a:t>
            </a:r>
            <a:r>
              <a:rPr lang="ar-IQ" sz="1400" b="1" dirty="0" smtClean="0"/>
              <a:t/>
            </a:r>
            <a:br>
              <a:rPr lang="ar-IQ" sz="1400" b="1" dirty="0" smtClean="0"/>
            </a:br>
            <a:r>
              <a:rPr lang="ar-IQ" sz="1400" b="1" dirty="0"/>
              <a:t>فأبو </a:t>
            </a:r>
            <a:r>
              <a:rPr lang="ar-IQ" sz="1400" b="1" dirty="0" err="1"/>
              <a:t>ذؤيب</a:t>
            </a:r>
            <a:r>
              <a:rPr lang="ar-IQ" sz="1400" b="1" dirty="0"/>
              <a:t> الهذلي يشير إلى كاتب يكتب دينًا له -وليس في هذه دلالة على شيء مما نذهب إليه لو وقف عنده- ولكنه يصف في بيتين كتابة هذا الكاتب الدائن، وأنها كانت كتابة دقيقة يتأنق فيها حتى يجعلها مزخرفة مزينة كالعروس ليلة تُهدى إلى زوجها. فوصف أبو </a:t>
            </a:r>
            <a:r>
              <a:rPr lang="ar-IQ" sz="1400" b="1" dirty="0" err="1"/>
              <a:t>ذؤيب</a:t>
            </a:r>
            <a:r>
              <a:rPr lang="ar-IQ" sz="1400" b="1" dirty="0"/>
              <a:t> هذه الكتابة بأنها "رقم" </a:t>
            </a:r>
            <a:r>
              <a:rPr lang="ar-IQ" sz="1400" b="1" dirty="0" err="1"/>
              <a:t>و</a:t>
            </a:r>
            <a:r>
              <a:rPr lang="ar-IQ" sz="1400" b="1" dirty="0"/>
              <a:t>"وشي" </a:t>
            </a:r>
            <a:r>
              <a:rPr lang="ar-IQ" sz="1400" b="1" dirty="0" err="1"/>
              <a:t>و</a:t>
            </a:r>
            <a:r>
              <a:rPr lang="ar-IQ" sz="1400" b="1" dirty="0"/>
              <a:t>"نمنمة". ثم يصف لنا الصحف التي كان يكتب عليها، ويذكر أنها ناعمة رقيقة "</a:t>
            </a:r>
            <a:r>
              <a:rPr lang="ar-IQ" sz="1400" b="1" dirty="0" err="1"/>
              <a:t>كالرياط</a:t>
            </a:r>
            <a:r>
              <a:rPr lang="ar-IQ" sz="1400" b="1" dirty="0"/>
              <a:t>"، ولا يكتفي بذلك بل إنه ليعرف أن هذه الصحف لا يكتب عليها الكاتب أول مرة، وإنما يستخدمها بعد أن استخدمها غيره من قبله، فجاء صاحبنا الدائن فمحا الكتابة السابقة، وكتب عليها دينه، ولكن آثار </a:t>
            </a:r>
            <a:r>
              <a:rPr lang="ar-IQ" sz="1400" b="1" dirty="0" smtClean="0"/>
              <a:t>الكتابة </a:t>
            </a:r>
            <a:r>
              <a:rPr lang="ar-IQ" sz="1400" b="1" dirty="0"/>
              <a:t>السابقة ما زالت باقية يشاهدها أبو </a:t>
            </a:r>
            <a:r>
              <a:rPr lang="ar-IQ" sz="1400" b="1" dirty="0" err="1"/>
              <a:t>ذؤيب</a:t>
            </a:r>
            <a:r>
              <a:rPr lang="ar-IQ" sz="1400" b="1" dirty="0"/>
              <a:t> فيعرفها ويصفها، وذلك قوله1</a:t>
            </a:r>
            <a:r>
              <a:rPr lang="ar-IQ" sz="1400" b="1" dirty="0" smtClean="0"/>
              <a:t/>
            </a:r>
            <a:br>
              <a:rPr lang="ar-IQ" sz="1400" b="1" dirty="0" smtClean="0"/>
            </a:br>
            <a:r>
              <a:rPr lang="ar-IQ" sz="1400" b="1" dirty="0"/>
              <a:t>عرفت الديار كرقم </a:t>
            </a:r>
            <a:r>
              <a:rPr lang="ar-IQ" sz="1400" b="1" dirty="0" err="1"/>
              <a:t>الدوا</a:t>
            </a:r>
            <a:r>
              <a:rPr lang="ar-IQ" sz="1400" b="1" dirty="0"/>
              <a:t> ... ة </a:t>
            </a:r>
            <a:r>
              <a:rPr lang="ar-IQ" sz="1400" b="1" dirty="0" err="1"/>
              <a:t>يزبرها</a:t>
            </a:r>
            <a:r>
              <a:rPr lang="ar-IQ" sz="1400" b="1" dirty="0"/>
              <a:t> الكاتب الحميري</a:t>
            </a:r>
            <a:r>
              <a:rPr lang="ar-IQ" sz="1400" b="1" dirty="0" smtClean="0"/>
              <a:t/>
            </a:r>
            <a:br>
              <a:rPr lang="ar-IQ" sz="1400" b="1" dirty="0" smtClean="0"/>
            </a:br>
            <a:r>
              <a:rPr lang="ar-IQ" sz="1400" b="1" dirty="0"/>
              <a:t>برقم ووشي كما زخرفت ... </a:t>
            </a:r>
            <a:r>
              <a:rPr lang="ar-IQ" sz="1400" b="1" dirty="0" err="1"/>
              <a:t>بميشمها</a:t>
            </a:r>
            <a:r>
              <a:rPr lang="ar-IQ" sz="1400" b="1" dirty="0"/>
              <a:t> </a:t>
            </a:r>
            <a:r>
              <a:rPr lang="ar-IQ" sz="1400" b="1" dirty="0" err="1"/>
              <a:t>المزدهاة</a:t>
            </a:r>
            <a:r>
              <a:rPr lang="ar-IQ" sz="1400" b="1" dirty="0"/>
              <a:t> الهدي</a:t>
            </a:r>
            <a:r>
              <a:rPr lang="ar-IQ" sz="1400" b="1" dirty="0" smtClean="0"/>
              <a:t/>
            </a:r>
            <a:br>
              <a:rPr lang="ar-IQ" sz="1400" b="1" dirty="0" smtClean="0"/>
            </a:br>
            <a:r>
              <a:rPr lang="ar-IQ" sz="1400" b="1" dirty="0"/>
              <a:t>أدان وأنباه </a:t>
            </a:r>
            <a:r>
              <a:rPr lang="ar-IQ" sz="1400" b="1" dirty="0" err="1"/>
              <a:t>الأولو</a:t>
            </a:r>
            <a:r>
              <a:rPr lang="ar-IQ" sz="1400" b="1" dirty="0"/>
              <a:t> ... ن أن المدان الملي الوفي</a:t>
            </a:r>
            <a:r>
              <a:rPr lang="ar-IQ" sz="1400" b="1" dirty="0" smtClean="0"/>
              <a:t/>
            </a:r>
            <a:br>
              <a:rPr lang="ar-IQ" sz="1400" b="1" dirty="0" smtClean="0"/>
            </a:br>
            <a:r>
              <a:rPr lang="ar-IQ" sz="1400" b="1" dirty="0"/>
              <a:t>فنمنم في صحف كالريا ... ط فيهن إرث كتاب محي</a:t>
            </a:r>
            <a:r>
              <a:rPr lang="ar-IQ" sz="1400" b="1" dirty="0" smtClean="0"/>
              <a:t/>
            </a:r>
            <a:br>
              <a:rPr lang="ar-IQ" sz="1400" b="1" dirty="0" smtClean="0"/>
            </a:br>
            <a:r>
              <a:rPr lang="ar-IQ" sz="1400" b="1" dirty="0" smtClean="0"/>
              <a:t/>
            </a:r>
            <a:br>
              <a:rPr lang="ar-IQ" sz="1400" b="1" dirty="0" smtClean="0"/>
            </a:br>
            <a:endParaRPr lang="ar-IQ" sz="14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ابرز كتُّاب الجاهلية</a:t>
            </a:r>
            <a:endParaRPr lang="ar-IQ" dirty="0"/>
          </a:p>
        </p:txBody>
      </p:sp>
      <p:sp>
        <p:nvSpPr>
          <p:cNvPr id="3" name="عنصر نائب للمحتوى 2"/>
          <p:cNvSpPr>
            <a:spLocks noGrp="1"/>
          </p:cNvSpPr>
          <p:nvPr>
            <p:ph idx="1"/>
          </p:nvPr>
        </p:nvSpPr>
        <p:spPr/>
        <p:txBody>
          <a:bodyPr>
            <a:normAutofit fontScale="77500" lnSpcReduction="20000"/>
          </a:bodyPr>
          <a:lstStyle/>
          <a:p>
            <a:r>
              <a:rPr lang="ar-IQ" dirty="0">
                <a:solidFill>
                  <a:schemeClr val="accent6">
                    <a:lumMod val="75000"/>
                  </a:schemeClr>
                </a:solidFill>
              </a:rPr>
              <a:t>عدي بن زيد </a:t>
            </a:r>
            <a:r>
              <a:rPr lang="ar-IQ" dirty="0" err="1">
                <a:solidFill>
                  <a:schemeClr val="accent6">
                    <a:lumMod val="75000"/>
                  </a:schemeClr>
                </a:solidFill>
              </a:rPr>
              <a:t>العبادي</a:t>
            </a:r>
            <a:r>
              <a:rPr lang="ar-IQ" dirty="0"/>
              <a:t>: الذي طرحه أبوه -حين أيفع- في الكُتَّاب، حتى إذا حذق الخط العربي أرسله إلى كتاب الفارسية، فصار أفصح الناس وأكتبهم بالعربية والفارسية، ثم انتقل إلى بلاط فارس فأصبح كاتبًا بالعربية ومترجمًا في ديوان </a:t>
            </a:r>
            <a:r>
              <a:rPr lang="ar-IQ" dirty="0" smtClean="0"/>
              <a:t>كسرى.</a:t>
            </a:r>
            <a:br>
              <a:rPr lang="ar-IQ" dirty="0" smtClean="0"/>
            </a:br>
            <a:r>
              <a:rPr lang="ar-IQ" dirty="0"/>
              <a:t>ومن الشعراء الذين كانوا كتابًا بالعربية ومترجمين في بلاط فارس: </a:t>
            </a:r>
            <a:r>
              <a:rPr lang="ar-IQ" dirty="0">
                <a:solidFill>
                  <a:schemeClr val="accent6">
                    <a:lumMod val="75000"/>
                  </a:schemeClr>
                </a:solidFill>
              </a:rPr>
              <a:t>لقيط بن يعمر </a:t>
            </a:r>
            <a:r>
              <a:rPr lang="ar-IQ" dirty="0" err="1" smtClean="0">
                <a:solidFill>
                  <a:schemeClr val="accent6">
                    <a:lumMod val="75000"/>
                  </a:schemeClr>
                </a:solidFill>
              </a:rPr>
              <a:t>الإيادي</a:t>
            </a:r>
            <a:r>
              <a:rPr lang="ar-IQ" dirty="0" smtClean="0"/>
              <a:t>. </a:t>
            </a:r>
            <a:r>
              <a:rPr lang="ar-IQ" dirty="0"/>
              <a:t>وهو الذي أرسل إلى قومه ينذرهم بعزم كسرى على قتالهم، وصحيفته في ذلك مشهورة ابتدأها بقوله:</a:t>
            </a:r>
            <a:r>
              <a:rPr lang="ar-IQ" dirty="0" smtClean="0"/>
              <a:t/>
            </a:r>
            <a:br>
              <a:rPr lang="ar-IQ" dirty="0" smtClean="0"/>
            </a:br>
            <a:r>
              <a:rPr lang="ar-IQ" dirty="0"/>
              <a:t>سلام في الصحيفة من لقيط ... إلى من بالجزيرة من إياد</a:t>
            </a:r>
            <a:r>
              <a:rPr lang="ar-IQ" dirty="0" smtClean="0"/>
              <a:t/>
            </a:r>
            <a:br>
              <a:rPr lang="ar-IQ" dirty="0" smtClean="0"/>
            </a:br>
            <a:r>
              <a:rPr lang="ar-IQ" dirty="0"/>
              <a:t>وختمها بقوله:</a:t>
            </a:r>
            <a:r>
              <a:rPr lang="ar-IQ" dirty="0" smtClean="0"/>
              <a:t/>
            </a:r>
            <a:br>
              <a:rPr lang="ar-IQ" dirty="0" smtClean="0"/>
            </a:br>
            <a:r>
              <a:rPr lang="ar-IQ" dirty="0"/>
              <a:t>هذا كتابي إليكم والنذير لكم ... لمن رأى رأيه منكم ومن سمعا</a:t>
            </a:r>
            <a:r>
              <a:rPr lang="ar-IQ" dirty="0" smtClean="0"/>
              <a:t/>
            </a:r>
            <a:br>
              <a:rPr lang="ar-IQ" dirty="0" smtClean="0"/>
            </a:br>
            <a:r>
              <a:rPr lang="ar-IQ" dirty="0"/>
              <a:t>وهي قصيدة طويلة تزيد على الخمسين بيتًا.</a:t>
            </a:r>
            <a:r>
              <a:rPr lang="ar-IQ" dirty="0" smtClean="0"/>
              <a:t/>
            </a:r>
            <a:br>
              <a:rPr lang="ar-IQ" dirty="0" smtClean="0"/>
            </a:br>
            <a:r>
              <a:rPr lang="ar-IQ" dirty="0"/>
              <a:t>ومن الشعراء الذين تعلموا الخط والكتابة في مدارس الحيرة: </a:t>
            </a:r>
            <a:r>
              <a:rPr lang="ar-IQ" dirty="0">
                <a:solidFill>
                  <a:schemeClr val="accent6">
                    <a:lumMod val="75000"/>
                  </a:schemeClr>
                </a:solidFill>
              </a:rPr>
              <a:t>المرقش</a:t>
            </a:r>
            <a:r>
              <a:rPr lang="ar-IQ" dirty="0"/>
              <a:t> وأخوه حرملة، وكان أبوهما سعد بن مالك وضع مرقشًا وأخاه -وهما أحب بنيه </a:t>
            </a:r>
            <a:r>
              <a:rPr lang="ar-IQ" dirty="0" smtClean="0"/>
              <a:t>إليه-</a:t>
            </a:r>
            <a:r>
              <a:rPr lang="ar-IQ" dirty="0"/>
              <a:t>عند رجل من أهل الحيرة، فعلمهما الخط والكتابة</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85000" lnSpcReduction="20000"/>
          </a:bodyPr>
          <a:lstStyle/>
          <a:p>
            <a:r>
              <a:rPr lang="ar-IQ" dirty="0"/>
              <a:t>ومن شعراء المدينة الذين كانوا يكتبون: </a:t>
            </a:r>
            <a:r>
              <a:rPr lang="ar-IQ" dirty="0">
                <a:solidFill>
                  <a:srgbClr val="C00000"/>
                </a:solidFill>
              </a:rPr>
              <a:t>سويد بن صامت </a:t>
            </a:r>
            <a:r>
              <a:rPr lang="ar-IQ" dirty="0" smtClean="0">
                <a:solidFill>
                  <a:srgbClr val="C00000"/>
                </a:solidFill>
              </a:rPr>
              <a:t>الأوسي</a:t>
            </a:r>
            <a:r>
              <a:rPr lang="ar-IQ" dirty="0" smtClean="0"/>
              <a:t>، </a:t>
            </a:r>
            <a:r>
              <a:rPr lang="ar-IQ" dirty="0">
                <a:solidFill>
                  <a:srgbClr val="C00000"/>
                </a:solidFill>
              </a:rPr>
              <a:t>وعبد الله بن </a:t>
            </a:r>
            <a:r>
              <a:rPr lang="ar-IQ" dirty="0" err="1" smtClean="0">
                <a:solidFill>
                  <a:srgbClr val="C00000"/>
                </a:solidFill>
              </a:rPr>
              <a:t>رواحة</a:t>
            </a:r>
            <a:r>
              <a:rPr lang="ar-IQ" dirty="0" smtClean="0">
                <a:solidFill>
                  <a:srgbClr val="C00000"/>
                </a:solidFill>
              </a:rPr>
              <a:t>، </a:t>
            </a:r>
            <a:r>
              <a:rPr lang="ar-IQ" dirty="0">
                <a:solidFill>
                  <a:srgbClr val="C00000"/>
                </a:solidFill>
              </a:rPr>
              <a:t>وكعب بن مالك الأنصاري </a:t>
            </a:r>
            <a:r>
              <a:rPr lang="ar-IQ" dirty="0"/>
              <a:t>وقد كتب شعرًا في يوم أحد ذكر فيه أسماء </a:t>
            </a:r>
            <a:r>
              <a:rPr lang="ar-IQ" dirty="0" err="1"/>
              <a:t>النقباء</a:t>
            </a:r>
            <a:r>
              <a:rPr lang="ar-IQ" dirty="0"/>
              <a:t> وأرسله إلى أبي سفيان بن حرب وأبي بن خلف </a:t>
            </a:r>
            <a:r>
              <a:rPr lang="ar-IQ" dirty="0" err="1"/>
              <a:t>الجمحي</a:t>
            </a:r>
            <a:r>
              <a:rPr lang="ar-IQ" dirty="0"/>
              <a:t> يرد عليهما4.</a:t>
            </a:r>
            <a:r>
              <a:rPr lang="ar-IQ" dirty="0" smtClean="0"/>
              <a:t/>
            </a:r>
            <a:br>
              <a:rPr lang="ar-IQ" dirty="0" smtClean="0"/>
            </a:br>
            <a:r>
              <a:rPr lang="ar-IQ" dirty="0"/>
              <a:t>ومن الشعراء الكتاب كذلك: </a:t>
            </a:r>
            <a:r>
              <a:rPr lang="ar-IQ" dirty="0">
                <a:solidFill>
                  <a:srgbClr val="C00000"/>
                </a:solidFill>
              </a:rPr>
              <a:t>الربيع بن زياد </a:t>
            </a:r>
            <a:r>
              <a:rPr lang="ar-IQ" dirty="0" err="1">
                <a:solidFill>
                  <a:srgbClr val="C00000"/>
                </a:solidFill>
              </a:rPr>
              <a:t>العبسي</a:t>
            </a:r>
            <a:r>
              <a:rPr lang="ar-IQ" dirty="0"/>
              <a:t>، وكان هو وإخوته من </a:t>
            </a:r>
            <a:r>
              <a:rPr lang="ar-IQ" dirty="0" err="1"/>
              <a:t>الكملة</a:t>
            </a:r>
            <a:r>
              <a:rPr lang="ar-IQ" dirty="0"/>
              <a:t>، وقد مر بنا أن من صفات الكامل في الجاهلية أن يحسن الكتابة، وقد كتب الربيع بن زياد إلى </a:t>
            </a:r>
            <a:r>
              <a:rPr lang="ar-IQ" dirty="0" err="1"/>
              <a:t>النعمان</a:t>
            </a:r>
            <a:r>
              <a:rPr lang="ar-IQ" dirty="0"/>
              <a:t> بأبيات يعتذر إليه </a:t>
            </a:r>
            <a:r>
              <a:rPr lang="ar-IQ" dirty="0" smtClean="0"/>
              <a:t>فيها.</a:t>
            </a:r>
            <a:br>
              <a:rPr lang="ar-IQ" dirty="0" smtClean="0"/>
            </a:br>
            <a:r>
              <a:rPr lang="ar-IQ" dirty="0"/>
              <a:t>ومن هؤلاء الشعراء الكتاب: </a:t>
            </a:r>
            <a:r>
              <a:rPr lang="ar-IQ" dirty="0" err="1">
                <a:solidFill>
                  <a:srgbClr val="C00000"/>
                </a:solidFill>
              </a:rPr>
              <a:t>الزبرقان</a:t>
            </a:r>
            <a:r>
              <a:rPr lang="ar-IQ" dirty="0">
                <a:solidFill>
                  <a:srgbClr val="C00000"/>
                </a:solidFill>
              </a:rPr>
              <a:t> بن </a:t>
            </a:r>
            <a:r>
              <a:rPr lang="ar-IQ" dirty="0" smtClean="0">
                <a:solidFill>
                  <a:srgbClr val="C00000"/>
                </a:solidFill>
              </a:rPr>
              <a:t>بدر، </a:t>
            </a:r>
            <a:r>
              <a:rPr lang="ar-IQ" dirty="0">
                <a:solidFill>
                  <a:srgbClr val="C00000"/>
                </a:solidFill>
              </a:rPr>
              <a:t>والنابغة الذبياني</a:t>
            </a:r>
            <a:r>
              <a:rPr lang="ar-IQ" dirty="0"/>
              <a:t>، وقد كتب قصائد أرسلها إلى </a:t>
            </a:r>
            <a:r>
              <a:rPr lang="ar-IQ" dirty="0" err="1"/>
              <a:t>النعمان</a:t>
            </a:r>
            <a:r>
              <a:rPr lang="ar-IQ" dirty="0"/>
              <a:t> يعتذر إليه </a:t>
            </a:r>
            <a:r>
              <a:rPr lang="ar-IQ" dirty="0" err="1"/>
              <a:t>بها</a:t>
            </a:r>
            <a:r>
              <a:rPr lang="ar-IQ" dirty="0"/>
              <a:t> ويحلف له: أنه ما فرط منه </a:t>
            </a:r>
            <a:r>
              <a:rPr lang="ar-IQ" dirty="0" smtClean="0"/>
              <a:t>ذنب.</a:t>
            </a:r>
            <a:br>
              <a:rPr lang="ar-IQ" dirty="0" smtClean="0"/>
            </a:br>
            <a:r>
              <a:rPr lang="ar-IQ" dirty="0"/>
              <a:t>ومنهم كعب بن زهير بن أبي سلمى وأخوه بجير بن زهير، وقد كتب إلى بجير شعرًا يلومه فيه على </a:t>
            </a:r>
            <a:r>
              <a:rPr lang="ar-IQ" dirty="0" smtClean="0"/>
              <a:t>إسلامه، </a:t>
            </a:r>
            <a:r>
              <a:rPr lang="ar-IQ" dirty="0"/>
              <a:t>فكتب إليه بجير ينذره ويعلمه أن النبي صلى الله عليه وسلم قد قتل بالمدينة كعب بن </a:t>
            </a:r>
            <a:r>
              <a:rPr lang="ar-IQ" dirty="0" err="1" smtClean="0"/>
              <a:t>الأشرف</a:t>
            </a:r>
            <a:r>
              <a:rPr lang="ar-IQ" dirty="0" smtClean="0"/>
              <a:t>.</a:t>
            </a:r>
            <a:endParaRPr lang="ar-IQ"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715</Words>
  <Application>Microsoft Office PowerPoint</Application>
  <PresentationFormat>عرض على الشاشة (3:4)‏</PresentationFormat>
  <Paragraphs>11</Paragraphs>
  <Slides>10</Slides>
  <Notes>0</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سمة Office</vt:lpstr>
      <vt:lpstr>كتابة الشعر الجاهلي وتدوينه</vt:lpstr>
      <vt:lpstr>الشريحة 2</vt:lpstr>
      <vt:lpstr>الشريحة 3</vt:lpstr>
      <vt:lpstr>الشريحة 4</vt:lpstr>
      <vt:lpstr>الشريحة 5</vt:lpstr>
      <vt:lpstr>الشريحة 6</vt:lpstr>
      <vt:lpstr>الشريحة 7</vt:lpstr>
      <vt:lpstr>ابرز كتُّاب الجاهلية</vt:lpstr>
      <vt:lpstr>الشريحة 9</vt:lpstr>
      <vt:lpstr>الشريحة 10</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كتابة الشعر الجاهلي وتدوينه</dc:title>
  <dc:creator>DR.Ahmed Saker 2O14</dc:creator>
  <cp:lastModifiedBy>DR.Ahmed Saker 2O14</cp:lastModifiedBy>
  <cp:revision>6</cp:revision>
  <dcterms:created xsi:type="dcterms:W3CDTF">2020-03-01T14:43:11Z</dcterms:created>
  <dcterms:modified xsi:type="dcterms:W3CDTF">2020-03-01T15:38:58Z</dcterms:modified>
</cp:coreProperties>
</file>